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425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" r="26589" b="12111"/>
          <a:stretch/>
        </p:blipFill>
        <p:spPr>
          <a:xfrm>
            <a:off x="4271210" y="0"/>
            <a:ext cx="79207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4" t="6039" r="24475" b="13528"/>
          <a:stretch/>
        </p:blipFill>
        <p:spPr>
          <a:xfrm>
            <a:off x="4271210" y="0"/>
            <a:ext cx="7920789" cy="6858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58322" y="-743484"/>
            <a:ext cx="6346563" cy="6346563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572283" y="-1238373"/>
            <a:ext cx="4986587" cy="4986587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3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410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060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163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48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29168" r="21265" b="1756"/>
          <a:stretch/>
        </p:blipFill>
        <p:spPr>
          <a:xfrm>
            <a:off x="4271210" y="0"/>
            <a:ext cx="79207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616999" y="-1112780"/>
            <a:ext cx="6362017" cy="6362017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00399" y="697035"/>
            <a:ext cx="4998729" cy="4998729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23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85" t="8843" r="13080" b="719"/>
          <a:stretch/>
        </p:blipFill>
        <p:spPr>
          <a:xfrm>
            <a:off x="4271209" y="0"/>
            <a:ext cx="792079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050595" y="1257376"/>
            <a:ext cx="6362017" cy="6362017"/>
          </a:xfrm>
          <a:prstGeom prst="ellipse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0380" y="336485"/>
            <a:ext cx="4998729" cy="4998729"/>
          </a:xfrm>
          <a:prstGeom prst="rect">
            <a:avLst/>
          </a:prstGeom>
          <a:noFill/>
          <a:ln w="127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36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7920" r="4925"/>
          <a:stretch/>
        </p:blipFill>
        <p:spPr>
          <a:xfrm>
            <a:off x="4271208" y="0"/>
            <a:ext cx="79207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758885" y="310721"/>
            <a:ext cx="6945437" cy="6945437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76237" y="-754912"/>
            <a:ext cx="5457131" cy="5457131"/>
          </a:xfrm>
          <a:prstGeom prst="rect">
            <a:avLst/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9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6" t="12647" r="28592" b="1790"/>
          <a:stretch/>
        </p:blipFill>
        <p:spPr>
          <a:xfrm>
            <a:off x="4271207" y="0"/>
            <a:ext cx="792079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624930" y="-2996469"/>
            <a:ext cx="6945437" cy="694543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51069" y="-660337"/>
            <a:ext cx="5457131" cy="54571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 r="8425"/>
          <a:stretch/>
        </p:blipFill>
        <p:spPr>
          <a:xfrm>
            <a:off x="4271206" y="0"/>
            <a:ext cx="792079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961814" y="-1932535"/>
            <a:ext cx="6945437" cy="694543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425477" y="300038"/>
            <a:ext cx="5457131" cy="5457131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2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7"/>
          <a:stretch/>
        </p:blipFill>
        <p:spPr>
          <a:xfrm>
            <a:off x="4271205" y="0"/>
            <a:ext cx="79207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758883" y="-767625"/>
            <a:ext cx="6945437" cy="6945437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017513" y="-1130717"/>
            <a:ext cx="5457131" cy="5457131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80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3156" r="44885" b="15247"/>
          <a:stretch/>
        </p:blipFill>
        <p:spPr>
          <a:xfrm>
            <a:off x="4271204" y="0"/>
            <a:ext cx="79207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1633" y="2835850"/>
            <a:ext cx="3366927" cy="1385740"/>
          </a:xfrm>
        </p:spPr>
        <p:txBody>
          <a:bodyPr anchor="b">
            <a:normAutofit/>
          </a:bodyPr>
          <a:lstStyle>
            <a:lvl1pPr algn="l">
              <a:lnSpc>
                <a:spcPts val="4300"/>
              </a:lnSpc>
              <a:defRPr sz="4000" baseline="0">
                <a:solidFill>
                  <a:srgbClr val="7ACC00"/>
                </a:solidFill>
              </a:defRPr>
            </a:lvl1pPr>
          </a:lstStyle>
          <a:p>
            <a:r>
              <a:rPr lang="en-US" dirty="0"/>
              <a:t>Place title text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1633" y="4460452"/>
            <a:ext cx="3366928" cy="939489"/>
          </a:xfrm>
        </p:spPr>
        <p:txBody>
          <a:bodyPr>
            <a:normAutofit/>
          </a:bodyPr>
          <a:lstStyle>
            <a:lvl1pPr marL="0" indent="0" algn="l">
              <a:lnSpc>
                <a:spcPts val="1800"/>
              </a:lnSpc>
              <a:spcBef>
                <a:spcPts val="0"/>
              </a:spcBef>
              <a:buNone/>
              <a:defRPr sz="14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Use this for </a:t>
            </a:r>
            <a:br>
              <a:rPr lang="en-US" dirty="0"/>
            </a:br>
            <a:r>
              <a:rPr lang="en-US" dirty="0"/>
              <a:t>subtitles</a:t>
            </a:r>
            <a:br>
              <a:rPr lang="en-US" dirty="0"/>
            </a:br>
            <a:r>
              <a:rPr lang="en-US" dirty="0"/>
              <a:t>presenter names</a:t>
            </a:r>
          </a:p>
          <a:p>
            <a:r>
              <a:rPr lang="en-US" dirty="0"/>
              <a:t>dates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97035"/>
            <a:ext cx="1371599" cy="137119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738756" y="-2484985"/>
            <a:ext cx="6945437" cy="69454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958206" y="-491389"/>
            <a:ext cx="5457131" cy="5457131"/>
          </a:xfrm>
          <a:prstGeom prst="rect">
            <a:avLst/>
          </a:prstGeom>
          <a:noFill/>
          <a:ln>
            <a:solidFill>
              <a:srgbClr val="75C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3" y="697035"/>
            <a:ext cx="1371412" cy="13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2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edit Master title style. This can be two lines but no more. Sentence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07614" y="1607419"/>
            <a:ext cx="9806922" cy="0"/>
          </a:xfrm>
          <a:prstGeom prst="line">
            <a:avLst/>
          </a:prstGeom>
          <a:ln w="19050" cap="rnd">
            <a:solidFill>
              <a:schemeClr val="tx2"/>
            </a:solidFill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36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7613" y="320676"/>
            <a:ext cx="9806922" cy="1132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614" y="1960775"/>
            <a:ext cx="9806922" cy="4533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631" y="5610519"/>
            <a:ext cx="884338" cy="884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691" y="5610519"/>
            <a:ext cx="884217" cy="8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rgbClr val="393636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93636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393636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8B3FB-664D-81BE-5CEF-D5BF4F72CA5E}"/>
              </a:ext>
            </a:extLst>
          </p:cNvPr>
          <p:cNvSpPr txBox="1"/>
          <p:nvPr/>
        </p:nvSpPr>
        <p:spPr>
          <a:xfrm>
            <a:off x="384011" y="2835166"/>
            <a:ext cx="5957573" cy="15081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GMAC Annual Conference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June 19-21, 2024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New Orleans, 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Hilton Riverside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Registration is open!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700E1-81A1-9C4D-161F-4DBDD4C6CB96}"/>
              </a:ext>
            </a:extLst>
          </p:cNvPr>
          <p:cNvSpPr txBox="1"/>
          <p:nvPr/>
        </p:nvSpPr>
        <p:spPr>
          <a:xfrm>
            <a:off x="6513372" y="1076548"/>
            <a:ext cx="5366535" cy="5447645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AINP – Admissions Institute for New Professionals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Europe: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April 22-24,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Warwick Business School, London Campus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@ The Shard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Registration now open!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US East: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July 17-19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Georgetown, Washington, DC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ACC00">
                  <a:lumMod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US West: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August 7-9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UC Irvine, Irvine,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B358CF-8A45-1FE4-8CC6-5FB754758B1A}"/>
              </a:ext>
            </a:extLst>
          </p:cNvPr>
          <p:cNvSpPr txBox="1"/>
          <p:nvPr/>
        </p:nvSpPr>
        <p:spPr>
          <a:xfrm>
            <a:off x="6513372" y="1691871"/>
            <a:ext cx="529461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Admissions Institute for New Professionals is a unique program designed to provide context for professionals new to GME working in recruitment, admissions, and marketing with six – 18 months experience.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291C51-DC7B-63F4-D435-33D4474EF445}"/>
              </a:ext>
            </a:extLst>
          </p:cNvPr>
          <p:cNvSpPr txBox="1">
            <a:spLocks/>
          </p:cNvSpPr>
          <p:nvPr/>
        </p:nvSpPr>
        <p:spPr>
          <a:xfrm>
            <a:off x="384011" y="318439"/>
            <a:ext cx="11123045" cy="6759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600" b="1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 Upcoming Events: Ways to engage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8F7E7-BE4B-D7D0-65EB-6DAD0EA7C38F}"/>
              </a:ext>
            </a:extLst>
          </p:cNvPr>
          <p:cNvSpPr txBox="1"/>
          <p:nvPr/>
        </p:nvSpPr>
        <p:spPr>
          <a:xfrm>
            <a:off x="384011" y="1177427"/>
            <a:ext cx="5957573" cy="15081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Masters Leadership Symposium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April 25-26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London, UK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Gathering for Deans, Directors, Senior Leaders of non-MBA graduate programs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8156B-677B-5775-5B59-13801A55FD12}"/>
              </a:ext>
            </a:extLst>
          </p:cNvPr>
          <p:cNvSpPr txBox="1"/>
          <p:nvPr/>
        </p:nvSpPr>
        <p:spPr>
          <a:xfrm>
            <a:off x="384011" y="4492905"/>
            <a:ext cx="5957573" cy="209288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Asia Conference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November 13-15, 2024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Manila, Philippines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Europe Conference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Nov 20-22, 2024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ACC00">
                    <a:lumMod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9363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Lisbon, Portugal</a:t>
            </a:r>
          </a:p>
        </p:txBody>
      </p:sp>
    </p:spTree>
    <p:extLst>
      <p:ext uri="{BB962C8B-B14F-4D97-AF65-F5344CB8AC3E}">
        <p14:creationId xmlns:p14="http://schemas.microsoft.com/office/powerpoint/2010/main" val="1536924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87CF707-9FFA-479B-7F41-016B8F51C8A6}"/>
              </a:ext>
            </a:extLst>
          </p:cNvPr>
          <p:cNvSpPr/>
          <p:nvPr/>
        </p:nvSpPr>
        <p:spPr>
          <a:xfrm>
            <a:off x="658490" y="1831718"/>
            <a:ext cx="10924777" cy="3685503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C3A2D6-DEA4-81F5-A35D-73DF37E299E8}"/>
              </a:ext>
            </a:extLst>
          </p:cNvPr>
          <p:cNvSpPr txBox="1"/>
          <p:nvPr/>
        </p:nvSpPr>
        <p:spPr>
          <a:xfrm>
            <a:off x="3061149" y="2567180"/>
            <a:ext cx="2438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Share your feedback about this webinar to improve our future programming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93636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61607C-327A-F89A-BE36-0D71FD637F04}"/>
              </a:ext>
            </a:extLst>
          </p:cNvPr>
          <p:cNvSpPr txBox="1"/>
          <p:nvPr/>
        </p:nvSpPr>
        <p:spPr>
          <a:xfrm>
            <a:off x="6360187" y="2105515"/>
            <a:ext cx="391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2"/>
                </a:solidFill>
                <a:latin typeface="Tahoma"/>
              </a:rPr>
              <a:t>Upcoming Webinars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A7B493-7B34-5238-E193-B3317EEEB0B4}"/>
              </a:ext>
            </a:extLst>
          </p:cNvPr>
          <p:cNvSpPr txBox="1"/>
          <p:nvPr/>
        </p:nvSpPr>
        <p:spPr>
          <a:xfrm>
            <a:off x="6207165" y="2578136"/>
            <a:ext cx="537610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Tahoma" panose="020B0604030504040204" pitchFamily="34" charset="0"/>
              </a:rPr>
              <a:t>March 12: </a:t>
            </a:r>
            <a:r>
              <a:rPr lang="en-US" sz="2400" i="0" dirty="0">
                <a:effectLst/>
                <a:latin typeface="Tahoma" panose="020B0604030504040204" pitchFamily="34" charset="0"/>
              </a:rPr>
              <a:t>Navigating The Path For Women To Succeed In GME</a:t>
            </a:r>
          </a:p>
          <a:p>
            <a:pPr algn="l"/>
            <a:endParaRPr lang="en-US" sz="2400" dirty="0">
              <a:latin typeface="Tahoma" panose="020B0604030504040204" pitchFamily="34" charset="0"/>
            </a:endParaRPr>
          </a:p>
          <a:p>
            <a:pPr algn="l"/>
            <a:r>
              <a:rPr lang="en-US" sz="2400" dirty="0">
                <a:latin typeface="Tahoma" panose="020B0604030504040204" pitchFamily="34" charset="0"/>
              </a:rPr>
              <a:t>March 26: Invest in Women: Accelerating Progress in Graduate Management Education (GME)- Virtual Discussion </a:t>
            </a:r>
          </a:p>
          <a:p>
            <a:pPr algn="l"/>
            <a:endParaRPr lang="en-US" sz="2400" i="0" dirty="0">
              <a:effectLst/>
              <a:latin typeface="Tahoma" panose="020B0604030504040204" pitchFamily="34" charset="0"/>
            </a:endParaRPr>
          </a:p>
          <a:p>
            <a:pPr>
              <a:defRPr/>
            </a:pPr>
            <a:endParaRPr lang="en-US" sz="2400" i="0" dirty="0">
              <a:effectLst/>
              <a:latin typeface="Tahoma" panose="020B0604030504040204" pitchFamily="34" charset="0"/>
            </a:endParaRPr>
          </a:p>
          <a:p>
            <a:pPr>
              <a:defRPr/>
            </a:pPr>
            <a:endParaRPr lang="en-US" sz="2400" dirty="0">
              <a:latin typeface="Tahoma" panose="020B0604030504040204" pitchFamily="34" charset="0"/>
            </a:endParaRPr>
          </a:p>
          <a:p>
            <a:pPr>
              <a:defRPr/>
            </a:pPr>
            <a:endParaRPr lang="en-US" sz="2400" i="0" dirty="0">
              <a:effectLst/>
              <a:latin typeface="Tahoma" panose="020B0604030504040204" pitchFamily="34" charset="0"/>
            </a:endParaRPr>
          </a:p>
        </p:txBody>
      </p:sp>
      <p:sp>
        <p:nvSpPr>
          <p:cNvPr id="4" name="Schools that engage with prospective applicants early and remain top-of-mind throughout the application process, increase enrollment. Those that don’t risk losing relevance, market share, and even disappearing.">
            <a:extLst>
              <a:ext uri="{FF2B5EF4-FFF2-40B4-BE49-F238E27FC236}">
                <a16:creationId xmlns:a16="http://schemas.microsoft.com/office/drawing/2014/main" id="{158013C8-FD8D-824D-06B7-0BF64663C60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48477" y="666339"/>
            <a:ext cx="5281382" cy="731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871306-B93F-6E8F-B1C8-18AF5533A151}"/>
              </a:ext>
            </a:extLst>
          </p:cNvPr>
          <p:cNvSpPr txBox="1"/>
          <p:nvPr/>
        </p:nvSpPr>
        <p:spPr>
          <a:xfrm>
            <a:off x="658490" y="2116471"/>
            <a:ext cx="391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Webinar Feedback Form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9C5B301-11EA-2D07-115A-2DA29F25A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41" y="271776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5419"/>
      </p:ext>
    </p:extLst>
  </p:cSld>
  <p:clrMapOvr>
    <a:masterClrMapping/>
  </p:clrMapOvr>
</p:sld>
</file>

<file path=ppt/theme/theme1.xml><?xml version="1.0" encoding="utf-8"?>
<a:theme xmlns:a="http://schemas.openxmlformats.org/drawingml/2006/main" name="2019_GMAC_CORP_PPT_GENERAL_v1">
  <a:themeElements>
    <a:clrScheme name="GMAC_CORPORATE_PPT">
      <a:dk1>
        <a:srgbClr val="393636"/>
      </a:dk1>
      <a:lt1>
        <a:srgbClr val="FFFFFF"/>
      </a:lt1>
      <a:dk2>
        <a:srgbClr val="000000"/>
      </a:dk2>
      <a:lt2>
        <a:srgbClr val="7ACC00"/>
      </a:lt2>
      <a:accent1>
        <a:srgbClr val="00A3E0"/>
      </a:accent1>
      <a:accent2>
        <a:srgbClr val="2DCCD3"/>
      </a:accent2>
      <a:accent3>
        <a:srgbClr val="EF6079"/>
      </a:accent3>
      <a:accent4>
        <a:srgbClr val="8B84D7"/>
      </a:accent4>
      <a:accent5>
        <a:srgbClr val="B14EB5"/>
      </a:accent5>
      <a:accent6>
        <a:srgbClr val="9FACAB"/>
      </a:accent6>
      <a:hlink>
        <a:srgbClr val="80E0E4"/>
      </a:hlink>
      <a:folHlink>
        <a:srgbClr val="F59FAE"/>
      </a:folHlink>
    </a:clrScheme>
    <a:fontScheme name="GMAC_CORPORATE_PP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_GMAC_CORP_PPT_GENERAL_v1" id="{BD12C337-1867-471D-8200-DD7F74B29022}" vid="{8D7F99DD-4BFF-4CDF-B0D5-2956A02F54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198</Words>
  <Application>Microsoft Office PowerPoint</Application>
  <PresentationFormat>Widescreen</PresentationFormat>
  <Paragraphs>34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Georgia</vt:lpstr>
      <vt:lpstr>Tahoma</vt:lpstr>
      <vt:lpstr>2019_GMAC_CORP_PPT_GENERAL_v1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McKee, Mara</dc:creator>
  <cp:lastModifiedBy>Kalbskopf, Ruth</cp:lastModifiedBy>
  <cp:revision>2</cp:revision>
  <dcterms:created xsi:type="dcterms:W3CDTF">2024-02-21T19:23:23Z</dcterms:created>
  <dcterms:modified xsi:type="dcterms:W3CDTF">2024-02-21T20:03:54Z</dcterms:modified>
</cp:coreProperties>
</file>