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2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13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4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5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6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1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2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3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4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8" r:id="rId5"/>
    <p:sldMasterId id="2147483694" r:id="rId6"/>
    <p:sldMasterId id="2147483704" r:id="rId7"/>
  </p:sldMasterIdLst>
  <p:notesMasterIdLst>
    <p:notesMasterId r:id="rId37"/>
  </p:notesMasterIdLst>
  <p:handoutMasterIdLst>
    <p:handoutMasterId r:id="rId38"/>
  </p:handoutMasterIdLst>
  <p:sldIdLst>
    <p:sldId id="256" r:id="rId8"/>
    <p:sldId id="4036" r:id="rId9"/>
    <p:sldId id="4016" r:id="rId10"/>
    <p:sldId id="302" r:id="rId11"/>
    <p:sldId id="4035" r:id="rId12"/>
    <p:sldId id="3990" r:id="rId13"/>
    <p:sldId id="257" r:id="rId14"/>
    <p:sldId id="3991" r:id="rId15"/>
    <p:sldId id="292" r:id="rId16"/>
    <p:sldId id="295" r:id="rId17"/>
    <p:sldId id="289" r:id="rId18"/>
    <p:sldId id="4039" r:id="rId19"/>
    <p:sldId id="4040" r:id="rId20"/>
    <p:sldId id="4041" r:id="rId21"/>
    <p:sldId id="272" r:id="rId22"/>
    <p:sldId id="4011" r:id="rId23"/>
    <p:sldId id="4013" r:id="rId24"/>
    <p:sldId id="4008" r:id="rId25"/>
    <p:sldId id="1732" r:id="rId26"/>
    <p:sldId id="305" r:id="rId27"/>
    <p:sldId id="4042" r:id="rId28"/>
    <p:sldId id="4043" r:id="rId29"/>
    <p:sldId id="299" r:id="rId30"/>
    <p:sldId id="267" r:id="rId31"/>
    <p:sldId id="1733" r:id="rId32"/>
    <p:sldId id="1730" r:id="rId33"/>
    <p:sldId id="304" r:id="rId34"/>
    <p:sldId id="4037" r:id="rId35"/>
    <p:sldId id="40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2C4F7D6-832D-4FE3-966A-CE54B0E208E9}">
          <p14:sldIdLst>
            <p14:sldId id="256"/>
            <p14:sldId id="4036"/>
            <p14:sldId id="4016"/>
            <p14:sldId id="302"/>
            <p14:sldId id="4035"/>
            <p14:sldId id="3990"/>
          </p14:sldIdLst>
        </p14:section>
        <p14:section name="Core Presentation" id="{DE13F035-E2BF-4532-8292-07C987F9A262}">
          <p14:sldIdLst>
            <p14:sldId id="257"/>
            <p14:sldId id="3991"/>
            <p14:sldId id="292"/>
            <p14:sldId id="295"/>
            <p14:sldId id="289"/>
            <p14:sldId id="4039"/>
            <p14:sldId id="4040"/>
            <p14:sldId id="4041"/>
            <p14:sldId id="272"/>
            <p14:sldId id="4011"/>
            <p14:sldId id="4013"/>
            <p14:sldId id="4008"/>
            <p14:sldId id="1732"/>
            <p14:sldId id="305"/>
            <p14:sldId id="4042"/>
            <p14:sldId id="4043"/>
            <p14:sldId id="299"/>
            <p14:sldId id="267"/>
          </p14:sldIdLst>
        </p14:section>
        <p14:section name="Conclusion" id="{003BE3E5-7243-497B-B081-03B53287F125}">
          <p14:sldIdLst>
            <p14:sldId id="1733"/>
            <p14:sldId id="1730"/>
            <p14:sldId id="304"/>
            <p14:sldId id="4037"/>
            <p14:sldId id="402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EDDAEE-8C24-AB60-9E39-0408808077BE}" name="Williams, Alexandria" initials="WA" userId="S::awilliams@gmac.com::852d0d0f-b2cf-454b-8245-4d4b7e5e5d84" providerId="AD"/>
  <p188:author id="{E97AEFF2-FC67-5011-6C6A-CD36E1CC3674}" name="White, Sabrina" initials="WS" userId="S::swhite@gmac.com::e9e80ebf-f1d4-4e7f-a7ea-7fb8230bcfb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C00"/>
    <a:srgbClr val="84DE00"/>
    <a:srgbClr val="75CA00"/>
    <a:srgbClr val="CCD8CA"/>
    <a:srgbClr val="F5A1AF"/>
    <a:srgbClr val="EF6079"/>
    <a:srgbClr val="00A3E0"/>
    <a:srgbClr val="373A36"/>
    <a:srgbClr val="39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65335" autoAdjust="0"/>
  </p:normalViewPr>
  <p:slideViewPr>
    <p:cSldViewPr snapToGrid="0">
      <p:cViewPr varScale="1">
        <p:scale>
          <a:sx n="69" d="100"/>
          <a:sy n="69" d="100"/>
        </p:scale>
        <p:origin x="109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3678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williams\AppData\Local\Microsoft\Windows\INetCache\Content.Outlook\36H1EA9P\ATS_2022_Graphs_and_Tables_for_Summary_Report_for_design_work_Oct_6%20(002)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williams\AppData\Local\Microsoft\Windows\INetCache\Content.Outlook\36H1EA9P\ATS_2022_Graphs_and_Tables_for_Summary_Report_for_design_work_Oct_6%20(002)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williams\AppData\Local\Microsoft\Windows\INetCache\Content.Outlook\36H1EA9P\ATS_2022_Graphs_and_Tables_for_Summary_Report_for_design_work_Oct_6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4.xml"/><Relationship Id="rId4" Type="http://schemas.openxmlformats.org/officeDocument/2006/relationships/oleObject" Target="file:///C:\Users\awilliams\AppData\Local\Microsoft\Windows\INetCache\Content.Outlook\36H1EA9P\ATS_2022_Graphs_and_Tables_for_Summary_Report_for_design_work_Oct_6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williams\AppData\Local\Microsoft\Windows\INetCache\Content.Outlook\36H1EA9P\ATS_2022_Graphs_and_Tables_for_Summary_Report_for_design_work_Oct_6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6.xml"/><Relationship Id="rId4" Type="http://schemas.openxmlformats.org/officeDocument/2006/relationships/oleObject" Target="file:///C:\Users\awilliams\AppData\Local\Microsoft\Windows\INetCache\Content.Outlook\36H1EA9P\ATS_2022_Graphs_and_Tables_for_Summary_Report_for_design_work_Oct_6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79349479736656"/>
          <c:y val="0.20579977341727471"/>
          <c:w val="0.7576510822432222"/>
          <c:h val="0.655334845551293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Overall_Chng!$A$5:$A$9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Overall_Chng!$B$5:$B$9</c:f>
              <c:numCache>
                <c:formatCode>0.00</c:formatCode>
                <c:ptCount val="5"/>
                <c:pt idx="0">
                  <c:v>5.3999999999999999E-2</c:v>
                </c:pt>
                <c:pt idx="1">
                  <c:v>-3.1E-2</c:v>
                </c:pt>
                <c:pt idx="2">
                  <c:v>2.4E-2</c:v>
                </c:pt>
                <c:pt idx="3">
                  <c:v>4.0000000000000001E-3</c:v>
                </c:pt>
                <c:pt idx="4">
                  <c:v>-3.4000000000000002E-2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96-4A6A-AEEC-9359439037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673181375"/>
        <c:axId val="1503635983"/>
      </c:barChart>
      <c:catAx>
        <c:axId val="1673181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54554833744446463"/>
              <c:y val="0.936507954142411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35983"/>
        <c:crosses val="autoZero"/>
        <c:auto val="1"/>
        <c:lblAlgn val="ctr"/>
        <c:lblOffset val="100"/>
        <c:noMultiLvlLbl val="0"/>
      </c:catAx>
      <c:valAx>
        <c:axId val="1503635983"/>
        <c:scaling>
          <c:orientation val="minMax"/>
          <c:min val="-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Year-on-Year Change in Applications</a:t>
                </a:r>
              </a:p>
            </c:rich>
          </c:tx>
          <c:layout>
            <c:manualLayout>
              <c:xMode val="edge"/>
              <c:yMode val="edge"/>
              <c:x val="3.1392096495371648E-2"/>
              <c:y val="0.238855354509754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1375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4515842789933"/>
          <c:y val="0.16592765701120862"/>
          <c:w val="0.80504249115126081"/>
          <c:h val="0.584332922240141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'MBA_Type Rel Chng'!$C$6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MS Accounting</c:v>
                  </c:pt>
                  <c:pt idx="2">
                    <c:v>MS Data Analytics</c:v>
                  </c:pt>
                  <c:pt idx="4">
                    <c:v>MS Finance</c:v>
                  </c:pt>
                  <c:pt idx="6">
                    <c:v>MS Management</c:v>
                  </c:pt>
                  <c:pt idx="8">
                    <c:v>MS Info. Technology</c:v>
                  </c:pt>
                  <c:pt idx="10">
                    <c:v>MS Marketing</c:v>
                  </c:pt>
                </c:lvl>
              </c:multiLvlStrCache>
            </c:multiLvlStrRef>
          </c:cat>
          <c:val>
            <c:numRef>
              <c:f>'MBA_Type Rel Chng'!$C$7:$C$18</c:f>
              <c:numCache>
                <c:formatCode>General</c:formatCode>
                <c:ptCount val="12"/>
                <c:pt idx="0" formatCode="0.00">
                  <c:v>0.34300000000000003</c:v>
                </c:pt>
                <c:pt idx="2" formatCode="0.00">
                  <c:v>0.30599999999999999</c:v>
                </c:pt>
                <c:pt idx="4" formatCode="0.00">
                  <c:v>0.16700000000000001</c:v>
                </c:pt>
                <c:pt idx="6" formatCode="0.00">
                  <c:v>0.14599999999999999</c:v>
                </c:pt>
                <c:pt idx="8" formatCode="0.00">
                  <c:v>0.42899999999999999</c:v>
                </c:pt>
                <c:pt idx="10" formatCode="0.00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E9-4AE9-B481-E6FDEC33C68E}"/>
            </c:ext>
          </c:extLst>
        </c:ser>
        <c:ser>
          <c:idx val="1"/>
          <c:order val="1"/>
          <c:tx>
            <c:strRef>
              <c:f>'MBA_Type Rel Chng'!$D$6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MS Accounting</c:v>
                  </c:pt>
                  <c:pt idx="2">
                    <c:v>MS Data Analytics</c:v>
                  </c:pt>
                  <c:pt idx="4">
                    <c:v>MS Finance</c:v>
                  </c:pt>
                  <c:pt idx="6">
                    <c:v>MS Management</c:v>
                  </c:pt>
                  <c:pt idx="8">
                    <c:v>MS Info. Technology</c:v>
                  </c:pt>
                  <c:pt idx="10">
                    <c:v>MS Marketing</c:v>
                  </c:pt>
                </c:lvl>
              </c:multiLvlStrCache>
            </c:multiLvlStrRef>
          </c:cat>
          <c:val>
            <c:numRef>
              <c:f>'MBA_Type Rel Chng'!$D$7:$D$18</c:f>
              <c:numCache>
                <c:formatCode>General</c:formatCode>
                <c:ptCount val="12"/>
                <c:pt idx="0" formatCode="0.00">
                  <c:v>0.09</c:v>
                </c:pt>
                <c:pt idx="2" formatCode="0.00">
                  <c:v>0.153</c:v>
                </c:pt>
                <c:pt idx="4" formatCode="0.00">
                  <c:v>0.11899999999999999</c:v>
                </c:pt>
                <c:pt idx="6" formatCode="0.00">
                  <c:v>0.14599999999999999</c:v>
                </c:pt>
                <c:pt idx="8" formatCode="0.00">
                  <c:v>0.14299999999999999</c:v>
                </c:pt>
                <c:pt idx="10" formatCode="0.00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E9-4AE9-B481-E6FDEC33C68E}"/>
            </c:ext>
          </c:extLst>
        </c:ser>
        <c:ser>
          <c:idx val="2"/>
          <c:order val="2"/>
          <c:tx>
            <c:strRef>
              <c:f>'MBA_Type Rel Chng'!$E$6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MS Accounting</c:v>
                  </c:pt>
                  <c:pt idx="2">
                    <c:v>MS Data Analytics</c:v>
                  </c:pt>
                  <c:pt idx="4">
                    <c:v>MS Finance</c:v>
                  </c:pt>
                  <c:pt idx="6">
                    <c:v>MS Management</c:v>
                  </c:pt>
                  <c:pt idx="8">
                    <c:v>MS Info. Technology</c:v>
                  </c:pt>
                  <c:pt idx="10">
                    <c:v>MS Marketing</c:v>
                  </c:pt>
                </c:lvl>
              </c:multiLvlStrCache>
            </c:multiLvlStrRef>
          </c:cat>
          <c:val>
            <c:numRef>
              <c:f>'MBA_Type Rel Chng'!$E$7:$E$18</c:f>
              <c:numCache>
                <c:formatCode>General</c:formatCode>
                <c:ptCount val="12"/>
                <c:pt idx="0" formatCode="0.00">
                  <c:v>0.56699999999999995</c:v>
                </c:pt>
                <c:pt idx="2" formatCode="0.00">
                  <c:v>0.54200000000000004</c:v>
                </c:pt>
                <c:pt idx="4" formatCode="0.00">
                  <c:v>0.71399999999999997</c:v>
                </c:pt>
                <c:pt idx="6" formatCode="0.00">
                  <c:v>0.70799999999999996</c:v>
                </c:pt>
                <c:pt idx="8" formatCode="0.00">
                  <c:v>0.42899999999999999</c:v>
                </c:pt>
                <c:pt idx="10" formatCode="0.00">
                  <c:v>0.78600000000000003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E9-4AE9-B481-E6FDEC33C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/>
                  <a:t>Business Master’s Program Type</a:t>
                </a:r>
              </a:p>
            </c:rich>
          </c:tx>
          <c:layout>
            <c:manualLayout>
              <c:xMode val="edge"/>
              <c:yMode val="edge"/>
              <c:x val="0.43986358783960094"/>
              <c:y val="0.897975942953347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2.2677836491542775E-2"/>
              <c:y val="0.28917686494007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044288726183786"/>
          <c:y val="0.33776997584441154"/>
          <c:w val="8.7921658137938341E-2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4515842789933"/>
          <c:y val="0.16592765701120862"/>
          <c:w val="0.80504249115126081"/>
          <c:h val="0.584332922240141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'MBA_Type Rel Chng'!$C$6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rgbClr val="7ACC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MS Accounting</c:v>
                  </c:pt>
                  <c:pt idx="2">
                    <c:v>MS Data Analytics</c:v>
                  </c:pt>
                  <c:pt idx="4">
                    <c:v>MS Finance</c:v>
                  </c:pt>
                  <c:pt idx="6">
                    <c:v>MS Management</c:v>
                  </c:pt>
                  <c:pt idx="8">
                    <c:v>MS Info. Technology</c:v>
                  </c:pt>
                  <c:pt idx="10">
                    <c:v>MS Marketing</c:v>
                  </c:pt>
                </c:lvl>
              </c:multiLvlStrCache>
            </c:multiLvlStrRef>
          </c:cat>
          <c:val>
            <c:numRef>
              <c:f>'MBA_Type Rel Chng'!$C$7:$C$18</c:f>
              <c:numCache>
                <c:formatCode>General</c:formatCode>
                <c:ptCount val="12"/>
                <c:pt idx="0" formatCode="0.00">
                  <c:v>0.34300000000000003</c:v>
                </c:pt>
                <c:pt idx="2" formatCode="0.00">
                  <c:v>0.30599999999999999</c:v>
                </c:pt>
                <c:pt idx="4" formatCode="0.00">
                  <c:v>0.16700000000000001</c:v>
                </c:pt>
                <c:pt idx="6" formatCode="0.00">
                  <c:v>0.14599999999999999</c:v>
                </c:pt>
                <c:pt idx="8" formatCode="0.00">
                  <c:v>0.42899999999999999</c:v>
                </c:pt>
                <c:pt idx="10" formatCode="0.00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3-4106-8DC2-2615F8D96777}"/>
            </c:ext>
          </c:extLst>
        </c:ser>
        <c:ser>
          <c:idx val="1"/>
          <c:order val="1"/>
          <c:tx>
            <c:strRef>
              <c:f>'MBA_Type Rel Chng'!$D$6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MS Accounting</c:v>
                  </c:pt>
                  <c:pt idx="2">
                    <c:v>MS Data Analytics</c:v>
                  </c:pt>
                  <c:pt idx="4">
                    <c:v>MS Finance</c:v>
                  </c:pt>
                  <c:pt idx="6">
                    <c:v>MS Management</c:v>
                  </c:pt>
                  <c:pt idx="8">
                    <c:v>MS Info. Technology</c:v>
                  </c:pt>
                  <c:pt idx="10">
                    <c:v>MS Marketing</c:v>
                  </c:pt>
                </c:lvl>
              </c:multiLvlStrCache>
            </c:multiLvlStrRef>
          </c:cat>
          <c:val>
            <c:numRef>
              <c:f>'MBA_Type Rel Chng'!$D$7:$D$18</c:f>
              <c:numCache>
                <c:formatCode>General</c:formatCode>
                <c:ptCount val="12"/>
                <c:pt idx="0" formatCode="0.00">
                  <c:v>0.09</c:v>
                </c:pt>
                <c:pt idx="2" formatCode="0.00">
                  <c:v>0.153</c:v>
                </c:pt>
                <c:pt idx="4" formatCode="0.00">
                  <c:v>0.11899999999999999</c:v>
                </c:pt>
                <c:pt idx="6" formatCode="0.00">
                  <c:v>0.14599999999999999</c:v>
                </c:pt>
                <c:pt idx="8" formatCode="0.00">
                  <c:v>0.14299999999999999</c:v>
                </c:pt>
                <c:pt idx="10" formatCode="0.00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43-4106-8DC2-2615F8D96777}"/>
            </c:ext>
          </c:extLst>
        </c:ser>
        <c:ser>
          <c:idx val="2"/>
          <c:order val="2"/>
          <c:tx>
            <c:strRef>
              <c:f>'MBA_Type Rel Chng'!$E$6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rgbClr val="F5A1A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MS Accounting</c:v>
                  </c:pt>
                  <c:pt idx="2">
                    <c:v>MS Data Analytics</c:v>
                  </c:pt>
                  <c:pt idx="4">
                    <c:v>MS Finance</c:v>
                  </c:pt>
                  <c:pt idx="6">
                    <c:v>MS Management</c:v>
                  </c:pt>
                  <c:pt idx="8">
                    <c:v>MS Info. Technology</c:v>
                  </c:pt>
                  <c:pt idx="10">
                    <c:v>MS Marketing</c:v>
                  </c:pt>
                </c:lvl>
              </c:multiLvlStrCache>
            </c:multiLvlStrRef>
          </c:cat>
          <c:val>
            <c:numRef>
              <c:f>'MBA_Type Rel Chng'!$E$7:$E$18</c:f>
              <c:numCache>
                <c:formatCode>General</c:formatCode>
                <c:ptCount val="12"/>
                <c:pt idx="0" formatCode="0.00">
                  <c:v>0.56699999999999995</c:v>
                </c:pt>
                <c:pt idx="2" formatCode="0.00">
                  <c:v>0.54200000000000004</c:v>
                </c:pt>
                <c:pt idx="4" formatCode="0.00">
                  <c:v>0.71399999999999997</c:v>
                </c:pt>
                <c:pt idx="6" formatCode="0.00">
                  <c:v>0.70799999999999996</c:v>
                </c:pt>
                <c:pt idx="8" formatCode="0.00">
                  <c:v>0.42899999999999999</c:v>
                </c:pt>
                <c:pt idx="10" formatCode="0.00">
                  <c:v>0.78600000000000003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43-4106-8DC2-2615F8D96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/>
                  <a:t>Business Master’s Program Type</a:t>
                </a:r>
              </a:p>
            </c:rich>
          </c:tx>
          <c:layout>
            <c:manualLayout>
              <c:xMode val="edge"/>
              <c:yMode val="edge"/>
              <c:x val="0.43986358783960094"/>
              <c:y val="0.897975942953347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2.2677836491542775E-2"/>
              <c:y val="0.28917686494007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044288726183786"/>
          <c:y val="0.33776997584441154"/>
          <c:w val="8.7921658137938341E-2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4515842789933"/>
          <c:y val="0.16592765701120862"/>
          <c:w val="0.80504249115126081"/>
          <c:h val="0.584332922240141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'MBA_Type Rel Chng'!$C$6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'MBA_Type Rel Chng'!$A$7:$B$18</c:f>
              <c:strCache>
                <c:ptCount val="12"/>
                <c:pt idx="1">
                  <c:v>International</c:v>
                </c:pt>
                <c:pt idx="3">
                  <c:v>International</c:v>
                </c:pt>
                <c:pt idx="5">
                  <c:v>International</c:v>
                </c:pt>
                <c:pt idx="7">
                  <c:v>International</c:v>
                </c:pt>
                <c:pt idx="9">
                  <c:v>International</c:v>
                </c:pt>
                <c:pt idx="11">
                  <c:v>International</c:v>
                </c:pt>
              </c:strCache>
            </c:strRef>
          </c:cat>
          <c:val>
            <c:numRef>
              <c:f>'MBA_Type Rel Chng'!$C$7:$C$18</c:f>
              <c:numCache>
                <c:formatCode>0.00</c:formatCode>
                <c:ptCount val="12"/>
                <c:pt idx="1">
                  <c:v>0.39700000000000002</c:v>
                </c:pt>
                <c:pt idx="3">
                  <c:v>0.52800000000000002</c:v>
                </c:pt>
                <c:pt idx="5">
                  <c:v>0.47599999999999998</c:v>
                </c:pt>
                <c:pt idx="7">
                  <c:v>0.438</c:v>
                </c:pt>
                <c:pt idx="9">
                  <c:v>0.52400000000000002</c:v>
                </c:pt>
                <c:pt idx="11">
                  <c:v>0.71399999999999997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B-4F90-8C85-DE8E02766CD2}"/>
            </c:ext>
          </c:extLst>
        </c:ser>
        <c:ser>
          <c:idx val="1"/>
          <c:order val="1"/>
          <c:tx>
            <c:strRef>
              <c:f>'MBA_Type Rel Chng'!$D$6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'MBA_Type Rel Chng'!$A$7:$B$18</c:f>
              <c:strCache>
                <c:ptCount val="12"/>
                <c:pt idx="1">
                  <c:v>International</c:v>
                </c:pt>
                <c:pt idx="3">
                  <c:v>International</c:v>
                </c:pt>
                <c:pt idx="5">
                  <c:v>International</c:v>
                </c:pt>
                <c:pt idx="7">
                  <c:v>International</c:v>
                </c:pt>
                <c:pt idx="9">
                  <c:v>International</c:v>
                </c:pt>
                <c:pt idx="11">
                  <c:v>International</c:v>
                </c:pt>
              </c:strCache>
            </c:strRef>
          </c:cat>
          <c:val>
            <c:numRef>
              <c:f>'MBA_Type Rel Chng'!$D$7:$D$18</c:f>
              <c:numCache>
                <c:formatCode>0.00</c:formatCode>
                <c:ptCount val="12"/>
                <c:pt idx="1">
                  <c:v>0.17599999999999999</c:v>
                </c:pt>
                <c:pt idx="3">
                  <c:v>9.7000000000000003E-2</c:v>
                </c:pt>
                <c:pt idx="5">
                  <c:v>7.0999999999999994E-2</c:v>
                </c:pt>
                <c:pt idx="7">
                  <c:v>8.3000000000000004E-2</c:v>
                </c:pt>
                <c:pt idx="9">
                  <c:v>0.14299999999999999</c:v>
                </c:pt>
                <c:pt idx="11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4B-4F90-8C85-DE8E02766CD2}"/>
            </c:ext>
          </c:extLst>
        </c:ser>
        <c:ser>
          <c:idx val="2"/>
          <c:order val="2"/>
          <c:tx>
            <c:strRef>
              <c:f>'MBA_Type Rel Chng'!$E$6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'MBA_Type Rel Chng'!$A$7:$B$18</c:f>
              <c:strCache>
                <c:ptCount val="12"/>
                <c:pt idx="1">
                  <c:v>International</c:v>
                </c:pt>
                <c:pt idx="3">
                  <c:v>International</c:v>
                </c:pt>
                <c:pt idx="5">
                  <c:v>International</c:v>
                </c:pt>
                <c:pt idx="7">
                  <c:v>International</c:v>
                </c:pt>
                <c:pt idx="9">
                  <c:v>International</c:v>
                </c:pt>
                <c:pt idx="11">
                  <c:v>International</c:v>
                </c:pt>
              </c:strCache>
            </c:strRef>
          </c:cat>
          <c:val>
            <c:numRef>
              <c:f>'MBA_Type Rel Chng'!$E$7:$E$18</c:f>
              <c:numCache>
                <c:formatCode>0.00</c:formatCode>
                <c:ptCount val="12"/>
                <c:pt idx="1">
                  <c:v>0.42599999999999999</c:v>
                </c:pt>
                <c:pt idx="3">
                  <c:v>0.375</c:v>
                </c:pt>
                <c:pt idx="5">
                  <c:v>0.45200000000000001</c:v>
                </c:pt>
                <c:pt idx="7">
                  <c:v>0.47899999999999998</c:v>
                </c:pt>
                <c:pt idx="9">
                  <c:v>0.33300000000000002</c:v>
                </c:pt>
                <c:pt idx="11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4B-4F90-8C85-DE8E02766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971398915927"/>
          <c:y val="0.23196895135805512"/>
          <c:w val="0.59165840156844662"/>
          <c:h val="0.6057446546330488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'China_5yr Trend'!$B$6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18639903538237E-17"/>
                  <c:y val="-6.394156445876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1D-4766-BB4C-CC61E2F390A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Trend'!$B$7:$B$11</c:f>
              <c:numCache>
                <c:formatCode>0.00</c:formatCode>
                <c:ptCount val="5"/>
                <c:pt idx="0">
                  <c:v>0.61</c:v>
                </c:pt>
                <c:pt idx="1">
                  <c:v>0.53</c:v>
                </c:pt>
                <c:pt idx="2">
                  <c:v>0.72</c:v>
                </c:pt>
                <c:pt idx="3">
                  <c:v>0.46</c:v>
                </c:pt>
                <c:pt idx="4">
                  <c:v>0.44202899932861328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1D-4766-BB4C-CC61E2F390A3}"/>
            </c:ext>
          </c:extLst>
        </c:ser>
        <c:ser>
          <c:idx val="1"/>
          <c:order val="1"/>
          <c:tx>
            <c:strRef>
              <c:f>'China_5yr Trend'!$C$6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1D-4766-BB4C-CC61E2F390A3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1D-4766-BB4C-CC61E2F390A3}"/>
                </c:ext>
              </c:extLst>
            </c:dLbl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Trend'!$C$7:$C$11</c:f>
              <c:numCache>
                <c:formatCode>0.00</c:formatCode>
                <c:ptCount val="5"/>
                <c:pt idx="0">
                  <c:v>0.09</c:v>
                </c:pt>
                <c:pt idx="1">
                  <c:v>0.05</c:v>
                </c:pt>
                <c:pt idx="2">
                  <c:v>0.02</c:v>
                </c:pt>
                <c:pt idx="3">
                  <c:v>0.04</c:v>
                </c:pt>
                <c:pt idx="4">
                  <c:v>3.6231886595487595E-2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1D-4766-BB4C-CC61E2F390A3}"/>
            </c:ext>
          </c:extLst>
        </c:ser>
        <c:ser>
          <c:idx val="2"/>
          <c:order val="2"/>
          <c:tx>
            <c:strRef>
              <c:f>'China_5yr Trend'!$D$6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Trend'!$D$7:$D$11</c:f>
              <c:numCache>
                <c:formatCode>0.00</c:formatCode>
                <c:ptCount val="5"/>
                <c:pt idx="0">
                  <c:v>0.3</c:v>
                </c:pt>
                <c:pt idx="1">
                  <c:v>0.42</c:v>
                </c:pt>
                <c:pt idx="2">
                  <c:v>0.26</c:v>
                </c:pt>
                <c:pt idx="3">
                  <c:v>0.5</c:v>
                </c:pt>
                <c:pt idx="4">
                  <c:v>0.52173912525177002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1D-4766-BB4C-CC61E2F39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46039211163648952"/>
              <c:y val="0.92799813309435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1.0542324991350478E-2"/>
              <c:y val="0.32303336565372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41337331534324"/>
          <c:y val="0.33211784202173206"/>
          <c:w val="0.16541373543997231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971398915927"/>
          <c:y val="0.23196895135805512"/>
          <c:w val="0.59165840156844662"/>
          <c:h val="0.6057446546330488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'China_5yr Trend'!$B$6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18639903538237E-17"/>
                  <c:y val="-6.394156445876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0D3-4D87-9385-AE3C07C4E2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Trend'!$B$7:$B$11</c:f>
              <c:numCache>
                <c:formatCode>0.00</c:formatCode>
                <c:ptCount val="5"/>
                <c:pt idx="0">
                  <c:v>0.63</c:v>
                </c:pt>
                <c:pt idx="1">
                  <c:v>0.55000000000000004</c:v>
                </c:pt>
                <c:pt idx="2">
                  <c:v>0.79</c:v>
                </c:pt>
                <c:pt idx="3">
                  <c:v>0.69000000000000006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D3-4D87-9385-AE3C07C4E2F4}"/>
            </c:ext>
          </c:extLst>
        </c:ser>
        <c:ser>
          <c:idx val="1"/>
          <c:order val="1"/>
          <c:tx>
            <c:strRef>
              <c:f>'China_5yr Trend'!$C$6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0D3-4D87-9385-AE3C07C4E2F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0D3-4D87-9385-AE3C07C4E2F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64-487C-81CF-10D78E36A3F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64-487C-81CF-10D78E36A3F6}"/>
                </c:ext>
              </c:extLst>
            </c:dLbl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Trend'!$C$7:$C$11</c:f>
              <c:numCache>
                <c:formatCode>0.00</c:formatCode>
                <c:ptCount val="5"/>
                <c:pt idx="0">
                  <c:v>0.02</c:v>
                </c:pt>
                <c:pt idx="1">
                  <c:v>0.18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0D3-4D87-9385-AE3C07C4E2F4}"/>
            </c:ext>
          </c:extLst>
        </c:ser>
        <c:ser>
          <c:idx val="2"/>
          <c:order val="2"/>
          <c:tx>
            <c:strRef>
              <c:f>'China_5yr Trend'!$D$6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Trend'!$D$7:$D$11</c:f>
              <c:numCache>
                <c:formatCode>0.00</c:formatCode>
                <c:ptCount val="5"/>
                <c:pt idx="0">
                  <c:v>0.35</c:v>
                </c:pt>
                <c:pt idx="1">
                  <c:v>0.26</c:v>
                </c:pt>
                <c:pt idx="2">
                  <c:v>0.21</c:v>
                </c:pt>
                <c:pt idx="3">
                  <c:v>0.31</c:v>
                </c:pt>
                <c:pt idx="4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0D3-4D87-9385-AE3C07C4E2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46039211163648952"/>
              <c:y val="0.92799813309435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1.0542324991350478E-2"/>
              <c:y val="0.32303336565372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41337331534324"/>
          <c:y val="0.33211784202173206"/>
          <c:w val="0.16541373543997231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971398915927"/>
          <c:y val="0.19410700885111315"/>
          <c:w val="0.59165840156844662"/>
          <c:h val="0.6436065435154233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'US_Overall 5yr Trend'!$B$6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18639903538237E-17"/>
                  <c:y val="-6.394156445876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F1-4C24-AEE3-4F0433C29AB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'US_Overall 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'US_Overall 5yr Trend'!$B$7:$B$11</c:f>
              <c:numCache>
                <c:formatCode>0.00</c:formatCode>
                <c:ptCount val="5"/>
                <c:pt idx="0">
                  <c:v>0.32</c:v>
                </c:pt>
                <c:pt idx="1">
                  <c:v>0.37</c:v>
                </c:pt>
                <c:pt idx="2">
                  <c:v>0.67</c:v>
                </c:pt>
                <c:pt idx="3">
                  <c:v>0.41</c:v>
                </c:pt>
                <c:pt idx="4">
                  <c:v>0.41111111640930176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F1-4C24-AEE3-4F0433C29ABB}"/>
            </c:ext>
          </c:extLst>
        </c:ser>
        <c:ser>
          <c:idx val="1"/>
          <c:order val="1"/>
          <c:tx>
            <c:strRef>
              <c:f>'US_Overall 5yr Trend'!$C$6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26405275615596E-17"/>
                  <c:y val="2.7565063968475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F1-4C24-AEE3-4F0433C29ABB}"/>
                </c:ext>
              </c:extLst>
            </c:dLbl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'US_Overall 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'US_Overall 5yr Trend'!$C$7:$C$11</c:f>
              <c:numCache>
                <c:formatCode>0.00</c:formatCode>
                <c:ptCount val="5"/>
                <c:pt idx="0">
                  <c:v>0.08</c:v>
                </c:pt>
                <c:pt idx="1">
                  <c:v>7.0000000000000007E-2</c:v>
                </c:pt>
                <c:pt idx="2">
                  <c:v>0.06</c:v>
                </c:pt>
                <c:pt idx="3">
                  <c:v>0.05</c:v>
                </c:pt>
                <c:pt idx="4">
                  <c:v>3.6507934331893921E-2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F1-4C24-AEE3-4F0433C29ABB}"/>
            </c:ext>
          </c:extLst>
        </c:ser>
        <c:ser>
          <c:idx val="2"/>
          <c:order val="2"/>
          <c:tx>
            <c:strRef>
              <c:f>'US_Overall 5yr Trend'!$D$6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'US_Overall 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'US_Overall 5yr Trend'!$D$7:$D$11</c:f>
              <c:numCache>
                <c:formatCode>0.00</c:formatCode>
                <c:ptCount val="5"/>
                <c:pt idx="0">
                  <c:v>0.6</c:v>
                </c:pt>
                <c:pt idx="1">
                  <c:v>0.56000000000000005</c:v>
                </c:pt>
                <c:pt idx="2">
                  <c:v>0.27</c:v>
                </c:pt>
                <c:pt idx="3">
                  <c:v>0.54</c:v>
                </c:pt>
                <c:pt idx="4">
                  <c:v>0.55238091945648193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0F1-4C24-AEE3-4F0433C29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Year</a:t>
                </a:r>
              </a:p>
            </c:rich>
          </c:tx>
          <c:layout>
            <c:manualLayout>
              <c:xMode val="edge"/>
              <c:yMode val="edge"/>
              <c:x val="0.46039211163648952"/>
              <c:y val="0.92799813309435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1.0542324991350478E-2"/>
              <c:y val="0.32303336565372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41337331534324"/>
          <c:y val="0.33211784202173206"/>
          <c:w val="0.16541373543997231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971398915927"/>
          <c:y val="0.23196895135805512"/>
          <c:w val="0.59165840156844662"/>
          <c:h val="0.6057446546330488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'China_5yr Trend'!$B$6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18639903538237E-17"/>
                  <c:y val="-6.394156445876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5E-4DE9-BB8E-2A423E43D268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Trend'!$B$7:$B$11</c:f>
              <c:numCache>
                <c:formatCode>0.00</c:formatCode>
                <c:ptCount val="5"/>
                <c:pt idx="0">
                  <c:v>0.82</c:v>
                </c:pt>
                <c:pt idx="1">
                  <c:v>0.55000000000000004</c:v>
                </c:pt>
                <c:pt idx="2">
                  <c:v>0.30000001192092896</c:v>
                </c:pt>
                <c:pt idx="3">
                  <c:v>0.79</c:v>
                </c:pt>
                <c:pt idx="4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5E-4DE9-BB8E-2A423E43D268}"/>
            </c:ext>
          </c:extLst>
        </c:ser>
        <c:ser>
          <c:idx val="1"/>
          <c:order val="1"/>
          <c:tx>
            <c:strRef>
              <c:f>'China_5yr Trend'!$C$6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5E-4DE9-BB8E-2A423E43D26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5E-4DE9-BB8E-2A423E43D268}"/>
                </c:ext>
              </c:extLst>
            </c:dLbl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Trend'!$C$7:$C$11</c:f>
              <c:numCache>
                <c:formatCode>0.00</c:formatCode>
                <c:ptCount val="5"/>
                <c:pt idx="0">
                  <c:v>0.05</c:v>
                </c:pt>
                <c:pt idx="1">
                  <c:v>0.09</c:v>
                </c:pt>
                <c:pt idx="2">
                  <c:v>5.000000074505806E-2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5E-4DE9-BB8E-2A423E43D268}"/>
            </c:ext>
          </c:extLst>
        </c:ser>
        <c:ser>
          <c:idx val="2"/>
          <c:order val="2"/>
          <c:tx>
            <c:strRef>
              <c:f>'China_5yr Trend'!$D$6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'China_5yr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'China_5yr Trend'!$D$7:$D$11</c:f>
              <c:numCache>
                <c:formatCode>0.00</c:formatCode>
                <c:ptCount val="5"/>
                <c:pt idx="0">
                  <c:v>0.14000000000000001</c:v>
                </c:pt>
                <c:pt idx="1">
                  <c:v>0.36</c:v>
                </c:pt>
                <c:pt idx="2">
                  <c:v>0.64999997615814209</c:v>
                </c:pt>
                <c:pt idx="3">
                  <c:v>0.21</c:v>
                </c:pt>
                <c:pt idx="4">
                  <c:v>0.41000000000000003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C5E-4DE9-BB8E-2A423E43D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46039211163648952"/>
              <c:y val="0.92799813309435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1.0542324991350478E-2"/>
              <c:y val="0.32303336565372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41337331534324"/>
          <c:y val="0.33211784202173206"/>
          <c:w val="0.16541373543997231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971398915927"/>
          <c:y val="0.26226477641503632"/>
          <c:w val="0.59165840156844662"/>
          <c:h val="0.57544885632510623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'India_5yr Trend'!$B$6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18639903538237E-17"/>
                  <c:y val="-6.394156445876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91-4986-AF3D-E7858AD11219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'India_5yr Trend'!$B$7:$B$11</c:f>
              <c:numCache>
                <c:formatCode>0.00</c:formatCode>
                <c:ptCount val="5"/>
                <c:pt idx="0">
                  <c:v>0.74</c:v>
                </c:pt>
                <c:pt idx="1">
                  <c:v>0.5</c:v>
                </c:pt>
                <c:pt idx="2">
                  <c:v>0.41666668653488159</c:v>
                </c:pt>
                <c:pt idx="3">
                  <c:v>0.6875</c:v>
                </c:pt>
                <c:pt idx="4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91-4986-AF3D-E7858AD11219}"/>
            </c:ext>
          </c:extLst>
        </c:ser>
        <c:ser>
          <c:idx val="1"/>
          <c:order val="1"/>
          <c:tx>
            <c:strRef>
              <c:f>'India_5yr Trend'!$C$6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A91-4986-AF3D-E7858AD11219}"/>
                </c:ext>
              </c:extLst>
            </c:dLbl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A91-4986-AF3D-E7858AD11219}"/>
                </c:ext>
              </c:extLst>
            </c:dLbl>
            <c:dLbl>
              <c:idx val="2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0A91-4986-AF3D-E7858AD11219}"/>
                </c:ext>
              </c:extLst>
            </c:dLbl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A91-4986-AF3D-E7858AD11219}"/>
                </c:ext>
              </c:extLst>
            </c:dLbl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'India_5yr Trend'!$C$7:$C$11</c:f>
              <c:numCache>
                <c:formatCode>0.00</c:formatCode>
                <c:ptCount val="5"/>
                <c:pt idx="0">
                  <c:v>0.09</c:v>
                </c:pt>
                <c:pt idx="1">
                  <c:v>0.11</c:v>
                </c:pt>
                <c:pt idx="2">
                  <c:v>0.2083333432674408</c:v>
                </c:pt>
                <c:pt idx="3">
                  <c:v>0.125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A91-4986-AF3D-E7858AD11219}"/>
            </c:ext>
          </c:extLst>
        </c:ser>
        <c:ser>
          <c:idx val="2"/>
          <c:order val="2"/>
          <c:tx>
            <c:strRef>
              <c:f>'India_5yr Trend'!$D$6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'India_5yr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'India_5yr Trend'!$D$7:$D$11</c:f>
              <c:numCache>
                <c:formatCode>0.00</c:formatCode>
                <c:ptCount val="5"/>
                <c:pt idx="0">
                  <c:v>0.17</c:v>
                </c:pt>
                <c:pt idx="1">
                  <c:v>0.39</c:v>
                </c:pt>
                <c:pt idx="2">
                  <c:v>0.375</c:v>
                </c:pt>
                <c:pt idx="3">
                  <c:v>0.1875</c:v>
                </c:pt>
                <c:pt idx="4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A91-4986-AF3D-E7858AD11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46039211163648952"/>
              <c:y val="0.92799813309435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1.0542324991350478E-2"/>
              <c:y val="0.32303336565372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41337331534324"/>
          <c:y val="0.33211784202173206"/>
          <c:w val="0.16541373543997231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7971398915927"/>
          <c:y val="0.19410700885111315"/>
          <c:w val="0.59165840156844662"/>
          <c:h val="0.6436065435154233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'US_Overall 5yr Trend'!$B$6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18639903538237E-17"/>
                  <c:y val="-6.39415644587610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0A-4E19-B6D1-66F83D6DD747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'US_Overall 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'US_Overall 5yr Trend'!$B$7:$B$11</c:f>
              <c:numCache>
                <c:formatCode>0.00</c:formatCode>
                <c:ptCount val="5"/>
                <c:pt idx="0">
                  <c:v>0.63</c:v>
                </c:pt>
                <c:pt idx="1">
                  <c:v>0.49</c:v>
                </c:pt>
                <c:pt idx="2">
                  <c:v>0.56999999999999995</c:v>
                </c:pt>
                <c:pt idx="3">
                  <c:v>0.63</c:v>
                </c:pt>
                <c:pt idx="4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0A-4E19-B6D1-66F83D6DD747}"/>
            </c:ext>
          </c:extLst>
        </c:ser>
        <c:ser>
          <c:idx val="1"/>
          <c:order val="1"/>
          <c:tx>
            <c:strRef>
              <c:f>'US_Overall 5yr Trend'!$C$6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026405275615596E-17"/>
                  <c:y val="2.75650639684755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0A-4E19-B6D1-66F83D6DD747}"/>
                </c:ext>
              </c:extLst>
            </c:dLbl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'US_Overall 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'US_Overall 5yr Trend'!$C$7:$C$11</c:f>
              <c:numCache>
                <c:formatCode>0.00</c:formatCode>
                <c:ptCount val="5"/>
                <c:pt idx="0">
                  <c:v>0.08</c:v>
                </c:pt>
                <c:pt idx="1">
                  <c:v>0.06</c:v>
                </c:pt>
                <c:pt idx="2">
                  <c:v>0.11</c:v>
                </c:pt>
                <c:pt idx="3">
                  <c:v>0.1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0A-4E19-B6D1-66F83D6DD747}"/>
            </c:ext>
          </c:extLst>
        </c:ser>
        <c:ser>
          <c:idx val="2"/>
          <c:order val="2"/>
          <c:tx>
            <c:strRef>
              <c:f>'US_Overall 5yr Trend'!$D$6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'US_Overall 5yr Trend'!$A$7:$A$11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'US_Overall 5yr Trend'!$D$7:$D$11</c:f>
              <c:numCache>
                <c:formatCode>0.00</c:formatCode>
                <c:ptCount val="5"/>
                <c:pt idx="0">
                  <c:v>0.28999999999999998</c:v>
                </c:pt>
                <c:pt idx="1">
                  <c:v>0.45</c:v>
                </c:pt>
                <c:pt idx="2">
                  <c:v>0.32</c:v>
                </c:pt>
                <c:pt idx="3">
                  <c:v>0.27</c:v>
                </c:pt>
                <c:pt idx="4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0A-4E19-B6D1-66F83D6DD7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Year</a:t>
                </a:r>
              </a:p>
            </c:rich>
          </c:tx>
          <c:layout>
            <c:manualLayout>
              <c:xMode val="edge"/>
              <c:yMode val="edge"/>
              <c:x val="0.46039211163648952"/>
              <c:y val="0.927998133094351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1.0542324991350478E-2"/>
              <c:y val="0.323033365653720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941337331534324"/>
          <c:y val="0.33211784202173206"/>
          <c:w val="0.16541373543997231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 rtl="0"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b="1" dirty="0"/>
              <a:t>Weighted Absolute Year-on-Year Change in Applications by Applicant Category and Region, 2022</a:t>
            </a:r>
          </a:p>
        </c:rich>
      </c:tx>
      <c:layout>
        <c:manualLayout>
          <c:xMode val="edge"/>
          <c:yMode val="edge"/>
          <c:x val="8.1579722521511733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 rtl="0"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680386410320317E-2"/>
          <c:y val="0.16787917811500119"/>
          <c:w val="0.91567578833377739"/>
          <c:h val="0.66470906471956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United States</c:v>
                </c:pt>
                <c:pt idx="1">
                  <c:v>Canada</c:v>
                </c:pt>
                <c:pt idx="2">
                  <c:v>Europe</c:v>
                </c:pt>
                <c:pt idx="3">
                  <c:v>Greater China</c:v>
                </c:pt>
                <c:pt idx="4">
                  <c:v>India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-2.24E-2</c:v>
                </c:pt>
                <c:pt idx="1">
                  <c:v>-0.22950000000000001</c:v>
                </c:pt>
                <c:pt idx="2">
                  <c:v>-5.0500000000000003E-2</c:v>
                </c:pt>
                <c:pt idx="3">
                  <c:v>0.1951</c:v>
                </c:pt>
                <c:pt idx="4">
                  <c:v>-2.9000000000000001E-2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7-4B1C-8687-2D74D99068F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United States</c:v>
                </c:pt>
                <c:pt idx="1">
                  <c:v>Canada</c:v>
                </c:pt>
                <c:pt idx="2">
                  <c:v>Europe</c:v>
                </c:pt>
                <c:pt idx="3">
                  <c:v>Greater China</c:v>
                </c:pt>
                <c:pt idx="4">
                  <c:v>India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-0.24579999999999999</c:v>
                </c:pt>
                <c:pt idx="1">
                  <c:v>-0.3075</c:v>
                </c:pt>
                <c:pt idx="2">
                  <c:v>1.1999999999999999E-3</c:v>
                </c:pt>
                <c:pt idx="3">
                  <c:v>-0.38129999999999997</c:v>
                </c:pt>
                <c:pt idx="4">
                  <c:v>-2.86E-2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B7-4B1C-8687-2D74D99068F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International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6.2017387526828623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B7-4B1C-8687-2D74D99068F6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United States</c:v>
                </c:pt>
                <c:pt idx="1">
                  <c:v>Canada</c:v>
                </c:pt>
                <c:pt idx="2">
                  <c:v>Europe</c:v>
                </c:pt>
                <c:pt idx="3">
                  <c:v>Greater China</c:v>
                </c:pt>
                <c:pt idx="4">
                  <c:v>India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0.19370000000000001</c:v>
                </c:pt>
                <c:pt idx="1">
                  <c:v>-0.20419999999999999</c:v>
                </c:pt>
                <c:pt idx="2">
                  <c:v>-5.7099999999999998E-2</c:v>
                </c:pt>
                <c:pt idx="3">
                  <c:v>0.443</c:v>
                </c:pt>
                <c:pt idx="4">
                  <c:v>-0.54049999999999998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B7-4B1C-8687-2D74D99068F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96787647"/>
        <c:axId val="1248312463"/>
      </c:barChart>
      <c:catAx>
        <c:axId val="89678764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48312463"/>
        <c:crosses val="autoZero"/>
        <c:auto val="1"/>
        <c:lblAlgn val="ctr"/>
        <c:lblOffset val="100"/>
        <c:noMultiLvlLbl val="0"/>
      </c:catAx>
      <c:valAx>
        <c:axId val="1248312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78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225781966007825"/>
          <c:y val="7.5422386617213233E-2"/>
          <c:w val="0.27052296967769712"/>
          <c:h val="5.43566078184323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532977241548085"/>
          <c:y val="0.19226875677179134"/>
          <c:w val="0.47030778309486471"/>
          <c:h val="0.6672100766347589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Overall_Chng!$B$11</c:f>
              <c:strCache>
                <c:ptCount val="1"/>
                <c:pt idx="0">
                  <c:v>Significant growth (21% or more)</c:v>
                </c:pt>
              </c:strCache>
            </c:strRef>
          </c:tx>
          <c:spPr>
            <a:solidFill>
              <a:srgbClr val="7ACC00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Overall_Chng!$A$12:$A$16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Overall_Chng!$B$12:$B$16</c:f>
              <c:numCache>
                <c:formatCode>General</c:formatCode>
                <c:ptCount val="5"/>
                <c:pt idx="0">
                  <c:v>0.13</c:v>
                </c:pt>
                <c:pt idx="1">
                  <c:v>0.16</c:v>
                </c:pt>
                <c:pt idx="2" formatCode="0.00">
                  <c:v>0.39</c:v>
                </c:pt>
                <c:pt idx="3" formatCode="0.00">
                  <c:v>0.17937701940536499</c:v>
                </c:pt>
                <c:pt idx="4" formatCode="0.00">
                  <c:v>0.18481847643852234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D2-43A7-B1AB-E7A806AB029B}"/>
            </c:ext>
          </c:extLst>
        </c:ser>
        <c:ser>
          <c:idx val="1"/>
          <c:order val="1"/>
          <c:tx>
            <c:strRef>
              <c:f>Overall_Chng!$C$11</c:f>
              <c:strCache>
                <c:ptCount val="1"/>
                <c:pt idx="0">
                  <c:v>Moderate growth (11-20%)</c:v>
                </c:pt>
              </c:strCache>
            </c:strRef>
          </c:tx>
          <c:spPr>
            <a:solidFill>
              <a:srgbClr val="7ACC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Overall_Chng!$A$12:$A$16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Overall_Chng!$C$12:$C$16</c:f>
              <c:numCache>
                <c:formatCode>General</c:formatCode>
                <c:ptCount val="5"/>
                <c:pt idx="0">
                  <c:v>0.11</c:v>
                </c:pt>
                <c:pt idx="1">
                  <c:v>0.09</c:v>
                </c:pt>
                <c:pt idx="2" formatCode="0.00">
                  <c:v>0.13</c:v>
                </c:pt>
                <c:pt idx="3" formatCode="0.00">
                  <c:v>8.2706764340400696E-2</c:v>
                </c:pt>
                <c:pt idx="4" formatCode="0.00">
                  <c:v>9.9009901285171509E-2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D2-43A7-B1AB-E7A806AB029B}"/>
            </c:ext>
          </c:extLst>
        </c:ser>
        <c:ser>
          <c:idx val="2"/>
          <c:order val="2"/>
          <c:tx>
            <c:strRef>
              <c:f>Overall_Chng!$D$11</c:f>
              <c:strCache>
                <c:ptCount val="1"/>
                <c:pt idx="0">
                  <c:v>Slight growth (1-10%)</c:v>
                </c:pt>
              </c:strCache>
            </c:strRef>
          </c:tx>
          <c:spPr>
            <a:solidFill>
              <a:srgbClr val="7ACC0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Overall_Chng!$A$12:$A$16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Overall_Chng!$D$12:$D$16</c:f>
              <c:numCache>
                <c:formatCode>General</c:formatCode>
                <c:ptCount val="5"/>
                <c:pt idx="0">
                  <c:v>0.16</c:v>
                </c:pt>
                <c:pt idx="1">
                  <c:v>0.16</c:v>
                </c:pt>
                <c:pt idx="2" formatCode="0.00">
                  <c:v>0.14000000000000001</c:v>
                </c:pt>
                <c:pt idx="3" formatCode="0.00">
                  <c:v>0.15252417325973511</c:v>
                </c:pt>
                <c:pt idx="4" formatCode="0.00">
                  <c:v>0.1331133097410202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D2-43A7-B1AB-E7A806AB029B}"/>
            </c:ext>
          </c:extLst>
        </c:ser>
        <c:ser>
          <c:idx val="3"/>
          <c:order val="3"/>
          <c:tx>
            <c:strRef>
              <c:f>Overall_Chng!$E$11</c:f>
              <c:strCache>
                <c:ptCount val="1"/>
                <c:pt idx="0">
                  <c:v>Stable (No change)</c:v>
                </c:pt>
              </c:strCache>
            </c:strRef>
          </c:tx>
          <c:spPr>
            <a:solidFill>
              <a:srgbClr val="9FACAB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Overall_Chng!$A$12:$A$16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Overall_Chng!$E$12:$E$16</c:f>
              <c:numCache>
                <c:formatCode>General</c:formatCode>
                <c:ptCount val="5"/>
                <c:pt idx="0">
                  <c:v>0.08</c:v>
                </c:pt>
                <c:pt idx="1">
                  <c:v>7.0000000000000007E-2</c:v>
                </c:pt>
                <c:pt idx="2" formatCode="0.00">
                  <c:v>0.06</c:v>
                </c:pt>
                <c:pt idx="3" formatCode="0.00">
                  <c:v>5.8002147823572159E-2</c:v>
                </c:pt>
                <c:pt idx="4" formatCode="0.00">
                  <c:v>3.8503848016262054E-2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D2-43A7-B1AB-E7A806AB029B}"/>
            </c:ext>
          </c:extLst>
        </c:ser>
        <c:ser>
          <c:idx val="4"/>
          <c:order val="4"/>
          <c:tx>
            <c:strRef>
              <c:f>Overall_Chng!$F$11</c:f>
              <c:strCache>
                <c:ptCount val="1"/>
                <c:pt idx="0">
                  <c:v>Slight decline (-1-10%)</c:v>
                </c:pt>
              </c:strCache>
            </c:strRef>
          </c:tx>
          <c:spPr>
            <a:solidFill>
              <a:srgbClr val="EF6079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Overall_Chng!$A$12:$A$16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Overall_Chng!$F$12:$F$16</c:f>
              <c:numCache>
                <c:formatCode>General</c:formatCode>
                <c:ptCount val="5"/>
                <c:pt idx="0">
                  <c:v>0.21</c:v>
                </c:pt>
                <c:pt idx="1">
                  <c:v>0.18</c:v>
                </c:pt>
                <c:pt idx="2" formatCode="0.00">
                  <c:v>0.12</c:v>
                </c:pt>
                <c:pt idx="3" formatCode="0.00">
                  <c:v>0.15574650466442108</c:v>
                </c:pt>
                <c:pt idx="4" formatCode="0.00">
                  <c:v>0.15181519091129303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D2-43A7-B1AB-E7A806AB029B}"/>
            </c:ext>
          </c:extLst>
        </c:ser>
        <c:ser>
          <c:idx val="5"/>
          <c:order val="5"/>
          <c:tx>
            <c:strRef>
              <c:f>Overall_Chng!$G$11</c:f>
              <c:strCache>
                <c:ptCount val="1"/>
                <c:pt idx="0">
                  <c:v>Moderate decline (-11-20%)</c:v>
                </c:pt>
              </c:strCache>
            </c:strRef>
          </c:tx>
          <c:spPr>
            <a:solidFill>
              <a:srgbClr val="EF6079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Overall_Chng!$A$12:$A$16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Overall_Chng!$G$12:$G$16</c:f>
              <c:numCache>
                <c:formatCode>General</c:formatCode>
                <c:ptCount val="5"/>
                <c:pt idx="0">
                  <c:v>0.13</c:v>
                </c:pt>
                <c:pt idx="1">
                  <c:v>0.16</c:v>
                </c:pt>
                <c:pt idx="2" formatCode="0.00">
                  <c:v>0.06</c:v>
                </c:pt>
                <c:pt idx="3" formatCode="0.00">
                  <c:v>0.14178302884101868</c:v>
                </c:pt>
                <c:pt idx="4" formatCode="0.00">
                  <c:v>0.17381738126277924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7D2-43A7-B1AB-E7A806AB029B}"/>
            </c:ext>
          </c:extLst>
        </c:ser>
        <c:ser>
          <c:idx val="6"/>
          <c:order val="6"/>
          <c:tx>
            <c:strRef>
              <c:f>Overall_Chng!$H$11</c:f>
              <c:strCache>
                <c:ptCount val="1"/>
                <c:pt idx="0">
                  <c:v>Significant decline (-21% or more)</c:v>
                </c:pt>
              </c:strCache>
            </c:strRef>
          </c:tx>
          <c:spPr>
            <a:solidFill>
              <a:srgbClr val="EF6079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Overall_Chng!$A$12:$A$16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Overall_Chng!$H$12:$H$16</c:f>
              <c:numCache>
                <c:formatCode>General</c:formatCode>
                <c:ptCount val="5"/>
                <c:pt idx="0">
                  <c:v>0.18</c:v>
                </c:pt>
                <c:pt idx="1">
                  <c:v>0.19</c:v>
                </c:pt>
                <c:pt idx="2" formatCode="0.00">
                  <c:v>0.1</c:v>
                </c:pt>
                <c:pt idx="3" formatCode="0.00">
                  <c:v>0.22986036539077759</c:v>
                </c:pt>
                <c:pt idx="4" formatCode="0.00">
                  <c:v>0.21892188489437103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D2-43A7-B1AB-E7A806AB0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3585343878772102"/>
              <c:y val="0.936973535476866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1.747815073204367E-2"/>
              <c:y val="0.319989481119897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85382013214688"/>
          <c:y val="0.15339098045771429"/>
          <c:w val="0.31405250729639245"/>
          <c:h val="0.725008258885589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Sheet1!$C$1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Sheet1!$C$2:$C$29</c:f>
              <c:numCache>
                <c:formatCode>###0%</c:formatCode>
                <c:ptCount val="16"/>
                <c:pt idx="0">
                  <c:v>0.52941176470588236</c:v>
                </c:pt>
                <c:pt idx="1">
                  <c:v>0.52873563218390807</c:v>
                </c:pt>
                <c:pt idx="2">
                  <c:v>0.61</c:v>
                </c:pt>
                <c:pt idx="3">
                  <c:v>0.42</c:v>
                </c:pt>
                <c:pt idx="4">
                  <c:v>0.48461538461538461</c:v>
                </c:pt>
                <c:pt idx="5">
                  <c:v>0.59322033898305082</c:v>
                </c:pt>
                <c:pt idx="6">
                  <c:v>0.41</c:v>
                </c:pt>
                <c:pt idx="7" formatCode="0%">
                  <c:v>0.46969696879386902</c:v>
                </c:pt>
                <c:pt idx="8">
                  <c:v>0.5</c:v>
                </c:pt>
                <c:pt idx="9">
                  <c:v>0.64864864864864868</c:v>
                </c:pt>
                <c:pt idx="10" formatCode="0%">
                  <c:v>0.66</c:v>
                </c:pt>
                <c:pt idx="11" formatCode="0%">
                  <c:v>0.22222220897674561</c:v>
                </c:pt>
                <c:pt idx="12" formatCode="0%">
                  <c:v>0.36</c:v>
                </c:pt>
                <c:pt idx="13" formatCode="0%">
                  <c:v>0.61</c:v>
                </c:pt>
                <c:pt idx="14">
                  <c:v>0.4</c:v>
                </c:pt>
                <c:pt idx="15" formatCode="0%">
                  <c:v>0.38151261210441589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555-4290-834D-5F5086CE26BE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Sheet1!$D$2:$D$29</c:f>
              <c:numCache>
                <c:formatCode>###0%</c:formatCode>
                <c:ptCount val="16"/>
                <c:pt idx="0">
                  <c:v>0.1176470588235294</c:v>
                </c:pt>
                <c:pt idx="1">
                  <c:v>0.13793103448275862</c:v>
                </c:pt>
                <c:pt idx="2">
                  <c:v>0.1</c:v>
                </c:pt>
                <c:pt idx="3">
                  <c:v>0.16</c:v>
                </c:pt>
                <c:pt idx="4">
                  <c:v>0.14615384615384616</c:v>
                </c:pt>
                <c:pt idx="5">
                  <c:v>8.4745762711864389E-2</c:v>
                </c:pt>
                <c:pt idx="6">
                  <c:v>0.13</c:v>
                </c:pt>
                <c:pt idx="7" formatCode="0%">
                  <c:v>0.10606060922145844</c:v>
                </c:pt>
                <c:pt idx="8">
                  <c:v>0.15789473684210525</c:v>
                </c:pt>
                <c:pt idx="9">
                  <c:v>0.13513513513513514</c:v>
                </c:pt>
                <c:pt idx="10" formatCode="0%">
                  <c:v>7.0000000000000007E-2</c:v>
                </c:pt>
                <c:pt idx="11" formatCode="0%">
                  <c:v>3.7037037312984467E-2</c:v>
                </c:pt>
                <c:pt idx="12" formatCode="0%">
                  <c:v>0.13</c:v>
                </c:pt>
                <c:pt idx="13" formatCode="0%">
                  <c:v>0.11</c:v>
                </c:pt>
                <c:pt idx="14">
                  <c:v>0.08</c:v>
                </c:pt>
                <c:pt idx="15" formatCode="0%">
                  <c:v>9.243696928024292E-2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6555-4290-834D-5F5086CE26BE}"/>
            </c:ext>
          </c:extLst>
        </c:ser>
        <c:ser>
          <c:idx val="1"/>
          <c:order val="2"/>
          <c:tx>
            <c:strRef>
              <c:f>Sheet1!$E$1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Sheet1!$E$2:$E$29</c:f>
              <c:numCache>
                <c:formatCode>###0%</c:formatCode>
                <c:ptCount val="16"/>
                <c:pt idx="0">
                  <c:v>0.35294117647058826</c:v>
                </c:pt>
                <c:pt idx="1">
                  <c:v>0.33333333333333326</c:v>
                </c:pt>
                <c:pt idx="2">
                  <c:v>0.28999999999999998</c:v>
                </c:pt>
                <c:pt idx="3">
                  <c:v>0.43</c:v>
                </c:pt>
                <c:pt idx="4">
                  <c:v>0.36923076923076925</c:v>
                </c:pt>
                <c:pt idx="5">
                  <c:v>0.32203389830508472</c:v>
                </c:pt>
                <c:pt idx="6">
                  <c:v>0.46</c:v>
                </c:pt>
                <c:pt idx="7" formatCode="0%">
                  <c:v>0.42424243688583374</c:v>
                </c:pt>
                <c:pt idx="8">
                  <c:v>0.34210526315789475</c:v>
                </c:pt>
                <c:pt idx="9">
                  <c:v>0.2162162162162162</c:v>
                </c:pt>
                <c:pt idx="10" formatCode="0%">
                  <c:v>0.27</c:v>
                </c:pt>
                <c:pt idx="11" formatCode="0%">
                  <c:v>0.74074071645736694</c:v>
                </c:pt>
                <c:pt idx="12" formatCode="0%">
                  <c:v>0.51</c:v>
                </c:pt>
                <c:pt idx="13" formatCode="0%">
                  <c:v>0.27</c:v>
                </c:pt>
                <c:pt idx="14">
                  <c:v>0.52</c:v>
                </c:pt>
                <c:pt idx="15" formatCode="0%">
                  <c:v>0.5260503888130188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6555-4290-834D-5F5086CE26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9"/>
        <c:overlap val="100"/>
        <c:axId val="931760639"/>
        <c:axId val="931764383"/>
      </c:barChart>
      <c:catAx>
        <c:axId val="93176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764383"/>
        <c:crosses val="autoZero"/>
        <c:auto val="1"/>
        <c:lblAlgn val="ctr"/>
        <c:lblOffset val="100"/>
        <c:noMultiLvlLbl val="0"/>
      </c:catAx>
      <c:valAx>
        <c:axId val="93176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760639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835689790600994"/>
          <c:y val="0.34360079343538058"/>
          <c:w val="7.4343832020997369E-2"/>
          <c:h val="0.28156628377605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Sheet1!$C$1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Sheet1!$C$2:$C$29</c:f>
              <c:numCache>
                <c:formatCode>###0%</c:formatCode>
                <c:ptCount val="16"/>
                <c:pt idx="0">
                  <c:v>0.52941176470588236</c:v>
                </c:pt>
                <c:pt idx="1">
                  <c:v>0.52873563218390807</c:v>
                </c:pt>
                <c:pt idx="2">
                  <c:v>0.61</c:v>
                </c:pt>
                <c:pt idx="3">
                  <c:v>0.42</c:v>
                </c:pt>
                <c:pt idx="4">
                  <c:v>0.48461538461538461</c:v>
                </c:pt>
                <c:pt idx="5">
                  <c:v>0.59322033898305082</c:v>
                </c:pt>
                <c:pt idx="6">
                  <c:v>0.41</c:v>
                </c:pt>
                <c:pt idx="7" formatCode="0%">
                  <c:v>0.46969696879386902</c:v>
                </c:pt>
                <c:pt idx="8">
                  <c:v>0.5</c:v>
                </c:pt>
                <c:pt idx="9">
                  <c:v>0.64864864864864868</c:v>
                </c:pt>
                <c:pt idx="10" formatCode="0%">
                  <c:v>0.66</c:v>
                </c:pt>
                <c:pt idx="11" formatCode="0%">
                  <c:v>0.22222220897674561</c:v>
                </c:pt>
                <c:pt idx="12" formatCode="0%">
                  <c:v>0.36</c:v>
                </c:pt>
                <c:pt idx="13" formatCode="0%">
                  <c:v>0.61</c:v>
                </c:pt>
                <c:pt idx="14">
                  <c:v>0.4</c:v>
                </c:pt>
                <c:pt idx="15" formatCode="0%">
                  <c:v>0.38151261210441589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555-4290-834D-5F5086CE26BE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Sheet1!$D$2:$D$29</c:f>
              <c:numCache>
                <c:formatCode>###0%</c:formatCode>
                <c:ptCount val="16"/>
                <c:pt idx="0">
                  <c:v>0.1176470588235294</c:v>
                </c:pt>
                <c:pt idx="1">
                  <c:v>0.13793103448275862</c:v>
                </c:pt>
                <c:pt idx="2">
                  <c:v>0.1</c:v>
                </c:pt>
                <c:pt idx="3">
                  <c:v>0.16</c:v>
                </c:pt>
                <c:pt idx="4">
                  <c:v>0.14615384615384616</c:v>
                </c:pt>
                <c:pt idx="5">
                  <c:v>8.4745762711864389E-2</c:v>
                </c:pt>
                <c:pt idx="6">
                  <c:v>0.13</c:v>
                </c:pt>
                <c:pt idx="7" formatCode="0%">
                  <c:v>0.10606060922145844</c:v>
                </c:pt>
                <c:pt idx="8">
                  <c:v>0.15789473684210525</c:v>
                </c:pt>
                <c:pt idx="9">
                  <c:v>0.13513513513513514</c:v>
                </c:pt>
                <c:pt idx="10" formatCode="0%">
                  <c:v>7.0000000000000007E-2</c:v>
                </c:pt>
                <c:pt idx="11" formatCode="0%">
                  <c:v>3.7037037312984467E-2</c:v>
                </c:pt>
                <c:pt idx="12" formatCode="0%">
                  <c:v>0.13</c:v>
                </c:pt>
                <c:pt idx="13" formatCode="0%">
                  <c:v>0.11</c:v>
                </c:pt>
                <c:pt idx="14">
                  <c:v>0.08</c:v>
                </c:pt>
                <c:pt idx="15" formatCode="0%">
                  <c:v>9.243696928024292E-2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6555-4290-834D-5F5086CE26BE}"/>
            </c:ext>
          </c:extLst>
        </c:ser>
        <c:ser>
          <c:idx val="1"/>
          <c:order val="2"/>
          <c:tx>
            <c:strRef>
              <c:f>Sheet1!$E$1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Sheet1!$E$2:$E$29</c:f>
              <c:numCache>
                <c:formatCode>###0%</c:formatCode>
                <c:ptCount val="16"/>
                <c:pt idx="0">
                  <c:v>0.35294117647058826</c:v>
                </c:pt>
                <c:pt idx="1">
                  <c:v>0.33333333333333326</c:v>
                </c:pt>
                <c:pt idx="2">
                  <c:v>0.28999999999999998</c:v>
                </c:pt>
                <c:pt idx="3">
                  <c:v>0.43</c:v>
                </c:pt>
                <c:pt idx="4">
                  <c:v>0.36923076923076925</c:v>
                </c:pt>
                <c:pt idx="5">
                  <c:v>0.32203389830508472</c:v>
                </c:pt>
                <c:pt idx="6">
                  <c:v>0.46</c:v>
                </c:pt>
                <c:pt idx="7" formatCode="0%">
                  <c:v>0.42424243688583374</c:v>
                </c:pt>
                <c:pt idx="8">
                  <c:v>0.34210526315789475</c:v>
                </c:pt>
                <c:pt idx="9">
                  <c:v>0.2162162162162162</c:v>
                </c:pt>
                <c:pt idx="10" formatCode="0%">
                  <c:v>0.27</c:v>
                </c:pt>
                <c:pt idx="11" formatCode="0%">
                  <c:v>0.74074071645736694</c:v>
                </c:pt>
                <c:pt idx="12" formatCode="0%">
                  <c:v>0.51</c:v>
                </c:pt>
                <c:pt idx="13" formatCode="0%">
                  <c:v>0.27</c:v>
                </c:pt>
                <c:pt idx="14">
                  <c:v>0.52</c:v>
                </c:pt>
                <c:pt idx="15" formatCode="0%">
                  <c:v>0.5260503888130188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6555-4290-834D-5F5086CE26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9"/>
        <c:overlap val="100"/>
        <c:axId val="931760639"/>
        <c:axId val="931764383"/>
      </c:barChart>
      <c:catAx>
        <c:axId val="93176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764383"/>
        <c:crosses val="autoZero"/>
        <c:auto val="1"/>
        <c:lblAlgn val="ctr"/>
        <c:lblOffset val="100"/>
        <c:noMultiLvlLbl val="0"/>
      </c:catAx>
      <c:valAx>
        <c:axId val="93176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760639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835689790600994"/>
          <c:y val="0.34360079343538058"/>
          <c:w val="7.4343832020997369E-2"/>
          <c:h val="0.28156628377605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Sheet1!$C$1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Sheet1!$C$2:$C$29</c:f>
              <c:numCache>
                <c:formatCode>###0%</c:formatCode>
                <c:ptCount val="16"/>
                <c:pt idx="0">
                  <c:v>0.52941176470588236</c:v>
                </c:pt>
                <c:pt idx="1">
                  <c:v>0.52873563218390807</c:v>
                </c:pt>
                <c:pt idx="2">
                  <c:v>0.61</c:v>
                </c:pt>
                <c:pt idx="3">
                  <c:v>0.42</c:v>
                </c:pt>
                <c:pt idx="4">
                  <c:v>0.48461538461538461</c:v>
                </c:pt>
                <c:pt idx="5">
                  <c:v>0.59322033898305082</c:v>
                </c:pt>
                <c:pt idx="6">
                  <c:v>0.41</c:v>
                </c:pt>
                <c:pt idx="7" formatCode="0%">
                  <c:v>0.46969696879386902</c:v>
                </c:pt>
                <c:pt idx="8">
                  <c:v>0.5</c:v>
                </c:pt>
                <c:pt idx="9">
                  <c:v>0.64864864864864868</c:v>
                </c:pt>
                <c:pt idx="10" formatCode="0%">
                  <c:v>0.66</c:v>
                </c:pt>
                <c:pt idx="11" formatCode="0%">
                  <c:v>0.22222220897674561</c:v>
                </c:pt>
                <c:pt idx="12" formatCode="0%">
                  <c:v>0.36</c:v>
                </c:pt>
                <c:pt idx="13" formatCode="0%">
                  <c:v>0.61</c:v>
                </c:pt>
                <c:pt idx="14">
                  <c:v>0.4</c:v>
                </c:pt>
                <c:pt idx="15" formatCode="0%">
                  <c:v>0.38151261210441589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6555-4290-834D-5F5086CE26BE}"/>
            </c:ext>
          </c:extLst>
        </c:ser>
        <c:ser>
          <c:idx val="0"/>
          <c:order val="1"/>
          <c:tx>
            <c:strRef>
              <c:f>Sheet1!$D$1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Sheet1!$D$2:$D$29</c:f>
              <c:numCache>
                <c:formatCode>###0%</c:formatCode>
                <c:ptCount val="16"/>
                <c:pt idx="0">
                  <c:v>0.1176470588235294</c:v>
                </c:pt>
                <c:pt idx="1">
                  <c:v>0.13793103448275862</c:v>
                </c:pt>
                <c:pt idx="2">
                  <c:v>0.1</c:v>
                </c:pt>
                <c:pt idx="3">
                  <c:v>0.16</c:v>
                </c:pt>
                <c:pt idx="4">
                  <c:v>0.14615384615384616</c:v>
                </c:pt>
                <c:pt idx="5">
                  <c:v>8.4745762711864389E-2</c:v>
                </c:pt>
                <c:pt idx="6">
                  <c:v>0.13</c:v>
                </c:pt>
                <c:pt idx="7" formatCode="0%">
                  <c:v>0.10606060922145844</c:v>
                </c:pt>
                <c:pt idx="8">
                  <c:v>0.15789473684210525</c:v>
                </c:pt>
                <c:pt idx="9">
                  <c:v>0.13513513513513514</c:v>
                </c:pt>
                <c:pt idx="10" formatCode="0%">
                  <c:v>7.0000000000000007E-2</c:v>
                </c:pt>
                <c:pt idx="11" formatCode="0%">
                  <c:v>3.7037037312984467E-2</c:v>
                </c:pt>
                <c:pt idx="12" formatCode="0%">
                  <c:v>0.13</c:v>
                </c:pt>
                <c:pt idx="13" formatCode="0%">
                  <c:v>0.11</c:v>
                </c:pt>
                <c:pt idx="14">
                  <c:v>0.08</c:v>
                </c:pt>
                <c:pt idx="15" formatCode="0%">
                  <c:v>9.243696928024292E-2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6555-4290-834D-5F5086CE26BE}"/>
            </c:ext>
          </c:extLst>
        </c:ser>
        <c:ser>
          <c:idx val="1"/>
          <c:order val="2"/>
          <c:tx>
            <c:strRef>
              <c:f>Sheet1!$E$1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Sheet1!$A$2:$B$29</c:f>
              <c:multiLvlStrCache>
                <c:ptCount val="16"/>
                <c:lvl>
                  <c:pt idx="0">
                    <c:v>2019</c:v>
                  </c:pt>
                  <c:pt idx="1">
                    <c:v>2020</c:v>
                  </c:pt>
                  <c:pt idx="2">
                    <c:v>2021</c:v>
                  </c:pt>
                  <c:pt idx="3">
                    <c:v>2022</c:v>
                  </c:pt>
                  <c:pt idx="4">
                    <c:v>2019</c:v>
                  </c:pt>
                  <c:pt idx="5">
                    <c:v>2020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2019</c:v>
                  </c:pt>
                  <c:pt idx="9">
                    <c:v>2020</c:v>
                  </c:pt>
                  <c:pt idx="10">
                    <c:v>2021</c:v>
                  </c:pt>
                  <c:pt idx="11">
                    <c:v>2022</c:v>
                  </c:pt>
                  <c:pt idx="12">
                    <c:v>2019</c:v>
                  </c:pt>
                  <c:pt idx="13">
                    <c:v>2020</c:v>
                  </c:pt>
                  <c:pt idx="14">
                    <c:v>2021</c:v>
                  </c:pt>
                  <c:pt idx="15">
                    <c:v>2022</c:v>
                  </c:pt>
                </c:lvl>
                <c:lvl/>
              </c:multiLvlStrCache>
              <c:extLst/>
            </c:multiLvlStrRef>
          </c:cat>
          <c:val>
            <c:numRef>
              <c:f>Sheet1!$E$2:$E$29</c:f>
              <c:numCache>
                <c:formatCode>###0%</c:formatCode>
                <c:ptCount val="16"/>
                <c:pt idx="0">
                  <c:v>0.35294117647058826</c:v>
                </c:pt>
                <c:pt idx="1">
                  <c:v>0.33333333333333326</c:v>
                </c:pt>
                <c:pt idx="2">
                  <c:v>0.28999999999999998</c:v>
                </c:pt>
                <c:pt idx="3">
                  <c:v>0.43</c:v>
                </c:pt>
                <c:pt idx="4">
                  <c:v>0.36923076923076925</c:v>
                </c:pt>
                <c:pt idx="5">
                  <c:v>0.32203389830508472</c:v>
                </c:pt>
                <c:pt idx="6">
                  <c:v>0.46</c:v>
                </c:pt>
                <c:pt idx="7" formatCode="0%">
                  <c:v>0.42424243688583374</c:v>
                </c:pt>
                <c:pt idx="8">
                  <c:v>0.34210526315789475</c:v>
                </c:pt>
                <c:pt idx="9">
                  <c:v>0.2162162162162162</c:v>
                </c:pt>
                <c:pt idx="10" formatCode="0%">
                  <c:v>0.27</c:v>
                </c:pt>
                <c:pt idx="11" formatCode="0%">
                  <c:v>0.74074071645736694</c:v>
                </c:pt>
                <c:pt idx="12" formatCode="0%">
                  <c:v>0.51</c:v>
                </c:pt>
                <c:pt idx="13" formatCode="0%">
                  <c:v>0.27</c:v>
                </c:pt>
                <c:pt idx="14">
                  <c:v>0.52</c:v>
                </c:pt>
                <c:pt idx="15" formatCode="0%">
                  <c:v>0.5260503888130188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6555-4290-834D-5F5086CE26B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9"/>
        <c:overlap val="100"/>
        <c:axId val="931760639"/>
        <c:axId val="931764383"/>
      </c:barChart>
      <c:catAx>
        <c:axId val="93176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764383"/>
        <c:crosses val="autoZero"/>
        <c:auto val="1"/>
        <c:lblAlgn val="ctr"/>
        <c:lblOffset val="100"/>
        <c:noMultiLvlLbl val="0"/>
      </c:catAx>
      <c:valAx>
        <c:axId val="93176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760639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835689790600994"/>
          <c:y val="0.34360079343538058"/>
          <c:w val="7.4343832020997369E-2"/>
          <c:h val="0.28156628377605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online graduate bsiness programs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24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BB-4DA8-A105-00CD0CB27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6"/>
        <c:overlap val="-27"/>
        <c:axId val="937040367"/>
        <c:axId val="937044943"/>
      </c:barChart>
      <c:catAx>
        <c:axId val="9370403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7044943"/>
        <c:crosses val="autoZero"/>
        <c:auto val="1"/>
        <c:lblAlgn val="ctr"/>
        <c:lblOffset val="100"/>
        <c:noMultiLvlLbl val="0"/>
      </c:catAx>
      <c:valAx>
        <c:axId val="9370449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370403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0.36099999999999999</c:v>
                </c:pt>
                <c:pt idx="1">
                  <c:v>0.51400000000000001</c:v>
                </c:pt>
                <c:pt idx="2">
                  <c:v>0.83699999999999997</c:v>
                </c:pt>
                <c:pt idx="3">
                  <c:v>0.3</c:v>
                </c:pt>
                <c:pt idx="4">
                  <c:v>0.16700000000000001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C-4FCB-8D03-18F9CA3366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14C-4FCB-8D03-18F9CA336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5.6000000000000001E-2</c:v>
                </c:pt>
                <c:pt idx="1">
                  <c:v>8.1000000000000003E-2</c:v>
                </c:pt>
                <c:pt idx="2">
                  <c:v>0.02</c:v>
                </c:pt>
                <c:pt idx="3">
                  <c:v>0</c:v>
                </c:pt>
                <c:pt idx="4">
                  <c:v>7.0999999999999994E-2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4C-4FCB-8D03-18F9CA3366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0%</c:formatCode>
                <c:ptCount val="5"/>
                <c:pt idx="0">
                  <c:v>0.58299999999999996</c:v>
                </c:pt>
                <c:pt idx="1">
                  <c:v>0.40500000000000003</c:v>
                </c:pt>
                <c:pt idx="2">
                  <c:v>0.14299999999999999</c:v>
                </c:pt>
                <c:pt idx="3">
                  <c:v>0.7</c:v>
                </c:pt>
                <c:pt idx="4">
                  <c:v>0.76200000000000001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4C-4FCB-8D03-18F9CA3366A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100"/>
        <c:axId val="1202913456"/>
        <c:axId val="1588151248"/>
      </c:barChart>
      <c:catAx>
        <c:axId val="120291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51248"/>
        <c:crosses val="autoZero"/>
        <c:auto val="1"/>
        <c:lblAlgn val="ctr"/>
        <c:lblOffset val="100"/>
        <c:noMultiLvlLbl val="0"/>
      </c:catAx>
      <c:valAx>
        <c:axId val="158815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13456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6028423478652893"/>
          <c:y val="0.45550529488672431"/>
          <c:w val="0.13971579882240714"/>
          <c:h val="0.23414393244685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Growth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0.38</c:v>
                </c:pt>
                <c:pt idx="1">
                  <c:v>0.36299999999999999</c:v>
                </c:pt>
                <c:pt idx="2">
                  <c:v>0.56000000000000005</c:v>
                </c:pt>
                <c:pt idx="3">
                  <c:v>0.36199999999999999</c:v>
                </c:pt>
                <c:pt idx="4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EA-464F-B97A-AFB1371981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Stable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0.19</c:v>
                </c:pt>
                <c:pt idx="1">
                  <c:v>0.248</c:v>
                </c:pt>
                <c:pt idx="2">
                  <c:v>0.22</c:v>
                </c:pt>
                <c:pt idx="3">
                  <c:v>0.16800000000000001</c:v>
                </c:pt>
                <c:pt idx="4">
                  <c:v>0.23300000000000001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EA-464F-B97A-AFB1371981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Sheet1!$D$2:$D$6</c:f>
              <c:numCache>
                <c:formatCode>0%</c:formatCode>
                <c:ptCount val="5"/>
                <c:pt idx="0">
                  <c:v>0.43</c:v>
                </c:pt>
                <c:pt idx="1">
                  <c:v>0.39</c:v>
                </c:pt>
                <c:pt idx="2">
                  <c:v>0.22</c:v>
                </c:pt>
                <c:pt idx="3">
                  <c:v>0.47</c:v>
                </c:pt>
                <c:pt idx="4">
                  <c:v>0.47799999999999998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EA-464F-B97A-AFB1371981E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100"/>
        <c:axId val="1202913456"/>
        <c:axId val="1588151248"/>
      </c:barChart>
      <c:catAx>
        <c:axId val="120291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51248"/>
        <c:crosses val="autoZero"/>
        <c:auto val="1"/>
        <c:lblAlgn val="ctr"/>
        <c:lblOffset val="100"/>
        <c:noMultiLvlLbl val="0"/>
      </c:catAx>
      <c:valAx>
        <c:axId val="158815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913456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090916691336904"/>
          <c:y val="0.46551596545792534"/>
          <c:w val="0.13971579882240714"/>
          <c:h val="0.234143932446854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79349479736656"/>
          <c:y val="0.20579977341727471"/>
          <c:w val="0.7576510822432222"/>
          <c:h val="0.655334845551293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MBA_Chng!$A$5:$A$9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MBA_Chng!$B$5:$B$9</c:f>
              <c:numCache>
                <c:formatCode>0.00</c:formatCode>
                <c:ptCount val="5"/>
                <c:pt idx="0">
                  <c:v>3.6999999999999998E-2</c:v>
                </c:pt>
                <c:pt idx="1">
                  <c:v>-6.9000000000000006E-2</c:v>
                </c:pt>
                <c:pt idx="2">
                  <c:v>-0.02</c:v>
                </c:pt>
                <c:pt idx="3">
                  <c:v>3.7999999999999999E-2</c:v>
                </c:pt>
                <c:pt idx="4">
                  <c:v>-6.5000000000000002E-2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D7-46D3-911C-81F990BDA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673181375"/>
        <c:axId val="1503635983"/>
      </c:barChart>
      <c:catAx>
        <c:axId val="1673181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4554833744446463"/>
              <c:y val="0.936507954142411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35983"/>
        <c:crosses val="autoZero"/>
        <c:auto val="1"/>
        <c:lblAlgn val="ctr"/>
        <c:lblOffset val="100"/>
        <c:noMultiLvlLbl val="0"/>
      </c:catAx>
      <c:valAx>
        <c:axId val="1503635983"/>
        <c:scaling>
          <c:orientation val="minMax"/>
          <c:max val="0.1"/>
          <c:min val="-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Year-on-Year Change in Applications</a:t>
                </a:r>
              </a:p>
            </c:rich>
          </c:tx>
          <c:layout>
            <c:manualLayout>
              <c:xMode val="edge"/>
              <c:yMode val="edge"/>
              <c:x val="3.1392096495371648E-2"/>
              <c:y val="0.238855354509754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1375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09722822327527"/>
          <c:y val="0.15182874989220574"/>
          <c:w val="0.47513122839356298"/>
          <c:h val="0.710757296274302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MBA_Chng!$B$11</c:f>
              <c:strCache>
                <c:ptCount val="1"/>
                <c:pt idx="0">
                  <c:v>Significant growth (21% or more)</c:v>
                </c:pt>
              </c:strCache>
            </c:strRef>
          </c:tx>
          <c:spPr>
            <a:solidFill>
              <a:srgbClr val="7ACC00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MBA_Chng!$B$12:$B$16</c:f>
              <c:numCache>
                <c:formatCode>General</c:formatCode>
                <c:ptCount val="5"/>
                <c:pt idx="0">
                  <c:v>0.13</c:v>
                </c:pt>
                <c:pt idx="1">
                  <c:v>0.16</c:v>
                </c:pt>
                <c:pt idx="2" formatCode="0.00">
                  <c:v>0.37</c:v>
                </c:pt>
                <c:pt idx="3" formatCode="0.00">
                  <c:v>0.21231421828269958</c:v>
                </c:pt>
                <c:pt idx="4" formatCode="0.00">
                  <c:v>0.13698630034923553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A7-4C95-85BA-6A25A11240D3}"/>
            </c:ext>
          </c:extLst>
        </c:ser>
        <c:ser>
          <c:idx val="1"/>
          <c:order val="1"/>
          <c:tx>
            <c:strRef>
              <c:f>MBA_Chng!$C$11</c:f>
              <c:strCache>
                <c:ptCount val="1"/>
                <c:pt idx="0">
                  <c:v>Moderate growth (11-20%)</c:v>
                </c:pt>
              </c:strCache>
            </c:strRef>
          </c:tx>
          <c:spPr>
            <a:solidFill>
              <a:srgbClr val="7ACC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MBA_Chng!$C$12:$C$16</c:f>
              <c:numCache>
                <c:formatCode>General</c:formatCode>
                <c:ptCount val="5"/>
                <c:pt idx="0">
                  <c:v>0.11</c:v>
                </c:pt>
                <c:pt idx="1">
                  <c:v>0.09</c:v>
                </c:pt>
                <c:pt idx="2" formatCode="0.00">
                  <c:v>0.13</c:v>
                </c:pt>
                <c:pt idx="3" formatCode="0.00">
                  <c:v>7.2186835110187531E-2</c:v>
                </c:pt>
                <c:pt idx="4" formatCode="0.00">
                  <c:v>9.3607299029827118E-2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A7-4C95-85BA-6A25A11240D3}"/>
            </c:ext>
          </c:extLst>
        </c:ser>
        <c:ser>
          <c:idx val="2"/>
          <c:order val="2"/>
          <c:tx>
            <c:strRef>
              <c:f>MBA_Chng!$D$11</c:f>
              <c:strCache>
                <c:ptCount val="1"/>
                <c:pt idx="0">
                  <c:v>Slight growth (1-10%)</c:v>
                </c:pt>
              </c:strCache>
            </c:strRef>
          </c:tx>
          <c:spPr>
            <a:solidFill>
              <a:srgbClr val="7ACC0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MBA_Chng!$D$12:$D$16</c:f>
              <c:numCache>
                <c:formatCode>General</c:formatCode>
                <c:ptCount val="5"/>
                <c:pt idx="0">
                  <c:v>0.16</c:v>
                </c:pt>
                <c:pt idx="1">
                  <c:v>0.16</c:v>
                </c:pt>
                <c:pt idx="2" formatCode="0.00">
                  <c:v>0.17</c:v>
                </c:pt>
                <c:pt idx="3" formatCode="0.00">
                  <c:v>0.13800424337387085</c:v>
                </c:pt>
                <c:pt idx="4" formatCode="0.00">
                  <c:v>0.13698630034923553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A7-4C95-85BA-6A25A11240D3}"/>
            </c:ext>
          </c:extLst>
        </c:ser>
        <c:ser>
          <c:idx val="3"/>
          <c:order val="3"/>
          <c:tx>
            <c:strRef>
              <c:f>MBA_Chng!$E$11</c:f>
              <c:strCache>
                <c:ptCount val="1"/>
                <c:pt idx="0">
                  <c:v>Stable (No change)</c:v>
                </c:pt>
              </c:strCache>
            </c:strRef>
          </c:tx>
          <c:spPr>
            <a:solidFill>
              <a:srgbClr val="9FACAB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MBA_Chng!$E$12:$E$16</c:f>
              <c:numCache>
                <c:formatCode>General</c:formatCode>
                <c:ptCount val="5"/>
                <c:pt idx="0">
                  <c:v>0.08</c:v>
                </c:pt>
                <c:pt idx="1">
                  <c:v>7.0000000000000007E-2</c:v>
                </c:pt>
                <c:pt idx="2" formatCode="0.00">
                  <c:v>7.0000000000000007E-2</c:v>
                </c:pt>
                <c:pt idx="3" formatCode="0.00">
                  <c:v>6.1571124941110611E-2</c:v>
                </c:pt>
                <c:pt idx="4" formatCode="0.00">
                  <c:v>3.4246575087308884E-2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A7-4C95-85BA-6A25A11240D3}"/>
            </c:ext>
          </c:extLst>
        </c:ser>
        <c:ser>
          <c:idx val="4"/>
          <c:order val="4"/>
          <c:tx>
            <c:strRef>
              <c:f>MBA_Chng!$F$11</c:f>
              <c:strCache>
                <c:ptCount val="1"/>
                <c:pt idx="0">
                  <c:v>Slight decline (-1-10%)</c:v>
                </c:pt>
              </c:strCache>
            </c:strRef>
          </c:tx>
          <c:spPr>
            <a:solidFill>
              <a:srgbClr val="EF6079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MBA_Chng!$F$12:$F$16</c:f>
              <c:numCache>
                <c:formatCode>General</c:formatCode>
                <c:ptCount val="5"/>
                <c:pt idx="0">
                  <c:v>0.21</c:v>
                </c:pt>
                <c:pt idx="1">
                  <c:v>0.18</c:v>
                </c:pt>
                <c:pt idx="2" formatCode="0.00">
                  <c:v>0.13</c:v>
                </c:pt>
                <c:pt idx="3" formatCode="0.00">
                  <c:v>0.13375796377658844</c:v>
                </c:pt>
                <c:pt idx="4" formatCode="0.00">
                  <c:v>0.17351599037647247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A7-4C95-85BA-6A25A11240D3}"/>
            </c:ext>
          </c:extLst>
        </c:ser>
        <c:ser>
          <c:idx val="5"/>
          <c:order val="5"/>
          <c:tx>
            <c:strRef>
              <c:f>MBA_Chng!$G$11</c:f>
              <c:strCache>
                <c:ptCount val="1"/>
                <c:pt idx="0">
                  <c:v>Moderate decline (-11-20%)</c:v>
                </c:pt>
              </c:strCache>
            </c:strRef>
          </c:tx>
          <c:spPr>
            <a:solidFill>
              <a:srgbClr val="EF6079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MBA_Chng!$G$12:$G$16</c:f>
              <c:numCache>
                <c:formatCode>General</c:formatCode>
                <c:ptCount val="5"/>
                <c:pt idx="0">
                  <c:v>0.13</c:v>
                </c:pt>
                <c:pt idx="1">
                  <c:v>0.16</c:v>
                </c:pt>
                <c:pt idx="2" formatCode="0.00">
                  <c:v>0.06</c:v>
                </c:pt>
                <c:pt idx="3" formatCode="0.00">
                  <c:v>0.14649681746959686</c:v>
                </c:pt>
                <c:pt idx="4" formatCode="0.00">
                  <c:v>0.17579908668994904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7A7-4C95-85BA-6A25A11240D3}"/>
            </c:ext>
          </c:extLst>
        </c:ser>
        <c:ser>
          <c:idx val="6"/>
          <c:order val="6"/>
          <c:tx>
            <c:strRef>
              <c:f>MBA_Chng!$H$11</c:f>
              <c:strCache>
                <c:ptCount val="1"/>
                <c:pt idx="0">
                  <c:v>Significant decline (-21% or more)</c:v>
                </c:pt>
              </c:strCache>
            </c:strRef>
          </c:tx>
          <c:spPr>
            <a:solidFill>
              <a:srgbClr val="EF6079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MBA_Chng!$A$12:$A$16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MBA_Chng!$H$12:$H$16</c:f>
              <c:numCache>
                <c:formatCode>General</c:formatCode>
                <c:ptCount val="5"/>
                <c:pt idx="0">
                  <c:v>0.18</c:v>
                </c:pt>
                <c:pt idx="1">
                  <c:v>0.19</c:v>
                </c:pt>
                <c:pt idx="2" formatCode="0.00">
                  <c:v>0.08</c:v>
                </c:pt>
                <c:pt idx="3" formatCode="0.00">
                  <c:v>0.23566879332065582</c:v>
                </c:pt>
                <c:pt idx="4" formatCode="0.00">
                  <c:v>0.24885845184326172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7A7-4C95-85BA-6A25A1124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39393396957219046"/>
              <c:y val="0.927358148434824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Percentage</a:t>
                </a:r>
                <a:r>
                  <a:rPr lang="en-US" sz="900" baseline="0"/>
                  <a:t> of Programs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2.424296801770643E-2"/>
              <c:y val="0.387364250675158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394362423544284"/>
          <c:y val="0.16345487390369817"/>
          <c:w val="0.2852095112093328"/>
          <c:h val="0.69936722677347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179349479736656"/>
          <c:y val="0.20579977341727471"/>
          <c:w val="0.7576510822432222"/>
          <c:h val="0.655334845551293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BM_Chng!$A$5:$A$9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BM_Chng!$B$5:$B$9</c:f>
              <c:numCache>
                <c:formatCode>0.00</c:formatCode>
                <c:ptCount val="5"/>
                <c:pt idx="0">
                  <c:v>5.6000000000000001E-2</c:v>
                </c:pt>
                <c:pt idx="1">
                  <c:v>5.3999999999999999E-2</c:v>
                </c:pt>
                <c:pt idx="2">
                  <c:v>0.14299999999999999</c:v>
                </c:pt>
                <c:pt idx="3">
                  <c:v>-1E-3</c:v>
                </c:pt>
                <c:pt idx="4">
                  <c:v>3.2199999999999999E-2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8-4D61-B7F4-BFCEB53A4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673181375"/>
        <c:axId val="1503635983"/>
      </c:barChart>
      <c:catAx>
        <c:axId val="1673181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54554833744446463"/>
              <c:y val="0.936507954142411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35983"/>
        <c:crosses val="autoZero"/>
        <c:auto val="1"/>
        <c:lblAlgn val="ctr"/>
        <c:lblOffset val="100"/>
        <c:noMultiLvlLbl val="0"/>
      </c:catAx>
      <c:valAx>
        <c:axId val="1503635983"/>
        <c:scaling>
          <c:orientation val="minMax"/>
          <c:min val="-0.15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Year-on-Year Change in Applications</a:t>
                </a:r>
              </a:p>
            </c:rich>
          </c:tx>
          <c:layout>
            <c:manualLayout>
              <c:xMode val="edge"/>
              <c:yMode val="edge"/>
              <c:x val="3.1392096495371648E-2"/>
              <c:y val="0.238855354509754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1375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84623071421611"/>
          <c:y val="0.14872151946333523"/>
          <c:w val="0.47513122839356298"/>
          <c:h val="0.7107572962743025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BM_Chng!$B$11</c:f>
              <c:strCache>
                <c:ptCount val="1"/>
                <c:pt idx="0">
                  <c:v>Significant growth (21% or more)</c:v>
                </c:pt>
              </c:strCache>
            </c:strRef>
          </c:tx>
          <c:spPr>
            <a:solidFill>
              <a:srgbClr val="7ACC00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BM_Chng!$B$12:$B$16</c:f>
              <c:numCache>
                <c:formatCode>0%</c:formatCode>
                <c:ptCount val="5"/>
                <c:pt idx="0">
                  <c:v>0.17</c:v>
                </c:pt>
                <c:pt idx="1">
                  <c:v>0.19</c:v>
                </c:pt>
                <c:pt idx="2" formatCode="0.00">
                  <c:v>0.43</c:v>
                </c:pt>
                <c:pt idx="3" formatCode="0.00">
                  <c:v>0.21231421828269958</c:v>
                </c:pt>
                <c:pt idx="4" formatCode="0.00">
                  <c:v>0.23542600870132446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F3-41A5-A278-FD0EEEEFF6A6}"/>
            </c:ext>
          </c:extLst>
        </c:ser>
        <c:ser>
          <c:idx val="1"/>
          <c:order val="1"/>
          <c:tx>
            <c:strRef>
              <c:f>BM_Chng!$C$11</c:f>
              <c:strCache>
                <c:ptCount val="1"/>
                <c:pt idx="0">
                  <c:v>Moderate growth (11-20%)</c:v>
                </c:pt>
              </c:strCache>
            </c:strRef>
          </c:tx>
          <c:spPr>
            <a:solidFill>
              <a:srgbClr val="7ACC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BM_Chng!$C$12:$C$16</c:f>
              <c:numCache>
                <c:formatCode>0%</c:formatCode>
                <c:ptCount val="5"/>
                <c:pt idx="0">
                  <c:v>0.12</c:v>
                </c:pt>
                <c:pt idx="1">
                  <c:v>0.1</c:v>
                </c:pt>
                <c:pt idx="2" formatCode="0.00">
                  <c:v>0.13</c:v>
                </c:pt>
                <c:pt idx="3" formatCode="0.00">
                  <c:v>7.2186835110187531E-2</c:v>
                </c:pt>
                <c:pt idx="4" formatCode="0.00">
                  <c:v>0.10762331634759903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F3-41A5-A278-FD0EEEEFF6A6}"/>
            </c:ext>
          </c:extLst>
        </c:ser>
        <c:ser>
          <c:idx val="2"/>
          <c:order val="2"/>
          <c:tx>
            <c:strRef>
              <c:f>BM_Chng!$D$11</c:f>
              <c:strCache>
                <c:ptCount val="1"/>
                <c:pt idx="0">
                  <c:v>Slight growth (1-10%)</c:v>
                </c:pt>
              </c:strCache>
            </c:strRef>
          </c:tx>
          <c:spPr>
            <a:solidFill>
              <a:srgbClr val="7ACC00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BM_Chng!$D$12:$D$16</c:f>
              <c:numCache>
                <c:formatCode>0%</c:formatCode>
                <c:ptCount val="5"/>
                <c:pt idx="0">
                  <c:v>0.16</c:v>
                </c:pt>
                <c:pt idx="1">
                  <c:v>0.14000000000000001</c:v>
                </c:pt>
                <c:pt idx="2" formatCode="0.00">
                  <c:v>0.11</c:v>
                </c:pt>
                <c:pt idx="3" formatCode="0.00">
                  <c:v>0.13800424337387085</c:v>
                </c:pt>
                <c:pt idx="4" formatCode="0.00">
                  <c:v>0.1300448477268219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F3-41A5-A278-FD0EEEEFF6A6}"/>
            </c:ext>
          </c:extLst>
        </c:ser>
        <c:ser>
          <c:idx val="3"/>
          <c:order val="3"/>
          <c:tx>
            <c:strRef>
              <c:f>BM_Chng!$E$11</c:f>
              <c:strCache>
                <c:ptCount val="1"/>
                <c:pt idx="0">
                  <c:v>Stable (No change)</c:v>
                </c:pt>
              </c:strCache>
            </c:strRef>
          </c:tx>
          <c:spPr>
            <a:solidFill>
              <a:srgbClr val="9FACAB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BM_Chng!$E$12:$E$16</c:f>
              <c:numCache>
                <c:formatCode>0%</c:formatCode>
                <c:ptCount val="5"/>
                <c:pt idx="0">
                  <c:v>0.08</c:v>
                </c:pt>
                <c:pt idx="1">
                  <c:v>0.06</c:v>
                </c:pt>
                <c:pt idx="2" formatCode="0.00">
                  <c:v>0.05</c:v>
                </c:pt>
                <c:pt idx="3" formatCode="0.00">
                  <c:v>6.1571124941110611E-2</c:v>
                </c:pt>
                <c:pt idx="4" formatCode="0.00">
                  <c:v>4.4843047857284546E-2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F3-41A5-A278-FD0EEEEFF6A6}"/>
            </c:ext>
          </c:extLst>
        </c:ser>
        <c:ser>
          <c:idx val="4"/>
          <c:order val="4"/>
          <c:tx>
            <c:strRef>
              <c:f>BM_Chng!$F$11</c:f>
              <c:strCache>
                <c:ptCount val="1"/>
                <c:pt idx="0">
                  <c:v>Slight decline (-1-10%)</c:v>
                </c:pt>
              </c:strCache>
            </c:strRef>
          </c:tx>
          <c:spPr>
            <a:solidFill>
              <a:srgbClr val="EF6079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BM_Chng!$F$12:$F$16</c:f>
              <c:numCache>
                <c:formatCode>0%</c:formatCode>
                <c:ptCount val="5"/>
                <c:pt idx="0">
                  <c:v>0.16</c:v>
                </c:pt>
                <c:pt idx="1">
                  <c:v>0.16</c:v>
                </c:pt>
                <c:pt idx="2" formatCode="0.00">
                  <c:v>0.1</c:v>
                </c:pt>
                <c:pt idx="3" formatCode="0.00">
                  <c:v>0.13375796377658844</c:v>
                </c:pt>
                <c:pt idx="4" formatCode="0.00">
                  <c:v>0.12556053698062897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F3-41A5-A278-FD0EEEEFF6A6}"/>
            </c:ext>
          </c:extLst>
        </c:ser>
        <c:ser>
          <c:idx val="5"/>
          <c:order val="5"/>
          <c:tx>
            <c:strRef>
              <c:f>BM_Chng!$G$11</c:f>
              <c:strCache>
                <c:ptCount val="1"/>
                <c:pt idx="0">
                  <c:v>Moderate decline (-11-20%)</c:v>
                </c:pt>
              </c:strCache>
            </c:strRef>
          </c:tx>
          <c:spPr>
            <a:solidFill>
              <a:srgbClr val="EF6079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BM_Chng!$G$12:$G$16</c:f>
              <c:numCache>
                <c:formatCode>0%</c:formatCode>
                <c:ptCount val="5"/>
                <c:pt idx="0">
                  <c:v>0.1</c:v>
                </c:pt>
                <c:pt idx="1">
                  <c:v>0.15</c:v>
                </c:pt>
                <c:pt idx="2" formatCode="0.00">
                  <c:v>0.06</c:v>
                </c:pt>
                <c:pt idx="3" formatCode="0.00">
                  <c:v>0.14649681746959686</c:v>
                </c:pt>
                <c:pt idx="4" formatCode="0.00">
                  <c:v>0.17264574766159058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F3-41A5-A278-FD0EEEEFF6A6}"/>
            </c:ext>
          </c:extLst>
        </c:ser>
        <c:ser>
          <c:idx val="6"/>
          <c:order val="6"/>
          <c:tx>
            <c:strRef>
              <c:f>BM_Chng!$H$11</c:f>
              <c:strCache>
                <c:ptCount val="1"/>
                <c:pt idx="0">
                  <c:v>Significant decline (-21% or more)</c:v>
                </c:pt>
              </c:strCache>
            </c:strRef>
          </c:tx>
          <c:spPr>
            <a:solidFill>
              <a:srgbClr val="EF6079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BM_Chng!$A$12:$A$16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BM_Chng!$H$12:$H$16</c:f>
              <c:numCache>
                <c:formatCode>0%</c:formatCode>
                <c:ptCount val="5"/>
                <c:pt idx="0">
                  <c:v>0.2</c:v>
                </c:pt>
                <c:pt idx="1">
                  <c:v>0.21</c:v>
                </c:pt>
                <c:pt idx="2" formatCode="0.00">
                  <c:v>0.11</c:v>
                </c:pt>
                <c:pt idx="3" formatCode="0.00">
                  <c:v>0.23566879332065582</c:v>
                </c:pt>
                <c:pt idx="4" formatCode="0.00">
                  <c:v>0.18385650217533112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4F3-41A5-A278-FD0EEEEFF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Year</a:t>
                </a:r>
              </a:p>
            </c:rich>
          </c:tx>
          <c:layout>
            <c:manualLayout>
              <c:xMode val="edge"/>
              <c:yMode val="edge"/>
              <c:x val="0.39393396957219046"/>
              <c:y val="0.927358148434824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/>
                  <a:t>Percentage</a:t>
                </a:r>
                <a:r>
                  <a:rPr lang="en-US" sz="900" baseline="0"/>
                  <a:t> of Programs</a:t>
                </a:r>
                <a:endParaRPr lang="en-US" sz="900"/>
              </a:p>
            </c:rich>
          </c:tx>
          <c:layout>
            <c:manualLayout>
              <c:xMode val="edge"/>
              <c:yMode val="edge"/>
              <c:x val="2.4242979817750272E-2"/>
              <c:y val="0.32255358433110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969680377514941"/>
          <c:y val="0.14811481630194234"/>
          <c:w val="0.2852095112093328"/>
          <c:h val="0.69936722677347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4515842789933"/>
          <c:y val="0.16592765701120862"/>
          <c:w val="0.80504249115126081"/>
          <c:h val="0.584332922240141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'MBA_Type Rel Chng'!$C$6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Full-time 2YR MBA</c:v>
                  </c:pt>
                  <c:pt idx="2">
                    <c:v>Full-time 1YR MBA</c:v>
                  </c:pt>
                  <c:pt idx="4">
                    <c:v>Part-time MBA</c:v>
                  </c:pt>
                  <c:pt idx="6">
                    <c:v>Flexible MBA</c:v>
                  </c:pt>
                  <c:pt idx="8">
                    <c:v>Online MBA</c:v>
                  </c:pt>
                  <c:pt idx="10">
                    <c:v>Executive MBA</c:v>
                  </c:pt>
                </c:lvl>
              </c:multiLvlStrCache>
            </c:multiLvlStrRef>
          </c:cat>
          <c:val>
            <c:numRef>
              <c:f>'MBA_Type Rel Chng'!$C$7:$C$18</c:f>
              <c:numCache>
                <c:formatCode>General</c:formatCode>
                <c:ptCount val="12"/>
                <c:pt idx="0" formatCode="0.00">
                  <c:v>0.16900000000000001</c:v>
                </c:pt>
                <c:pt idx="2" formatCode="0.00">
                  <c:v>0.25900000000000001</c:v>
                </c:pt>
                <c:pt idx="4" formatCode="0.00">
                  <c:v>0.26500000000000001</c:v>
                </c:pt>
                <c:pt idx="6" formatCode="0.00">
                  <c:v>0.35699999999999998</c:v>
                </c:pt>
                <c:pt idx="8" formatCode="0.00">
                  <c:v>0.17899999999999999</c:v>
                </c:pt>
                <c:pt idx="10" formatCode="0.00">
                  <c:v>0.34499999999999997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E9-4AE9-B481-E6FDEC33C68E}"/>
            </c:ext>
          </c:extLst>
        </c:ser>
        <c:ser>
          <c:idx val="1"/>
          <c:order val="1"/>
          <c:tx>
            <c:strRef>
              <c:f>'MBA_Type Rel Chng'!$D$6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Full-time 2YR MBA</c:v>
                  </c:pt>
                  <c:pt idx="2">
                    <c:v>Full-time 1YR MBA</c:v>
                  </c:pt>
                  <c:pt idx="4">
                    <c:v>Part-time MBA</c:v>
                  </c:pt>
                  <c:pt idx="6">
                    <c:v>Flexible MBA</c:v>
                  </c:pt>
                  <c:pt idx="8">
                    <c:v>Online MBA</c:v>
                  </c:pt>
                  <c:pt idx="10">
                    <c:v>Executive MBA</c:v>
                  </c:pt>
                </c:lvl>
              </c:multiLvlStrCache>
            </c:multiLvlStrRef>
          </c:cat>
          <c:val>
            <c:numRef>
              <c:f>'MBA_Type Rel Chng'!$D$7:$D$18</c:f>
              <c:numCache>
                <c:formatCode>General</c:formatCode>
                <c:ptCount val="12"/>
                <c:pt idx="0" formatCode="0.00">
                  <c:v>8.5000000000000006E-2</c:v>
                </c:pt>
                <c:pt idx="2" formatCode="0.00">
                  <c:v>0.14799999999999999</c:v>
                </c:pt>
                <c:pt idx="4" formatCode="0.00">
                  <c:v>8.4000000000000005E-2</c:v>
                </c:pt>
                <c:pt idx="6" formatCode="0.00">
                  <c:v>3.5999999999999997E-2</c:v>
                </c:pt>
                <c:pt idx="8" formatCode="0.00">
                  <c:v>0.10299999999999999</c:v>
                </c:pt>
                <c:pt idx="10" formatCode="0.00">
                  <c:v>0.13800000000000001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E9-4AE9-B481-E6FDEC33C68E}"/>
            </c:ext>
          </c:extLst>
        </c:ser>
        <c:ser>
          <c:idx val="2"/>
          <c:order val="2"/>
          <c:tx>
            <c:strRef>
              <c:f>'MBA_Type Rel Chng'!$E$6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Full-time 2YR MBA</c:v>
                  </c:pt>
                  <c:pt idx="2">
                    <c:v>Full-time 1YR MBA</c:v>
                  </c:pt>
                  <c:pt idx="4">
                    <c:v>Part-time MBA</c:v>
                  </c:pt>
                  <c:pt idx="6">
                    <c:v>Flexible MBA</c:v>
                  </c:pt>
                  <c:pt idx="8">
                    <c:v>Online MBA</c:v>
                  </c:pt>
                  <c:pt idx="10">
                    <c:v>Executive MBA</c:v>
                  </c:pt>
                </c:lvl>
              </c:multiLvlStrCache>
            </c:multiLvlStrRef>
          </c:cat>
          <c:val>
            <c:numRef>
              <c:f>'MBA_Type Rel Chng'!$E$7:$E$18</c:f>
              <c:numCache>
                <c:formatCode>General</c:formatCode>
                <c:ptCount val="12"/>
                <c:pt idx="0" formatCode="0.00">
                  <c:v>0.746</c:v>
                </c:pt>
                <c:pt idx="2" formatCode="0.00">
                  <c:v>0.59299999999999997</c:v>
                </c:pt>
                <c:pt idx="4" formatCode="0.00">
                  <c:v>0.65100000000000002</c:v>
                </c:pt>
                <c:pt idx="6" formatCode="0.00">
                  <c:v>0.60699999999999998</c:v>
                </c:pt>
                <c:pt idx="8" formatCode="0.00">
                  <c:v>0.71799999999999997</c:v>
                </c:pt>
                <c:pt idx="10" formatCode="0.00">
                  <c:v>0.51700000000000002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E9-4AE9-B481-E6FDEC33C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/>
                  <a:t>MBA Program Type</a:t>
                </a:r>
              </a:p>
            </c:rich>
          </c:tx>
          <c:layout>
            <c:manualLayout>
              <c:xMode val="edge"/>
              <c:yMode val="edge"/>
              <c:x val="0.43986358783960094"/>
              <c:y val="0.897975942953347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2.2677836491542775E-2"/>
              <c:y val="0.28917686494007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044288726183786"/>
          <c:y val="0.33776997584441154"/>
          <c:w val="8.7921658137938341E-2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4515842789933"/>
          <c:y val="0.16592765701120862"/>
          <c:w val="0.80504249115126081"/>
          <c:h val="0.584332922240141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'MBA_Type Rel Chng'!$C$6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rgbClr val="7ACC0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Full-time 2YR MBA</c:v>
                  </c:pt>
                  <c:pt idx="2">
                    <c:v>Full-time 1YR MBA</c:v>
                  </c:pt>
                  <c:pt idx="4">
                    <c:v>Part-time MBA</c:v>
                  </c:pt>
                  <c:pt idx="6">
                    <c:v>Flexible MBA</c:v>
                  </c:pt>
                  <c:pt idx="8">
                    <c:v>Online MBA</c:v>
                  </c:pt>
                  <c:pt idx="10">
                    <c:v>Executive MBA</c:v>
                  </c:pt>
                </c:lvl>
              </c:multiLvlStrCache>
            </c:multiLvlStrRef>
          </c:cat>
          <c:val>
            <c:numRef>
              <c:f>'MBA_Type Rel Chng'!$C$7:$C$18</c:f>
              <c:numCache>
                <c:formatCode>General</c:formatCode>
                <c:ptCount val="12"/>
                <c:pt idx="0" formatCode="0.00">
                  <c:v>0.16900000000000001</c:v>
                </c:pt>
                <c:pt idx="2" formatCode="0.00">
                  <c:v>0.25900000000000001</c:v>
                </c:pt>
                <c:pt idx="4" formatCode="0.00">
                  <c:v>0.26500000000000001</c:v>
                </c:pt>
                <c:pt idx="6" formatCode="0.00">
                  <c:v>0.35699999999999998</c:v>
                </c:pt>
                <c:pt idx="8" formatCode="0.00">
                  <c:v>0.17899999999999999</c:v>
                </c:pt>
                <c:pt idx="10" formatCode="0.00">
                  <c:v>0.34499999999999997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43-4106-8DC2-2615F8D96777}"/>
            </c:ext>
          </c:extLst>
        </c:ser>
        <c:ser>
          <c:idx val="1"/>
          <c:order val="1"/>
          <c:tx>
            <c:strRef>
              <c:f>'MBA_Type Rel Chng'!$D$6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Full-time 2YR MBA</c:v>
                  </c:pt>
                  <c:pt idx="2">
                    <c:v>Full-time 1YR MBA</c:v>
                  </c:pt>
                  <c:pt idx="4">
                    <c:v>Part-time MBA</c:v>
                  </c:pt>
                  <c:pt idx="6">
                    <c:v>Flexible MBA</c:v>
                  </c:pt>
                  <c:pt idx="8">
                    <c:v>Online MBA</c:v>
                  </c:pt>
                  <c:pt idx="10">
                    <c:v>Executive MBA</c:v>
                  </c:pt>
                </c:lvl>
              </c:multiLvlStrCache>
            </c:multiLvlStrRef>
          </c:cat>
          <c:val>
            <c:numRef>
              <c:f>'MBA_Type Rel Chng'!$D$7:$D$18</c:f>
              <c:numCache>
                <c:formatCode>General</c:formatCode>
                <c:ptCount val="12"/>
                <c:pt idx="0" formatCode="0.00">
                  <c:v>8.5000000000000006E-2</c:v>
                </c:pt>
                <c:pt idx="2" formatCode="0.00">
                  <c:v>0.14799999999999999</c:v>
                </c:pt>
                <c:pt idx="4" formatCode="0.00">
                  <c:v>8.4000000000000005E-2</c:v>
                </c:pt>
                <c:pt idx="6" formatCode="0.00">
                  <c:v>3.5999999999999997E-2</c:v>
                </c:pt>
                <c:pt idx="8" formatCode="0.00">
                  <c:v>0.10299999999999999</c:v>
                </c:pt>
                <c:pt idx="10" formatCode="0.00">
                  <c:v>0.13800000000000001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43-4106-8DC2-2615F8D96777}"/>
            </c:ext>
          </c:extLst>
        </c:ser>
        <c:ser>
          <c:idx val="2"/>
          <c:order val="2"/>
          <c:tx>
            <c:strRef>
              <c:f>'MBA_Type Rel Chng'!$E$6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rgbClr val="F5A1A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'MBA_Type Rel Chng'!$A$7:$B$18</c:f>
              <c:multiLvlStrCache>
                <c:ptCount val="12"/>
                <c:lvl>
                  <c:pt idx="0">
                    <c:v>Domestic</c:v>
                  </c:pt>
                  <c:pt idx="2">
                    <c:v>Domestic</c:v>
                  </c:pt>
                  <c:pt idx="4">
                    <c:v>Domestic</c:v>
                  </c:pt>
                  <c:pt idx="6">
                    <c:v>Domestic</c:v>
                  </c:pt>
                  <c:pt idx="8">
                    <c:v>Domestic</c:v>
                  </c:pt>
                  <c:pt idx="10">
                    <c:v>Domestic</c:v>
                  </c:pt>
                  <c:pt idx="11">
                    <c:v> </c:v>
                  </c:pt>
                </c:lvl>
                <c:lvl>
                  <c:pt idx="0">
                    <c:v>Full-time 2YR MBA</c:v>
                  </c:pt>
                  <c:pt idx="2">
                    <c:v>Full-time 1YR MBA</c:v>
                  </c:pt>
                  <c:pt idx="4">
                    <c:v>Part-time MBA</c:v>
                  </c:pt>
                  <c:pt idx="6">
                    <c:v>Flexible MBA</c:v>
                  </c:pt>
                  <c:pt idx="8">
                    <c:v>Online MBA</c:v>
                  </c:pt>
                  <c:pt idx="10">
                    <c:v>Executive MBA</c:v>
                  </c:pt>
                </c:lvl>
              </c:multiLvlStrCache>
            </c:multiLvlStrRef>
          </c:cat>
          <c:val>
            <c:numRef>
              <c:f>'MBA_Type Rel Chng'!$E$7:$E$18</c:f>
              <c:numCache>
                <c:formatCode>General</c:formatCode>
                <c:ptCount val="12"/>
                <c:pt idx="0" formatCode="0.00">
                  <c:v>0.746</c:v>
                </c:pt>
                <c:pt idx="2" formatCode="0.00">
                  <c:v>0.59299999999999997</c:v>
                </c:pt>
                <c:pt idx="4" formatCode="0.00">
                  <c:v>0.65100000000000002</c:v>
                </c:pt>
                <c:pt idx="6" formatCode="0.00">
                  <c:v>0.60699999999999998</c:v>
                </c:pt>
                <c:pt idx="8" formatCode="0.00">
                  <c:v>0.71799999999999997</c:v>
                </c:pt>
                <c:pt idx="10" formatCode="0.00">
                  <c:v>0.51700000000000002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43-4106-8DC2-2615F8D96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dirty="0"/>
                  <a:t>MBA Program Type</a:t>
                </a:r>
              </a:p>
            </c:rich>
          </c:tx>
          <c:layout>
            <c:manualLayout>
              <c:xMode val="edge"/>
              <c:yMode val="edge"/>
              <c:x val="0.43986358783960094"/>
              <c:y val="0.897975942953347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Percentage of Programs</a:t>
                </a:r>
              </a:p>
            </c:rich>
          </c:tx>
          <c:layout>
            <c:manualLayout>
              <c:xMode val="edge"/>
              <c:yMode val="edge"/>
              <c:x val="2.2677836491542775E-2"/>
              <c:y val="0.28917686494007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044288726183786"/>
          <c:y val="0.33776997584441154"/>
          <c:w val="8.7921658137938341E-2"/>
          <c:h val="0.339944539157438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4515842789933"/>
          <c:y val="0.16592765701120862"/>
          <c:w val="0.80504249115126081"/>
          <c:h val="0.5843329222401415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'MBA_Type Rel Chng'!$C$6</c:f>
              <c:strCache>
                <c:ptCount val="1"/>
                <c:pt idx="0">
                  <c:v>Growth 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'MBA_Type Rel Chng'!$A$7:$B$18</c:f>
              <c:strCache>
                <c:ptCount val="12"/>
                <c:pt idx="1">
                  <c:v>International</c:v>
                </c:pt>
                <c:pt idx="3">
                  <c:v>International</c:v>
                </c:pt>
                <c:pt idx="5">
                  <c:v>International</c:v>
                </c:pt>
                <c:pt idx="7">
                  <c:v>International</c:v>
                </c:pt>
                <c:pt idx="9">
                  <c:v>International</c:v>
                </c:pt>
                <c:pt idx="11">
                  <c:v>International</c:v>
                </c:pt>
              </c:strCache>
            </c:strRef>
          </c:cat>
          <c:val>
            <c:numRef>
              <c:f>'MBA_Type Rel Chng'!$C$7:$C$18</c:f>
              <c:numCache>
                <c:formatCode>0.00</c:formatCode>
                <c:ptCount val="12"/>
                <c:pt idx="1">
                  <c:v>0.64400000000000002</c:v>
                </c:pt>
                <c:pt idx="3">
                  <c:v>0.53100000000000003</c:v>
                </c:pt>
                <c:pt idx="5">
                  <c:v>0.45100000000000001</c:v>
                </c:pt>
                <c:pt idx="7">
                  <c:v>0.60699999999999998</c:v>
                </c:pt>
                <c:pt idx="9">
                  <c:v>0.29699999999999999</c:v>
                </c:pt>
                <c:pt idx="11">
                  <c:v>0.439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B-4F90-8C85-DE8E02766CD2}"/>
            </c:ext>
          </c:extLst>
        </c:ser>
        <c:ser>
          <c:idx val="1"/>
          <c:order val="1"/>
          <c:tx>
            <c:strRef>
              <c:f>'MBA_Type Rel Chng'!$D$6</c:f>
              <c:strCache>
                <c:ptCount val="1"/>
                <c:pt idx="0">
                  <c:v>Stable 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'MBA_Type Rel Chng'!$A$7:$B$18</c:f>
              <c:strCache>
                <c:ptCount val="12"/>
                <c:pt idx="1">
                  <c:v>International</c:v>
                </c:pt>
                <c:pt idx="3">
                  <c:v>International</c:v>
                </c:pt>
                <c:pt idx="5">
                  <c:v>International</c:v>
                </c:pt>
                <c:pt idx="7">
                  <c:v>International</c:v>
                </c:pt>
                <c:pt idx="9">
                  <c:v>International</c:v>
                </c:pt>
                <c:pt idx="11">
                  <c:v>International</c:v>
                </c:pt>
              </c:strCache>
            </c:strRef>
          </c:cat>
          <c:val>
            <c:numRef>
              <c:f>'MBA_Type Rel Chng'!$D$7:$D$18</c:f>
              <c:numCache>
                <c:formatCode>0.00</c:formatCode>
                <c:ptCount val="12"/>
                <c:pt idx="1">
                  <c:v>0.11</c:v>
                </c:pt>
                <c:pt idx="3">
                  <c:v>0.14799999999999999</c:v>
                </c:pt>
                <c:pt idx="5">
                  <c:v>0.26800000000000002</c:v>
                </c:pt>
                <c:pt idx="7">
                  <c:v>0.107</c:v>
                </c:pt>
                <c:pt idx="9">
                  <c:v>0.29699999999999999</c:v>
                </c:pt>
                <c:pt idx="11">
                  <c:v>0.28100000000000003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4B-4F90-8C85-DE8E02766CD2}"/>
            </c:ext>
          </c:extLst>
        </c:ser>
        <c:ser>
          <c:idx val="2"/>
          <c:order val="2"/>
          <c:tx>
            <c:strRef>
              <c:f>'MBA_Type Rel Chng'!$E$6</c:f>
              <c:strCache>
                <c:ptCount val="1"/>
                <c:pt idx="0">
                  <c:v>Decline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'MBA_Type Rel Chng'!$A$7:$B$18</c:f>
              <c:strCache>
                <c:ptCount val="12"/>
                <c:pt idx="1">
                  <c:v>International</c:v>
                </c:pt>
                <c:pt idx="3">
                  <c:v>International</c:v>
                </c:pt>
                <c:pt idx="5">
                  <c:v>International</c:v>
                </c:pt>
                <c:pt idx="7">
                  <c:v>International</c:v>
                </c:pt>
                <c:pt idx="9">
                  <c:v>International</c:v>
                </c:pt>
                <c:pt idx="11">
                  <c:v>International</c:v>
                </c:pt>
              </c:strCache>
            </c:strRef>
          </c:cat>
          <c:val>
            <c:numRef>
              <c:f>'MBA_Type Rel Chng'!$E$7:$E$18</c:f>
              <c:numCache>
                <c:formatCode>0.00</c:formatCode>
                <c:ptCount val="12"/>
                <c:pt idx="1">
                  <c:v>0.246</c:v>
                </c:pt>
                <c:pt idx="3">
                  <c:v>0.32100000000000001</c:v>
                </c:pt>
                <c:pt idx="5">
                  <c:v>0.28000000000000003</c:v>
                </c:pt>
                <c:pt idx="7">
                  <c:v>0.28599999999999998</c:v>
                </c:pt>
                <c:pt idx="9">
                  <c:v>0.40500000000000003</c:v>
                </c:pt>
                <c:pt idx="11">
                  <c:v>0.28100000000000003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4B-4F90-8C85-DE8E02766C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100"/>
        <c:axId val="1673180575"/>
        <c:axId val="1503617679"/>
      </c:barChart>
      <c:catAx>
        <c:axId val="1673180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3617679"/>
        <c:crosses val="autoZero"/>
        <c:auto val="1"/>
        <c:lblAlgn val="ctr"/>
        <c:lblOffset val="100"/>
        <c:noMultiLvlLbl val="0"/>
      </c:catAx>
      <c:valAx>
        <c:axId val="150361767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73180575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0.03646</cdr:x>
      <cdr:y>0.03385</cdr:y>
    </cdr:from>
    <cdr:to>
      <cdr:x>0.71771</cdr:x>
      <cdr:y>0.09538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C2DB3E-3C32-42FB-94BC-17DD08454827}"/>
            </a:ext>
          </a:extLst>
        </cdr:cNvPr>
        <cdr:cNvSpPr txBox="1"/>
      </cdr:nvSpPr>
      <cdr:spPr>
        <a:xfrm xmlns:a="http://schemas.openxmlformats.org/drawingml/2006/main">
          <a:off x="166688" y="104776"/>
          <a:ext cx="3114675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0.95209</cdr:x>
      <cdr:y>0.14634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8DD2CF7-2F09-43BD-BE05-67790CEE4C5D}"/>
            </a:ext>
          </a:extLst>
        </cdr:cNvPr>
        <cdr:cNvSpPr txBox="1"/>
      </cdr:nvSpPr>
      <cdr:spPr>
        <a:xfrm xmlns:a="http://schemas.openxmlformats.org/drawingml/2006/main">
          <a:off x="0" y="0"/>
          <a:ext cx="4293612" cy="5234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Weighted Absolute</a:t>
          </a:r>
          <a:r>
            <a:rPr lang="en-US" sz="1200" b="1" baseline="0" dirty="0"/>
            <a:t> Year-on-Year Change in Total Applications, 2018-2022</a:t>
          </a:r>
          <a:endParaRPr lang="en-US" sz="1200" b="1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0.0125</cdr:x>
      <cdr:y>0.03446</cdr:y>
    </cdr:from>
    <cdr:to>
      <cdr:x>0.97608</cdr:x>
      <cdr:y>0.1323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53842" y="104199"/>
          <a:ext cx="4150579" cy="295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Relative </a:t>
          </a:r>
          <a:r>
            <a:rPr lang="en-US" sz="1200" b="1" baseline="0" dirty="0"/>
            <a:t>Year-on-Year Change in Domestic &amp; International Applications, by Business Master’s Program Type</a:t>
          </a:r>
          <a:endParaRPr lang="en-US" sz="1200" b="1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0.96358</cdr:x>
      <cdr:y>0.09784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-5699464" y="-1858079"/>
          <a:ext cx="4559466" cy="264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Europe - Relative </a:t>
          </a:r>
          <a:r>
            <a:rPr lang="en-US" sz="1200" b="1" baseline="0" dirty="0"/>
            <a:t>Year-on-Year Change in Total Applications, 2018-2022</a:t>
          </a:r>
          <a:endParaRPr lang="en-US" sz="12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0.96358</cdr:x>
      <cdr:y>0.09784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-5699464" y="-1858079"/>
          <a:ext cx="4559466" cy="264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Canada - Relative </a:t>
          </a:r>
          <a:r>
            <a:rPr lang="en-US" sz="1200" b="1" baseline="0" dirty="0"/>
            <a:t>Year-on-Year Change in Total Applications, 2018-2022</a:t>
          </a:r>
          <a:endParaRPr lang="en-US" sz="1200" b="1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0.0125</cdr:x>
      <cdr:y>0.03446</cdr:y>
    </cdr:from>
    <cdr:to>
      <cdr:x>0.97608</cdr:x>
      <cdr:y>0.1323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53842" y="104199"/>
          <a:ext cx="4150579" cy="295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United States - Relative </a:t>
          </a:r>
          <a:r>
            <a:rPr lang="en-US" sz="1200" b="1" baseline="0" dirty="0"/>
            <a:t>Year-on-Year Change in Total Applications, 2018-2022</a:t>
          </a:r>
          <a:endParaRPr lang="en-US" sz="1200" b="1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0.96358</cdr:x>
      <cdr:y>0.09784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-5699464" y="-1858079"/>
          <a:ext cx="4559466" cy="2646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Greater China - Relative </a:t>
          </a:r>
          <a:r>
            <a:rPr lang="en-US" sz="1200" b="1" baseline="0" dirty="0"/>
            <a:t>Year-on-Year Change in Total Applications, 2018-2022</a:t>
          </a:r>
          <a:endParaRPr lang="en-US" sz="1200" b="1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0.9875</cdr:x>
      <cdr:y>0.18327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0" y="-4030462"/>
          <a:ext cx="4672651" cy="4439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India - Relative </a:t>
          </a:r>
          <a:r>
            <a:rPr lang="en-US" sz="1200" b="1" baseline="0" dirty="0"/>
            <a:t>Year-on-Year Change in Total Applications, 2018-2022</a:t>
          </a:r>
          <a:endParaRPr lang="en-US" sz="1200" b="1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0.0125</cdr:x>
      <cdr:y>0.03446</cdr:y>
    </cdr:from>
    <cdr:to>
      <cdr:x>0.97608</cdr:x>
      <cdr:y>0.1323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53842" y="104199"/>
          <a:ext cx="4150579" cy="295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Asia-Pacific Islands - Relative </a:t>
          </a:r>
          <a:r>
            <a:rPr lang="en-US" sz="1200" b="1" baseline="0" dirty="0"/>
            <a:t>Year-on-Year Change in Total Applications, 2018-2022</a:t>
          </a:r>
          <a:endParaRPr lang="en-US" sz="12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0.84296</cdr:x>
      <cdr:y>0.0615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0" y="0"/>
          <a:ext cx="4009695" cy="264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Relative </a:t>
          </a:r>
          <a:r>
            <a:rPr lang="en-US" sz="1200" b="1" baseline="0" dirty="0"/>
            <a:t>Year-on-Year Change in Total Applications, 2018-2022</a:t>
          </a:r>
          <a:endParaRPr lang="en-US" sz="12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0.03646</cdr:x>
      <cdr:y>0.03385</cdr:y>
    </cdr:from>
    <cdr:to>
      <cdr:x>0.71771</cdr:x>
      <cdr:y>0.09538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C2DB3E-3C32-42FB-94BC-17DD08454827}"/>
            </a:ext>
          </a:extLst>
        </cdr:cNvPr>
        <cdr:cNvSpPr txBox="1"/>
      </cdr:nvSpPr>
      <cdr:spPr>
        <a:xfrm xmlns:a="http://schemas.openxmlformats.org/drawingml/2006/main">
          <a:off x="166688" y="104776"/>
          <a:ext cx="3114675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0.02396</cdr:x>
      <cdr:y>0</cdr:y>
    </cdr:from>
    <cdr:to>
      <cdr:x>0.9259</cdr:x>
      <cdr:y>0.15256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8DD2CF7-2F09-43BD-BE05-67790CEE4C5D}"/>
            </a:ext>
          </a:extLst>
        </cdr:cNvPr>
        <cdr:cNvSpPr txBox="1"/>
      </cdr:nvSpPr>
      <cdr:spPr>
        <a:xfrm xmlns:a="http://schemas.openxmlformats.org/drawingml/2006/main">
          <a:off x="107332" y="0"/>
          <a:ext cx="4041205" cy="544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Weighted Absolute</a:t>
          </a:r>
          <a:r>
            <a:rPr lang="en-US" sz="1200" b="1" baseline="0" dirty="0"/>
            <a:t> Year-on-Year Change in Total MBA Applications, 2018-2022</a:t>
          </a:r>
          <a:endParaRPr lang="en-US" sz="12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0.01362</cdr:x>
      <cdr:y>0</cdr:y>
    </cdr:from>
    <cdr:to>
      <cdr:x>0.98637</cdr:x>
      <cdr:y>0.0615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65905" y="0"/>
          <a:ext cx="4705303" cy="2215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Relative </a:t>
          </a:r>
          <a:r>
            <a:rPr lang="en-US" sz="1200" b="1" baseline="0" dirty="0"/>
            <a:t>Year-on-Year Change in Total MBA Applications, 2018-2022</a:t>
          </a:r>
          <a:endParaRPr lang="en-US" sz="1200" b="1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0.03646</cdr:x>
      <cdr:y>0.03385</cdr:y>
    </cdr:from>
    <cdr:to>
      <cdr:x>0.71771</cdr:x>
      <cdr:y>0.09538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5C2DB3E-3C32-42FB-94BC-17DD08454827}"/>
            </a:ext>
          </a:extLst>
        </cdr:cNvPr>
        <cdr:cNvSpPr txBox="1"/>
      </cdr:nvSpPr>
      <cdr:spPr>
        <a:xfrm xmlns:a="http://schemas.openxmlformats.org/drawingml/2006/main">
          <a:off x="166688" y="104776"/>
          <a:ext cx="3114675" cy="190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0.00937</cdr:x>
      <cdr:y>0</cdr:y>
    </cdr:from>
    <cdr:to>
      <cdr:x>1</cdr:x>
      <cdr:y>0.16352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8DD2CF7-2F09-43BD-BE05-67790CEE4C5D}"/>
            </a:ext>
          </a:extLst>
        </cdr:cNvPr>
        <cdr:cNvSpPr txBox="1"/>
      </cdr:nvSpPr>
      <cdr:spPr>
        <a:xfrm xmlns:a="http://schemas.openxmlformats.org/drawingml/2006/main">
          <a:off x="41983" y="0"/>
          <a:ext cx="4438577" cy="5943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/>
            <a:t>Weighted Absolute</a:t>
          </a:r>
          <a:r>
            <a:rPr lang="en-US" sz="1200" b="1" baseline="0" dirty="0"/>
            <a:t> Year-on-Year Change in Total Business Master's Applications, 2018-2022</a:t>
          </a:r>
          <a:endParaRPr lang="en-US" sz="12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0.97275</cdr:x>
      <cdr:y>0.0615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0" y="0"/>
          <a:ext cx="4705303" cy="246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50" b="1" dirty="0"/>
            <a:t>Relative </a:t>
          </a:r>
          <a:r>
            <a:rPr lang="en-US" sz="1050" b="1" baseline="0" dirty="0"/>
            <a:t>Year-on-Year Change in Total Business Master's Applications, 2018-2022</a:t>
          </a:r>
          <a:endParaRPr lang="en-US" sz="1050" b="1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0.0125</cdr:x>
      <cdr:y>0.03446</cdr:y>
    </cdr:from>
    <cdr:to>
      <cdr:x>0.97608</cdr:x>
      <cdr:y>0.1323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53842" y="104199"/>
          <a:ext cx="4150579" cy="295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Relative </a:t>
          </a:r>
          <a:r>
            <a:rPr lang="en-US" sz="1200" b="1" baseline="0" dirty="0"/>
            <a:t>Year-on-Year Change in Domestic &amp; International Applications, by MBA Program Type</a:t>
          </a:r>
          <a:endParaRPr lang="en-US" sz="12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0.0125</cdr:x>
      <cdr:y>0.03446</cdr:y>
    </cdr:from>
    <cdr:to>
      <cdr:x>0.97608</cdr:x>
      <cdr:y>0.1323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53842" y="104199"/>
          <a:ext cx="4150579" cy="295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Relative </a:t>
          </a:r>
          <a:r>
            <a:rPr lang="en-US" sz="1200" b="1" baseline="0" dirty="0"/>
            <a:t>Year-on-Year Change in Domestic &amp; International Applications, by MBA Program Type</a:t>
          </a:r>
          <a:endParaRPr lang="en-US" sz="12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0.0125</cdr:x>
      <cdr:y>0.03446</cdr:y>
    </cdr:from>
    <cdr:to>
      <cdr:x>0.97608</cdr:x>
      <cdr:y>0.1323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44B6A98-32EC-4A0C-9EA8-F4682A2AC398}"/>
            </a:ext>
          </a:extLst>
        </cdr:cNvPr>
        <cdr:cNvSpPr txBox="1"/>
      </cdr:nvSpPr>
      <cdr:spPr>
        <a:xfrm xmlns:a="http://schemas.openxmlformats.org/drawingml/2006/main">
          <a:off x="53842" y="104199"/>
          <a:ext cx="4150579" cy="295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/>
            <a:t>Relative </a:t>
          </a:r>
          <a:r>
            <a:rPr lang="en-US" sz="1200" b="1" baseline="0" dirty="0"/>
            <a:t>Year-on-Year Change in Domestic &amp; International Applications, by Business Master’s Program Type</a:t>
          </a:r>
          <a:endParaRPr lang="en-US" sz="12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028D0-10E7-432C-93A4-3218B05FE1ED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0E268-DCCE-4D1F-A34E-615ED9C3E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34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DFEB7-F3DF-4DB3-85CB-ABBD26D4CB33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55666-F14C-4720-A8BF-DFB59E728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2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05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Georgia" panose="02040502050405020303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4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17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10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19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37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6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4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545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68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7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97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51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56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77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28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34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77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11627-2A42-4CE6-BB85-511A49F260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1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4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11627-2A42-4CE6-BB85-511A49F260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01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D7907-87A1-40AC-A118-24C06BFE11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2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1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38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355666-F14C-4720-A8BF-DFB59E7282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1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16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r="8425"/>
          <a:stretch/>
        </p:blipFill>
        <p:spPr>
          <a:xfrm>
            <a:off x="4271206" y="0"/>
            <a:ext cx="79207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961814" y="-1932535"/>
            <a:ext cx="6945437" cy="694543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425477" y="300038"/>
            <a:ext cx="5457131" cy="5457131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768511-5CA6-44EA-BBCC-65A684684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3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/>
          <a:stretch/>
        </p:blipFill>
        <p:spPr>
          <a:xfrm>
            <a:off x="4271205" y="0"/>
            <a:ext cx="79207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758883" y="-767625"/>
            <a:ext cx="6945437" cy="694543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017513" y="-1130717"/>
            <a:ext cx="5457131" cy="5457131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03ADCF-69D4-4CA7-A533-FD2755D0D5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4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3156" r="44885" b="15247"/>
          <a:stretch/>
        </p:blipFill>
        <p:spPr>
          <a:xfrm>
            <a:off x="4271204" y="0"/>
            <a:ext cx="79207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5738756" y="-2484985"/>
            <a:ext cx="6945437" cy="69454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958206" y="-491389"/>
            <a:ext cx="5457131" cy="5457131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C5BD7C-B13F-4A18-877E-B0DE44D962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605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084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47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22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91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6" t="12647" r="28592" b="1790"/>
          <a:stretch/>
        </p:blipFill>
        <p:spPr>
          <a:xfrm>
            <a:off x="4271207" y="0"/>
            <a:ext cx="79207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/>
        </p:nvSpPr>
        <p:spPr>
          <a:xfrm>
            <a:off x="4809704" y="-1942801"/>
            <a:ext cx="6217317" cy="6217317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18363" y="393331"/>
            <a:ext cx="4885037" cy="4885037"/>
          </a:xfrm>
          <a:prstGeom prst="rect">
            <a:avLst/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9A93B-7AC8-482E-81BF-A27E733C6E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3" y="697035"/>
            <a:ext cx="1384671" cy="13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1381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4000"/>
              </a:lnSpc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8325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174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3C54A6-E5DF-4652-9431-D031816F13E4}"/>
              </a:ext>
            </a:extLst>
          </p:cNvPr>
          <p:cNvSpPr/>
          <p:nvPr userDrawn="1"/>
        </p:nvSpPr>
        <p:spPr>
          <a:xfrm>
            <a:off x="0" y="3236176"/>
            <a:ext cx="12192000" cy="36218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D8541-5892-4D35-A48C-FF1F3449F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03" y="5610520"/>
            <a:ext cx="883394" cy="8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0638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57190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33431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02990F-FE79-4D03-9C74-CADFAE6141C6}"/>
              </a:ext>
            </a:extLst>
          </p:cNvPr>
          <p:cNvSpPr/>
          <p:nvPr userDrawn="1"/>
        </p:nvSpPr>
        <p:spPr>
          <a:xfrm>
            <a:off x="0" y="3236176"/>
            <a:ext cx="12192000" cy="36218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23E9E5-E170-47E2-82BB-9287D272F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03" y="5610520"/>
            <a:ext cx="883394" cy="8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4013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F5FEAD-C849-4BC0-95A5-21BAC6A55C24}"/>
              </a:ext>
            </a:extLst>
          </p:cNvPr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27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2111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7613" y="3410464"/>
            <a:ext cx="4582225" cy="3447535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ts val="4200"/>
              </a:lnSpc>
              <a:defRPr sz="4000"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</p:spTree>
    <p:extLst>
      <p:ext uri="{BB962C8B-B14F-4D97-AF65-F5344CB8AC3E}">
        <p14:creationId xmlns:p14="http://schemas.microsoft.com/office/powerpoint/2010/main" val="2312935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CC78A-E54A-4015-BC1A-5FE893ABCB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E2F71-E1D3-4F7E-8AE7-71DB41B83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9909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 marL="1371600" indent="0">
              <a:buNone/>
              <a:defRPr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6C8A3-9184-4787-B01F-3F74E72D5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7B721-3E82-4CD9-BC47-95D92F3B0B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38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07120E-4FF6-49FE-BF43-31933E24E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7B721-3E82-4CD9-BC47-95D92F3B0B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8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728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C9A3-6D0B-4C62-B8BB-F8EB3C8B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27968-6EA9-4D4D-9E72-32838EFF93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013" y="1708151"/>
            <a:ext cx="4619769" cy="47480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52C3C52-5E1A-4A9C-A38E-779214546B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4767" y="1708151"/>
            <a:ext cx="4619769" cy="47480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206E5-4DE0-459B-B9D7-81C3E654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B721-3E82-4CD9-BC47-95D92F3B0B1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911737-F7E8-422B-AC8A-CE60256C46C2}"/>
              </a:ext>
            </a:extLst>
          </p:cNvPr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887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569D-A0CA-4495-B200-1C573CED0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95" y="2862630"/>
            <a:ext cx="9806922" cy="113273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C0D7F-AA1D-49BD-AF09-E521284A4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7B721-3E82-4CD9-BC47-95D92F3B0B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67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3A95EC-E21B-442C-9D1B-2F1214BEEDB0}"/>
              </a:ext>
            </a:extLst>
          </p:cNvPr>
          <p:cNvSpPr/>
          <p:nvPr userDrawn="1"/>
        </p:nvSpPr>
        <p:spPr>
          <a:xfrm>
            <a:off x="4305881" y="156399"/>
            <a:ext cx="6346563" cy="634656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E6635B-0549-46D5-AFC1-FBC92F4EE821}"/>
              </a:ext>
            </a:extLst>
          </p:cNvPr>
          <p:cNvSpPr/>
          <p:nvPr userDrawn="1"/>
        </p:nvSpPr>
        <p:spPr>
          <a:xfrm>
            <a:off x="7479162" y="-332505"/>
            <a:ext cx="4986587" cy="4986587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2EF9E-0B5F-43E5-ABB1-0D7B0E135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7B721-3E82-4CD9-BC47-95D92F3B0B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773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96B3BE-784E-4685-AB9F-62B14DB0C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BE2F71-E1D3-4F7E-8AE7-71DB41B83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71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C8DB8-BD6A-478E-8443-B64D4E22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kern="1200" baseline="0" dirty="0">
                <a:solidFill>
                  <a:schemeClr val="bg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9BD29-76E3-4E6B-85CA-6B5E03D221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36727C-7EC4-4DB5-AD33-365967FA46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09029-952B-423F-94F6-315E37F71EB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7613" y="1828064"/>
            <a:ext cx="4400550" cy="4038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A8D855-CB4F-48AD-9E88-FA7AB344AF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9" y="1828065"/>
            <a:ext cx="4318535" cy="40385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BD58FF-1B81-482A-BC54-C7948A76265D}"/>
              </a:ext>
            </a:extLst>
          </p:cNvPr>
          <p:cNvCxnSpPr/>
          <p:nvPr userDrawn="1"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bg1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40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3A95EC-E21B-442C-9D1B-2F1214BEEDB0}"/>
              </a:ext>
            </a:extLst>
          </p:cNvPr>
          <p:cNvSpPr/>
          <p:nvPr userDrawn="1"/>
        </p:nvSpPr>
        <p:spPr>
          <a:xfrm>
            <a:off x="4305881" y="156399"/>
            <a:ext cx="6346563" cy="634656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E6635B-0549-46D5-AFC1-FBC92F4EE821}"/>
              </a:ext>
            </a:extLst>
          </p:cNvPr>
          <p:cNvSpPr/>
          <p:nvPr userDrawn="1"/>
        </p:nvSpPr>
        <p:spPr>
          <a:xfrm>
            <a:off x="7479162" y="-332505"/>
            <a:ext cx="4986587" cy="4986587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7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" r="26589" b="12111"/>
          <a:stretch/>
        </p:blipFill>
        <p:spPr>
          <a:xfrm>
            <a:off x="4271210" y="0"/>
            <a:ext cx="79207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6039" r="24475" b="13528"/>
          <a:stretch/>
        </p:blipFill>
        <p:spPr>
          <a:xfrm>
            <a:off x="4271210" y="0"/>
            <a:ext cx="7920789" cy="6858000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058322" y="-743484"/>
            <a:ext cx="6346563" cy="634656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572283" y="-1238373"/>
            <a:ext cx="4986587" cy="4986587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52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9168" r="21265" b="1756"/>
          <a:stretch/>
        </p:blipFill>
        <p:spPr>
          <a:xfrm>
            <a:off x="4271210" y="0"/>
            <a:ext cx="7920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5616999" y="-1112780"/>
            <a:ext cx="6362017" cy="636201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800399" y="697035"/>
            <a:ext cx="4998729" cy="4998729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8C0156-0E87-4D28-A29F-90729D8EF7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1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5" t="8843" r="13080" b="719"/>
          <a:stretch/>
        </p:blipFill>
        <p:spPr>
          <a:xfrm>
            <a:off x="4271209" y="0"/>
            <a:ext cx="79207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5050595" y="1257376"/>
            <a:ext cx="6362017" cy="6362017"/>
          </a:xfrm>
          <a:prstGeom prst="ellips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570380" y="336485"/>
            <a:ext cx="4998729" cy="4998729"/>
          </a:xfrm>
          <a:prstGeom prst="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34AB32-39F1-40C1-959E-91FBA243A1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7920" r="4925"/>
          <a:stretch/>
        </p:blipFill>
        <p:spPr>
          <a:xfrm>
            <a:off x="4271208" y="0"/>
            <a:ext cx="79207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758885" y="310721"/>
            <a:ext cx="6945437" cy="6945437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476237" y="-754912"/>
            <a:ext cx="5457131" cy="5457131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51376-4822-43B7-B436-9606F43EBD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0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6" t="12647" r="28592" b="1790"/>
          <a:stretch/>
        </p:blipFill>
        <p:spPr>
          <a:xfrm>
            <a:off x="4271207" y="0"/>
            <a:ext cx="79207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4624930" y="-2996469"/>
            <a:ext cx="6945437" cy="694543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651069" y="-660337"/>
            <a:ext cx="5457131" cy="54571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CC5826-6AFC-46D2-AABE-4D58EC9AF9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7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3" y="320676"/>
            <a:ext cx="9806922" cy="1132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style. This could be on two lines but preferably not more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4" y="1960775"/>
            <a:ext cx="9806922" cy="453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16" y="5610645"/>
            <a:ext cx="883968" cy="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6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93" r:id="rId4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3600" b="1" kern="1200" baseline="0">
          <a:solidFill>
            <a:schemeClr val="bg2">
              <a:lumMod val="60000"/>
              <a:lumOff val="4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3" y="320676"/>
            <a:ext cx="9806922" cy="1132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4" y="1960775"/>
            <a:ext cx="9806922" cy="453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631" y="5610519"/>
            <a:ext cx="884338" cy="884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691" y="5610519"/>
            <a:ext cx="884217" cy="8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6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60" r:id="rId9"/>
    <p:sldLayoutId id="2147483661" r:id="rId10"/>
    <p:sldLayoutId id="2147483662" r:id="rId11"/>
    <p:sldLayoutId id="2147483657" r:id="rId12"/>
    <p:sldLayoutId id="2147483654" r:id="rId13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rgbClr val="39363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93636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393636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9071BD-F538-4863-9EED-02D0ABFFF04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51" y="5610358"/>
            <a:ext cx="883556" cy="88423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3" y="320676"/>
            <a:ext cx="9806922" cy="1132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4" y="1960775"/>
            <a:ext cx="9806922" cy="453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339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sldNum="0" hdr="0" ftr="0" dt="0"/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rgbClr val="39363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93636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393636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93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3" y="320676"/>
            <a:ext cx="9806922" cy="1132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4" y="1960775"/>
            <a:ext cx="9806922" cy="453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816" y="5610645"/>
            <a:ext cx="883968" cy="8838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8A46F-4E34-4F77-BF07-D19B6C7A4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1186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E2F71-E1D3-4F7E-8AE7-71DB41B83A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4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 baseline="0">
          <a:solidFill>
            <a:schemeClr val="bg2">
              <a:lumMod val="60000"/>
              <a:lumOff val="4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mac.com/-/media/files/gmac/research/admissions-and-application-trends/application_trends_survey_-_2022_summary_report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Research@gmac.co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hyperlink" Target="https://www.gmac.com/-/media/files/gmac/research/diversity-enrollment/2022/us_latinx_hispanic_candidates_2022_diversity_insight_series.pdf" TargetMode="External"/><Relationship Id="rId7" Type="http://schemas.openxmlformats.org/officeDocument/2006/relationships/hyperlink" Target="https://www.gmac.com/market-intelligence-and-research/research-library/diversity-enrollment/2022-diversity-insight-series-building-the-west-to-east-pipelin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hyperlink" Target="https://www.gmac.com/-/media/files/gmac/research/diversity-enrollment/2022/2022_indianwomenpursuingdegreesreport_final.pdf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5">
            <a:extLst>
              <a:ext uri="{FF2B5EF4-FFF2-40B4-BE49-F238E27FC236}">
                <a16:creationId xmlns:a16="http://schemas.microsoft.com/office/drawing/2014/main" id="{4E2E4F6A-5A67-4C99-B5F6-ADBAAB7F7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822" y="2431636"/>
            <a:ext cx="3656935" cy="14905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Trends in Applications to Graduate Management Education in 2022 </a:t>
            </a:r>
          </a:p>
        </p:txBody>
      </p:sp>
      <p:sp>
        <p:nvSpPr>
          <p:cNvPr id="10" name="Subtitle 26">
            <a:extLst>
              <a:ext uri="{FF2B5EF4-FFF2-40B4-BE49-F238E27FC236}">
                <a16:creationId xmlns:a16="http://schemas.microsoft.com/office/drawing/2014/main" id="{5E239AFE-CBDC-99E9-6801-4B8A8991F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823" y="4749377"/>
            <a:ext cx="3399916" cy="1304967"/>
          </a:xfrm>
        </p:spPr>
        <p:txBody>
          <a:bodyPr>
            <a:normAutofit/>
          </a:bodyPr>
          <a:lstStyle/>
          <a:p>
            <a:r>
              <a:rPr lang="en-US" dirty="0"/>
              <a:t>Welcome! </a:t>
            </a:r>
          </a:p>
          <a:p>
            <a:endParaRPr lang="en-US" dirty="0"/>
          </a:p>
          <a:p>
            <a:r>
              <a:rPr lang="en-US" dirty="0"/>
              <a:t>The webinar will begin shortly.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1DEC3-9EF3-693E-2CF1-BD57EC21A027}"/>
              </a:ext>
            </a:extLst>
          </p:cNvPr>
          <p:cNvSpPr txBox="1"/>
          <p:nvPr/>
        </p:nvSpPr>
        <p:spPr>
          <a:xfrm>
            <a:off x="574823" y="4074154"/>
            <a:ext cx="3399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373A36"/>
                </a:solidFill>
              </a:rPr>
              <a:t>Application Trends Survey Webinar</a:t>
            </a:r>
          </a:p>
          <a:p>
            <a:r>
              <a:rPr lang="en-US" sz="1400" b="1" dirty="0">
                <a:solidFill>
                  <a:srgbClr val="373A36"/>
                </a:solidFill>
              </a:rPr>
              <a:t>November 9</a:t>
            </a:r>
            <a:r>
              <a:rPr lang="en-US" sz="1400" b="1" baseline="30000" dirty="0">
                <a:solidFill>
                  <a:srgbClr val="373A36"/>
                </a:solidFill>
              </a:rPr>
              <a:t>th</a:t>
            </a:r>
            <a:r>
              <a:rPr lang="en-US" sz="1400" b="1" dirty="0">
                <a:solidFill>
                  <a:srgbClr val="373A36"/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80475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DD4FA-B0E5-8EE6-CD2A-4EA48022A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45" y="310994"/>
            <a:ext cx="9998915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Business master’s applications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resume year-on-year rise</a:t>
            </a:r>
            <a:endParaRPr lang="en-US" dirty="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F0BBE8F-CC48-4716-8024-85CE5B3BA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249834"/>
              </p:ext>
            </p:extLst>
          </p:nvPr>
        </p:nvGraphicFramePr>
        <p:xfrm>
          <a:off x="539545" y="1885949"/>
          <a:ext cx="4480560" cy="3634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25C9F15-475D-4795-BB8E-EFC8216B53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623362"/>
              </p:ext>
            </p:extLst>
          </p:nvPr>
        </p:nvGraphicFramePr>
        <p:xfrm>
          <a:off x="5701346" y="1885949"/>
          <a:ext cx="4837114" cy="4000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11F4BF0-1E08-7501-33EC-E1B1DF08AA40}"/>
              </a:ext>
            </a:extLst>
          </p:cNvPr>
          <p:cNvSpPr/>
          <p:nvPr/>
        </p:nvSpPr>
        <p:spPr>
          <a:xfrm>
            <a:off x="607612" y="5671481"/>
            <a:ext cx="4719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Applications to business master’s programs rose 3.2 percent year-on-year among a matched sample of programs.</a:t>
            </a:r>
            <a:endParaRPr lang="en-US" sz="16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FC0422-2616-1F80-7744-A8041B348BFF}"/>
              </a:ext>
            </a:extLst>
          </p:cNvPr>
          <p:cNvSpPr/>
          <p:nvPr/>
        </p:nvSpPr>
        <p:spPr>
          <a:xfrm>
            <a:off x="5511073" y="5671481"/>
            <a:ext cx="5141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Among the total sample of responding business master’s programs, equal proportions reported year-on-year application increases and declines.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1B89A-23FF-DF71-DB18-0CB6B0B053F2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2888778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64175-854B-84C2-E3E8-66BC5C92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97" y="331469"/>
            <a:ext cx="10711655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All MBA program types experienced </a:t>
            </a:r>
            <a:b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decline in domestic applications in 2022…</a:t>
            </a:r>
            <a:endParaRPr lang="en-US" dirty="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942FC6-1363-4832-8D2A-A3D4AD38CD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8258736"/>
              </p:ext>
            </p:extLst>
          </p:nvPr>
        </p:nvGraphicFramePr>
        <p:xfrm>
          <a:off x="562897" y="1606543"/>
          <a:ext cx="10711655" cy="491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CA38956-E9A4-C9C7-5095-4EC0989192F6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142839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115ABE1-5DFC-E57A-09A6-447E9B947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611303"/>
              </p:ext>
            </p:extLst>
          </p:nvPr>
        </p:nvGraphicFramePr>
        <p:xfrm>
          <a:off x="562896" y="1606543"/>
          <a:ext cx="10711655" cy="491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AAA86D-A697-D8CB-F856-7828F91955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4277221"/>
              </p:ext>
            </p:extLst>
          </p:nvPr>
        </p:nvGraphicFramePr>
        <p:xfrm>
          <a:off x="562895" y="1606543"/>
          <a:ext cx="10711655" cy="491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AAED6B1-60C2-B698-8616-364040E4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2" y="331469"/>
            <a:ext cx="10711655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…and growth in international MBA applications in 2022</a:t>
            </a:r>
            <a:endParaRPr lang="en-US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BEC151-3908-9641-5FC1-2993815C272A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3200962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64175-854B-84C2-E3E8-66BC5C92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2" y="331469"/>
            <a:ext cx="10711655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Domestic applications to most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Business Master’s </a:t>
            </a: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program types declined in 2022…</a:t>
            </a:r>
            <a:endParaRPr lang="en-US" dirty="0">
              <a:latin typeface="+mj-lt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942FC6-1363-4832-8D2A-A3D4AD38CD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0127631"/>
              </p:ext>
            </p:extLst>
          </p:nvPr>
        </p:nvGraphicFramePr>
        <p:xfrm>
          <a:off x="562897" y="1606543"/>
          <a:ext cx="10711655" cy="491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0746744-AFEB-254C-1622-A1F032987D13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414343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115ABE1-5DFC-E57A-09A6-447E9B9475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017108"/>
              </p:ext>
            </p:extLst>
          </p:nvPr>
        </p:nvGraphicFramePr>
        <p:xfrm>
          <a:off x="562896" y="1606543"/>
          <a:ext cx="10711655" cy="491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AAA86D-A697-D8CB-F856-7828F91955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756012"/>
              </p:ext>
            </p:extLst>
          </p:nvPr>
        </p:nvGraphicFramePr>
        <p:xfrm>
          <a:off x="562896" y="1606543"/>
          <a:ext cx="10711655" cy="491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5AAED6B1-60C2-B698-8616-364040E4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2" y="331469"/>
            <a:ext cx="10711655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…and growth in international applications to Business Master’s programs in 2022</a:t>
            </a:r>
            <a:endParaRPr lang="en-US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D41E1-685C-DB7A-CB66-63DFD0502529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3030568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DF4809B-83DB-6F3D-5143-BDCF09D2E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0700" b="4897"/>
          <a:stretch/>
        </p:blipFill>
        <p:spPr>
          <a:xfrm>
            <a:off x="1178802" y="2103249"/>
            <a:ext cx="8665752" cy="428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7E8DBC-1E0F-C0A6-F419-D207F1ACE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17" y="350555"/>
            <a:ext cx="9806922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+mn-lt"/>
                <a:cs typeface="Times New Roman" panose="02020603050405020304" pitchFamily="18" charset="0"/>
              </a:rPr>
              <a:t>Global trends in international vs. domestic applications</a:t>
            </a:r>
            <a:endParaRPr lang="en-US" dirty="0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35873-4055-D0FD-39D4-14D48EBCE1E0}"/>
              </a:ext>
            </a:extLst>
          </p:cNvPr>
          <p:cNvSpPr txBox="1"/>
          <p:nvPr/>
        </p:nvSpPr>
        <p:spPr>
          <a:xfrm>
            <a:off x="10073657" y="2603729"/>
            <a:ext cx="1754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</a:t>
            </a:r>
            <a:r>
              <a:rPr lang="en-US" dirty="0"/>
              <a:t>: International</a:t>
            </a:r>
          </a:p>
          <a:p>
            <a:r>
              <a:rPr lang="en-US" b="1" dirty="0"/>
              <a:t>D</a:t>
            </a:r>
            <a:r>
              <a:rPr lang="en-US" dirty="0"/>
              <a:t>: Domestic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7999E4-EB7E-104F-F520-07D713D1719C}"/>
              </a:ext>
            </a:extLst>
          </p:cNvPr>
          <p:cNvGrpSpPr/>
          <p:nvPr/>
        </p:nvGrpSpPr>
        <p:grpSpPr>
          <a:xfrm>
            <a:off x="2369889" y="3750873"/>
            <a:ext cx="727364" cy="446809"/>
            <a:chOff x="2369889" y="3590234"/>
            <a:chExt cx="727364" cy="446809"/>
          </a:xfrm>
        </p:grpSpPr>
        <p:sp>
          <p:nvSpPr>
            <p:cNvPr id="4" name="Arrow: Up 3">
              <a:extLst>
                <a:ext uri="{FF2B5EF4-FFF2-40B4-BE49-F238E27FC236}">
                  <a16:creationId xmlns:a16="http://schemas.microsoft.com/office/drawing/2014/main" id="{E467AFFE-81E3-0D2F-FBD9-22BE8F87ECB5}"/>
                </a:ext>
              </a:extLst>
            </p:cNvPr>
            <p:cNvSpPr/>
            <p:nvPr/>
          </p:nvSpPr>
          <p:spPr>
            <a:xfrm>
              <a:off x="2369889" y="3590234"/>
              <a:ext cx="363682" cy="446809"/>
            </a:xfrm>
            <a:prstGeom prst="upArrow">
              <a:avLst/>
            </a:prstGeom>
            <a:solidFill>
              <a:srgbClr val="7ACC00"/>
            </a:solidFill>
            <a:ln>
              <a:solidFill>
                <a:srgbClr val="7A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F12443C6-9AC2-BDBE-B95D-4FD5415C5587}"/>
                </a:ext>
              </a:extLst>
            </p:cNvPr>
            <p:cNvSpPr/>
            <p:nvPr/>
          </p:nvSpPr>
          <p:spPr>
            <a:xfrm>
              <a:off x="2733571" y="3590234"/>
              <a:ext cx="363682" cy="446809"/>
            </a:xfrm>
            <a:prstGeom prst="downArrow">
              <a:avLst/>
            </a:prstGeom>
            <a:solidFill>
              <a:srgbClr val="EF6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</p:grpSp>
      <p:graphicFrame>
        <p:nvGraphicFramePr>
          <p:cNvPr id="43" name="Table 29">
            <a:extLst>
              <a:ext uri="{FF2B5EF4-FFF2-40B4-BE49-F238E27FC236}">
                <a16:creationId xmlns:a16="http://schemas.microsoft.com/office/drawing/2014/main" id="{D6A4087A-1644-C2E6-A23A-D894C0027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314584"/>
              </p:ext>
            </p:extLst>
          </p:nvPr>
        </p:nvGraphicFramePr>
        <p:xfrm>
          <a:off x="10073657" y="3535457"/>
          <a:ext cx="168656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017">
                  <a:extLst>
                    <a:ext uri="{9D8B030D-6E8A-4147-A177-3AD203B41FA5}">
                      <a16:colId xmlns:a16="http://schemas.microsoft.com/office/drawing/2014/main" val="322205527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3035180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Decline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60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01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Growth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576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Stable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14014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27BA8846-9613-8146-860F-5543F03E722B}"/>
              </a:ext>
            </a:extLst>
          </p:cNvPr>
          <p:cNvGrpSpPr/>
          <p:nvPr/>
        </p:nvGrpSpPr>
        <p:grpSpPr>
          <a:xfrm>
            <a:off x="7276700" y="3822956"/>
            <a:ext cx="767582" cy="446809"/>
            <a:chOff x="7276700" y="3822956"/>
            <a:chExt cx="767582" cy="446809"/>
          </a:xfrm>
        </p:grpSpPr>
        <p:sp>
          <p:nvSpPr>
            <p:cNvPr id="42" name="Arrow: Up 41">
              <a:extLst>
                <a:ext uri="{FF2B5EF4-FFF2-40B4-BE49-F238E27FC236}">
                  <a16:creationId xmlns:a16="http://schemas.microsoft.com/office/drawing/2014/main" id="{198BBBA8-C4C8-5561-B31F-241842A8E87B}"/>
                </a:ext>
              </a:extLst>
            </p:cNvPr>
            <p:cNvSpPr/>
            <p:nvPr/>
          </p:nvSpPr>
          <p:spPr>
            <a:xfrm>
              <a:off x="7276700" y="3822956"/>
              <a:ext cx="363682" cy="446809"/>
            </a:xfrm>
            <a:prstGeom prst="upArrow">
              <a:avLst/>
            </a:prstGeom>
            <a:solidFill>
              <a:srgbClr val="7ACC00"/>
            </a:solidFill>
            <a:ln>
              <a:solidFill>
                <a:srgbClr val="7A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  <p:sp>
          <p:nvSpPr>
            <p:cNvPr id="8" name="Arrow: Up 7">
              <a:extLst>
                <a:ext uri="{FF2B5EF4-FFF2-40B4-BE49-F238E27FC236}">
                  <a16:creationId xmlns:a16="http://schemas.microsoft.com/office/drawing/2014/main" id="{D395FB7A-B765-0490-A658-807779AD3117}"/>
                </a:ext>
              </a:extLst>
            </p:cNvPr>
            <p:cNvSpPr/>
            <p:nvPr/>
          </p:nvSpPr>
          <p:spPr>
            <a:xfrm>
              <a:off x="7678522" y="3822956"/>
              <a:ext cx="365760" cy="446809"/>
            </a:xfrm>
            <a:prstGeom prst="upArrow">
              <a:avLst/>
            </a:prstGeom>
            <a:solidFill>
              <a:srgbClr val="7ACC00"/>
            </a:solidFill>
            <a:ln>
              <a:solidFill>
                <a:srgbClr val="7A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F4C781-64F7-FD17-56E4-96FE35DF2F8B}"/>
              </a:ext>
            </a:extLst>
          </p:cNvPr>
          <p:cNvGrpSpPr/>
          <p:nvPr/>
        </p:nvGrpSpPr>
        <p:grpSpPr>
          <a:xfrm>
            <a:off x="3218492" y="4810776"/>
            <a:ext cx="727364" cy="446810"/>
            <a:chOff x="3218492" y="4650137"/>
            <a:chExt cx="727364" cy="446810"/>
          </a:xfrm>
        </p:grpSpPr>
        <p:sp>
          <p:nvSpPr>
            <p:cNvPr id="41" name="Arrow: Up 40">
              <a:extLst>
                <a:ext uri="{FF2B5EF4-FFF2-40B4-BE49-F238E27FC236}">
                  <a16:creationId xmlns:a16="http://schemas.microsoft.com/office/drawing/2014/main" id="{AA7A1439-1DB3-BE4F-0FBC-98F87C92779E}"/>
                </a:ext>
              </a:extLst>
            </p:cNvPr>
            <p:cNvSpPr/>
            <p:nvPr/>
          </p:nvSpPr>
          <p:spPr>
            <a:xfrm>
              <a:off x="3218492" y="4650137"/>
              <a:ext cx="363682" cy="446809"/>
            </a:xfrm>
            <a:prstGeom prst="upArrow">
              <a:avLst/>
            </a:prstGeom>
            <a:solidFill>
              <a:srgbClr val="7ACC00"/>
            </a:solidFill>
            <a:ln>
              <a:solidFill>
                <a:srgbClr val="7A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107A123-7FD0-6B9A-A902-646C8770ED3D}"/>
                </a:ext>
              </a:extLst>
            </p:cNvPr>
            <p:cNvSpPr/>
            <p:nvPr/>
          </p:nvSpPr>
          <p:spPr>
            <a:xfrm>
              <a:off x="3582174" y="4650138"/>
              <a:ext cx="363682" cy="446809"/>
            </a:xfrm>
            <a:prstGeom prst="downArrow">
              <a:avLst/>
            </a:prstGeom>
            <a:solidFill>
              <a:srgbClr val="EF6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A83EC8-7430-5F3B-D13C-148E63932401}"/>
              </a:ext>
            </a:extLst>
          </p:cNvPr>
          <p:cNvGrpSpPr/>
          <p:nvPr/>
        </p:nvGrpSpPr>
        <p:grpSpPr>
          <a:xfrm>
            <a:off x="5279618" y="4092341"/>
            <a:ext cx="775665" cy="446809"/>
            <a:chOff x="5061253" y="4269765"/>
            <a:chExt cx="775665" cy="44680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93B795-85FB-6039-F4FA-44F3A307763C}"/>
                </a:ext>
              </a:extLst>
            </p:cNvPr>
            <p:cNvSpPr/>
            <p:nvPr/>
          </p:nvSpPr>
          <p:spPr>
            <a:xfrm>
              <a:off x="5471158" y="4424571"/>
              <a:ext cx="365760" cy="2234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  <p:sp>
          <p:nvSpPr>
            <p:cNvPr id="11" name="Arrow: Up 10">
              <a:extLst>
                <a:ext uri="{FF2B5EF4-FFF2-40B4-BE49-F238E27FC236}">
                  <a16:creationId xmlns:a16="http://schemas.microsoft.com/office/drawing/2014/main" id="{CC1B4057-DFC8-F2DF-0C48-92F3738A5DB2}"/>
                </a:ext>
              </a:extLst>
            </p:cNvPr>
            <p:cNvSpPr/>
            <p:nvPr/>
          </p:nvSpPr>
          <p:spPr>
            <a:xfrm>
              <a:off x="5061253" y="4269765"/>
              <a:ext cx="363682" cy="446809"/>
            </a:xfrm>
            <a:prstGeom prst="upArrow">
              <a:avLst/>
            </a:prstGeom>
            <a:solidFill>
              <a:srgbClr val="7ACC00"/>
            </a:solidFill>
            <a:ln>
              <a:solidFill>
                <a:srgbClr val="7A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5B76D9E-5C9E-C4D5-83DB-65185EFFEE60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38AC5-FA8C-02EB-BB80-AB4082AD2404}"/>
              </a:ext>
            </a:extLst>
          </p:cNvPr>
          <p:cNvGrpSpPr/>
          <p:nvPr/>
        </p:nvGrpSpPr>
        <p:grpSpPr>
          <a:xfrm>
            <a:off x="2028982" y="2883722"/>
            <a:ext cx="727364" cy="446809"/>
            <a:chOff x="1983764" y="2813451"/>
            <a:chExt cx="727364" cy="446809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08113436-C97B-8F12-6DCD-D225B466160D}"/>
                </a:ext>
              </a:extLst>
            </p:cNvPr>
            <p:cNvSpPr/>
            <p:nvPr/>
          </p:nvSpPr>
          <p:spPr>
            <a:xfrm>
              <a:off x="1983764" y="2813451"/>
              <a:ext cx="363682" cy="446809"/>
            </a:xfrm>
            <a:prstGeom prst="downArrow">
              <a:avLst/>
            </a:prstGeom>
            <a:solidFill>
              <a:srgbClr val="EF6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F333A59D-26AB-547F-A939-6BD0F8863FB6}"/>
                </a:ext>
              </a:extLst>
            </p:cNvPr>
            <p:cNvSpPr/>
            <p:nvPr/>
          </p:nvSpPr>
          <p:spPr>
            <a:xfrm>
              <a:off x="2347446" y="2813451"/>
              <a:ext cx="363682" cy="446809"/>
            </a:xfrm>
            <a:prstGeom prst="downArrow">
              <a:avLst/>
            </a:prstGeom>
            <a:solidFill>
              <a:srgbClr val="EF6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EDC130E-554E-38F8-7764-7EF5A50131DB}"/>
              </a:ext>
            </a:extLst>
          </p:cNvPr>
          <p:cNvSpPr txBox="1"/>
          <p:nvPr/>
        </p:nvSpPr>
        <p:spPr>
          <a:xfrm>
            <a:off x="607612" y="1710686"/>
            <a:ext cx="9879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Relative </a:t>
            </a:r>
            <a:r>
              <a:rPr lang="en-US" sz="1200" b="1" baseline="0" dirty="0"/>
              <a:t>Year-on-Year Change in Domestic &amp; International Applications, by Program Region</a:t>
            </a:r>
            <a:endParaRPr lang="en-US" sz="1200" b="1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EBC5AB-1F31-C6C0-9C64-81C55B4A851A}"/>
              </a:ext>
            </a:extLst>
          </p:cNvPr>
          <p:cNvGrpSpPr/>
          <p:nvPr/>
        </p:nvGrpSpPr>
        <p:grpSpPr>
          <a:xfrm>
            <a:off x="5061253" y="3300949"/>
            <a:ext cx="727364" cy="446809"/>
            <a:chOff x="5061253" y="3300949"/>
            <a:chExt cx="727364" cy="446809"/>
          </a:xfrm>
        </p:grpSpPr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B9F9F75A-36B0-7438-97C4-38EDBC7BF00C}"/>
                </a:ext>
              </a:extLst>
            </p:cNvPr>
            <p:cNvSpPr/>
            <p:nvPr/>
          </p:nvSpPr>
          <p:spPr>
            <a:xfrm>
              <a:off x="5061253" y="3300949"/>
              <a:ext cx="363682" cy="446809"/>
            </a:xfrm>
            <a:prstGeom prst="downArrow">
              <a:avLst/>
            </a:prstGeom>
            <a:solidFill>
              <a:srgbClr val="EF6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C66B2E0B-9E04-C2B5-FDBE-BA5BF5F6F83B}"/>
                </a:ext>
              </a:extLst>
            </p:cNvPr>
            <p:cNvSpPr/>
            <p:nvPr/>
          </p:nvSpPr>
          <p:spPr>
            <a:xfrm>
              <a:off x="5424935" y="3300949"/>
              <a:ext cx="363682" cy="446809"/>
            </a:xfrm>
            <a:prstGeom prst="downArrow">
              <a:avLst/>
            </a:prstGeom>
            <a:solidFill>
              <a:srgbClr val="EF6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7C7FC51-C3F7-92D4-361F-2428A6B2EDF9}"/>
              </a:ext>
            </a:extLst>
          </p:cNvPr>
          <p:cNvGrpSpPr/>
          <p:nvPr/>
        </p:nvGrpSpPr>
        <p:grpSpPr>
          <a:xfrm>
            <a:off x="6560489" y="4312869"/>
            <a:ext cx="743466" cy="446809"/>
            <a:chOff x="6236238" y="4028464"/>
            <a:chExt cx="743466" cy="446809"/>
          </a:xfrm>
        </p:grpSpPr>
        <p:sp>
          <p:nvSpPr>
            <p:cNvPr id="35" name="Arrow: Down 34">
              <a:extLst>
                <a:ext uri="{FF2B5EF4-FFF2-40B4-BE49-F238E27FC236}">
                  <a16:creationId xmlns:a16="http://schemas.microsoft.com/office/drawing/2014/main" id="{41A7D43A-2504-AEE6-463D-D4D0E65AD50C}"/>
                </a:ext>
              </a:extLst>
            </p:cNvPr>
            <p:cNvSpPr/>
            <p:nvPr/>
          </p:nvSpPr>
          <p:spPr>
            <a:xfrm>
              <a:off x="6616022" y="4028464"/>
              <a:ext cx="363682" cy="446809"/>
            </a:xfrm>
            <a:prstGeom prst="downArrow">
              <a:avLst/>
            </a:prstGeom>
            <a:solidFill>
              <a:srgbClr val="EF6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962039-C111-2293-EEFE-A10CEFF94DE4}"/>
                </a:ext>
              </a:extLst>
            </p:cNvPr>
            <p:cNvSpPr/>
            <p:nvPr/>
          </p:nvSpPr>
          <p:spPr>
            <a:xfrm>
              <a:off x="6236238" y="4099107"/>
              <a:ext cx="365760" cy="2234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90E39ED-A958-2624-1257-F14A6E98C8F5}"/>
              </a:ext>
            </a:extLst>
          </p:cNvPr>
          <p:cNvGrpSpPr/>
          <p:nvPr/>
        </p:nvGrpSpPr>
        <p:grpSpPr>
          <a:xfrm>
            <a:off x="7861402" y="5150830"/>
            <a:ext cx="804108" cy="446809"/>
            <a:chOff x="7680600" y="5068133"/>
            <a:chExt cx="804108" cy="446809"/>
          </a:xfrm>
        </p:grpSpPr>
        <p:sp>
          <p:nvSpPr>
            <p:cNvPr id="46" name="Arrow: Up 45">
              <a:extLst>
                <a:ext uri="{FF2B5EF4-FFF2-40B4-BE49-F238E27FC236}">
                  <a16:creationId xmlns:a16="http://schemas.microsoft.com/office/drawing/2014/main" id="{9D96BB6A-DF1C-3E63-9AE1-63A9C48833C6}"/>
                </a:ext>
              </a:extLst>
            </p:cNvPr>
            <p:cNvSpPr/>
            <p:nvPr/>
          </p:nvSpPr>
          <p:spPr>
            <a:xfrm>
              <a:off x="7680600" y="5068133"/>
              <a:ext cx="363682" cy="446809"/>
            </a:xfrm>
            <a:prstGeom prst="upArrow">
              <a:avLst/>
            </a:prstGeom>
            <a:solidFill>
              <a:srgbClr val="7ACC00"/>
            </a:solidFill>
            <a:ln>
              <a:solidFill>
                <a:srgbClr val="7A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I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3BBE025-542D-6ED0-2527-2580536A4241}"/>
                </a:ext>
              </a:extLst>
            </p:cNvPr>
            <p:cNvSpPr/>
            <p:nvPr/>
          </p:nvSpPr>
          <p:spPr>
            <a:xfrm>
              <a:off x="8118948" y="5179834"/>
              <a:ext cx="365760" cy="2234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54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EA753AD-3C8A-4553-B61C-F36D7A5E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2" y="354966"/>
            <a:ext cx="9806922" cy="1132739"/>
          </a:xfrm>
        </p:spPr>
        <p:txBody>
          <a:bodyPr/>
          <a:lstStyle/>
          <a:p>
            <a:r>
              <a:rPr lang="en-US" dirty="0"/>
              <a:t>For internationally aspirant candidates, the US and Europe remain top choices…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A2FD13C-6B24-0CED-3EEA-080CCEEAB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804089"/>
              </p:ext>
            </p:extLst>
          </p:nvPr>
        </p:nvGraphicFramePr>
        <p:xfrm>
          <a:off x="5899133" y="4200878"/>
          <a:ext cx="4731798" cy="230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CD3A740-0B13-00F7-5AE3-18EDDF06E7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965833"/>
              </p:ext>
            </p:extLst>
          </p:nvPr>
        </p:nvGraphicFramePr>
        <p:xfrm>
          <a:off x="5899133" y="1837998"/>
          <a:ext cx="4731798" cy="230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4F03637-E75B-28A5-5FBF-2D548F144D47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138217C-245E-4E50-84B2-36C5904335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781094"/>
              </p:ext>
            </p:extLst>
          </p:nvPr>
        </p:nvGraphicFramePr>
        <p:xfrm>
          <a:off x="607612" y="1935292"/>
          <a:ext cx="5029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110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EA753AD-3C8A-4553-B61C-F36D7A5E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2" y="341151"/>
            <a:ext cx="10657288" cy="1132739"/>
          </a:xfrm>
        </p:spPr>
        <p:txBody>
          <a:bodyPr/>
          <a:lstStyle/>
          <a:p>
            <a:r>
              <a:rPr lang="en-US" dirty="0"/>
              <a:t>…and this year more than half of Asia-Pacific programs were up or stable in total apps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306CF1-D8D4-415C-8718-8E6D35A51D10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90AAA8F-1ACB-4B81-A127-0AA5F7B055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4289307"/>
              </p:ext>
            </p:extLst>
          </p:nvPr>
        </p:nvGraphicFramePr>
        <p:xfrm>
          <a:off x="5913831" y="1755648"/>
          <a:ext cx="4731798" cy="2231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7A459E-1658-45BB-BB9B-4FB74AA59C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833591"/>
              </p:ext>
            </p:extLst>
          </p:nvPr>
        </p:nvGraphicFramePr>
        <p:xfrm>
          <a:off x="5913831" y="4080155"/>
          <a:ext cx="4731798" cy="2422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DFE421D-3620-B473-E94C-BD83202962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7518560"/>
              </p:ext>
            </p:extLst>
          </p:nvPr>
        </p:nvGraphicFramePr>
        <p:xfrm>
          <a:off x="607612" y="1930784"/>
          <a:ext cx="5029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3223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EA753AD-3C8A-4553-B61C-F36D7A5E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2" y="320676"/>
            <a:ext cx="10845247" cy="1132739"/>
          </a:xfrm>
        </p:spPr>
        <p:txBody>
          <a:bodyPr/>
          <a:lstStyle/>
          <a:p>
            <a:r>
              <a:rPr lang="en-US" dirty="0"/>
              <a:t>In major markets, international applications roared back as domestic demand receded…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A25C2-EF2A-4623-9D82-0CA5A6879D94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7385829-3E7C-AF6C-248A-4DF7FE548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0725306"/>
              </p:ext>
            </p:extLst>
          </p:nvPr>
        </p:nvGraphicFramePr>
        <p:xfrm>
          <a:off x="607612" y="1759320"/>
          <a:ext cx="10239064" cy="4743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36357E-29AF-99E9-9DA3-51D43C4AC7F1}"/>
              </a:ext>
            </a:extLst>
          </p:cNvPr>
          <p:cNvSpPr txBox="1"/>
          <p:nvPr/>
        </p:nvSpPr>
        <p:spPr>
          <a:xfrm>
            <a:off x="1839310" y="5717593"/>
            <a:ext cx="76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United States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A4BDB-9EF1-B001-C40A-2EE1A3E4431A}"/>
              </a:ext>
            </a:extLst>
          </p:cNvPr>
          <p:cNvSpPr txBox="1"/>
          <p:nvPr/>
        </p:nvSpPr>
        <p:spPr>
          <a:xfrm>
            <a:off x="3704896" y="5717593"/>
            <a:ext cx="76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Canada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73B68-62AA-B171-771D-4529B842B492}"/>
              </a:ext>
            </a:extLst>
          </p:cNvPr>
          <p:cNvSpPr txBox="1"/>
          <p:nvPr/>
        </p:nvSpPr>
        <p:spPr>
          <a:xfrm>
            <a:off x="5570482" y="5717593"/>
            <a:ext cx="76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Europe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A5C09-2724-52D0-BB5C-ACDC842CE5FD}"/>
              </a:ext>
            </a:extLst>
          </p:cNvPr>
          <p:cNvSpPr txBox="1"/>
          <p:nvPr/>
        </p:nvSpPr>
        <p:spPr>
          <a:xfrm>
            <a:off x="7375634" y="5717593"/>
            <a:ext cx="88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Greater 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4F1C2-D6AD-7EDE-C829-30E214074AA0}"/>
              </a:ext>
            </a:extLst>
          </p:cNvPr>
          <p:cNvSpPr txBox="1"/>
          <p:nvPr/>
        </p:nvSpPr>
        <p:spPr>
          <a:xfrm>
            <a:off x="9301654" y="5717593"/>
            <a:ext cx="767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6408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B042A-F915-555E-7583-5DFE58BAD3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1510" b="4086"/>
          <a:stretch/>
        </p:blipFill>
        <p:spPr>
          <a:xfrm>
            <a:off x="896549" y="2134362"/>
            <a:ext cx="8665752" cy="428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8899E6-380F-8C80-696E-66991586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6" y="472426"/>
            <a:ext cx="11501846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300" dirty="0"/>
              <a:t>Over half of programs in MEA, APAC, Europe grew or maintained women’s representation in applicant pool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12FAB090-D405-CD67-77F6-08D95D1F6EF1}"/>
              </a:ext>
            </a:extLst>
          </p:cNvPr>
          <p:cNvSpPr/>
          <p:nvPr/>
        </p:nvSpPr>
        <p:spPr>
          <a:xfrm>
            <a:off x="5168968" y="3342429"/>
            <a:ext cx="363682" cy="446809"/>
          </a:xfrm>
          <a:prstGeom prst="upArrow">
            <a:avLst/>
          </a:prstGeom>
          <a:solidFill>
            <a:srgbClr val="7ACC00"/>
          </a:solidFill>
          <a:ln>
            <a:solidFill>
              <a:srgbClr val="7A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6" name="Table 29">
            <a:extLst>
              <a:ext uri="{FF2B5EF4-FFF2-40B4-BE49-F238E27FC236}">
                <a16:creationId xmlns:a16="http://schemas.microsoft.com/office/drawing/2014/main" id="{7FA8F455-27F4-6C11-F1CD-0540FDA8C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25752"/>
              </p:ext>
            </p:extLst>
          </p:nvPr>
        </p:nvGraphicFramePr>
        <p:xfrm>
          <a:off x="9716065" y="3241961"/>
          <a:ext cx="1686562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017">
                  <a:extLst>
                    <a:ext uri="{9D8B030D-6E8A-4147-A177-3AD203B41FA5}">
                      <a16:colId xmlns:a16="http://schemas.microsoft.com/office/drawing/2014/main" val="322205527"/>
                    </a:ext>
                  </a:extLst>
                </a:gridCol>
                <a:gridCol w="519545">
                  <a:extLst>
                    <a:ext uri="{9D8B030D-6E8A-4147-A177-3AD203B41FA5}">
                      <a16:colId xmlns:a16="http://schemas.microsoft.com/office/drawing/2014/main" val="3035180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Decline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EF60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801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Growth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rgbClr val="7A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576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Stable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514014"/>
                  </a:ext>
                </a:extLst>
              </a:tr>
            </a:tbl>
          </a:graphicData>
        </a:graphic>
      </p:graphicFrame>
      <p:sp>
        <p:nvSpPr>
          <p:cNvPr id="8" name="Arrow: Up 7">
            <a:extLst>
              <a:ext uri="{FF2B5EF4-FFF2-40B4-BE49-F238E27FC236}">
                <a16:creationId xmlns:a16="http://schemas.microsoft.com/office/drawing/2014/main" id="{BB46D069-2183-E456-0410-18537BBEDAD5}"/>
              </a:ext>
            </a:extLst>
          </p:cNvPr>
          <p:cNvSpPr/>
          <p:nvPr/>
        </p:nvSpPr>
        <p:spPr>
          <a:xfrm>
            <a:off x="5174584" y="4301005"/>
            <a:ext cx="363682" cy="446809"/>
          </a:xfrm>
          <a:prstGeom prst="upArrow">
            <a:avLst/>
          </a:prstGeom>
          <a:solidFill>
            <a:srgbClr val="7ACC00"/>
          </a:solidFill>
          <a:ln>
            <a:solidFill>
              <a:srgbClr val="7A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FB130627-8BFD-6BC7-F3D2-47A714A74B2B}"/>
              </a:ext>
            </a:extLst>
          </p:cNvPr>
          <p:cNvSpPr/>
          <p:nvPr/>
        </p:nvSpPr>
        <p:spPr>
          <a:xfrm>
            <a:off x="7157527" y="3848180"/>
            <a:ext cx="363682" cy="446809"/>
          </a:xfrm>
          <a:prstGeom prst="upArrow">
            <a:avLst/>
          </a:prstGeom>
          <a:solidFill>
            <a:srgbClr val="7ACC00"/>
          </a:solidFill>
          <a:ln>
            <a:solidFill>
              <a:srgbClr val="7A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F1C1D2CB-7CA2-50B5-2A77-1C9F238E8558}"/>
              </a:ext>
            </a:extLst>
          </p:cNvPr>
          <p:cNvSpPr/>
          <p:nvPr/>
        </p:nvSpPr>
        <p:spPr>
          <a:xfrm>
            <a:off x="7670914" y="5324500"/>
            <a:ext cx="363682" cy="446809"/>
          </a:xfrm>
          <a:prstGeom prst="upArrow">
            <a:avLst/>
          </a:prstGeom>
          <a:solidFill>
            <a:srgbClr val="7ACC00"/>
          </a:solidFill>
          <a:ln>
            <a:solidFill>
              <a:srgbClr val="7A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7AA36AC1-D67D-6C0E-6B8E-ABAF454D33B5}"/>
              </a:ext>
            </a:extLst>
          </p:cNvPr>
          <p:cNvSpPr/>
          <p:nvPr/>
        </p:nvSpPr>
        <p:spPr>
          <a:xfrm flipV="1">
            <a:off x="6417054" y="4141101"/>
            <a:ext cx="363682" cy="446809"/>
          </a:xfrm>
          <a:prstGeom prst="upArrow">
            <a:avLst/>
          </a:prstGeom>
          <a:solidFill>
            <a:srgbClr val="EF6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125AA354-7783-38F8-753B-8D080067994B}"/>
              </a:ext>
            </a:extLst>
          </p:cNvPr>
          <p:cNvSpPr/>
          <p:nvPr/>
        </p:nvSpPr>
        <p:spPr>
          <a:xfrm flipV="1">
            <a:off x="2400941" y="3831452"/>
            <a:ext cx="363682" cy="446809"/>
          </a:xfrm>
          <a:prstGeom prst="upArrow">
            <a:avLst/>
          </a:prstGeom>
          <a:solidFill>
            <a:srgbClr val="EF6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38EDE24D-56AA-2F5D-9E34-ADB70125731F}"/>
              </a:ext>
            </a:extLst>
          </p:cNvPr>
          <p:cNvSpPr/>
          <p:nvPr/>
        </p:nvSpPr>
        <p:spPr>
          <a:xfrm flipV="1">
            <a:off x="2037259" y="2909939"/>
            <a:ext cx="363682" cy="446809"/>
          </a:xfrm>
          <a:prstGeom prst="upArrow">
            <a:avLst/>
          </a:prstGeom>
          <a:solidFill>
            <a:srgbClr val="EF6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80CA0-D8E7-6683-C522-D348241B6B66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A3DF3-041C-3245-B00F-1A7E29D8F60F}"/>
              </a:ext>
            </a:extLst>
          </p:cNvPr>
          <p:cNvSpPr txBox="1"/>
          <p:nvPr/>
        </p:nvSpPr>
        <p:spPr>
          <a:xfrm>
            <a:off x="1660852" y="3809432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53%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01D53-8D9B-A097-0BB8-91A8BD55C286}"/>
              </a:ext>
            </a:extLst>
          </p:cNvPr>
          <p:cNvSpPr txBox="1"/>
          <p:nvPr/>
        </p:nvSpPr>
        <p:spPr>
          <a:xfrm>
            <a:off x="1236039" y="2872107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74%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26926C7F-667D-B852-FE16-74D3F731C750}"/>
              </a:ext>
            </a:extLst>
          </p:cNvPr>
          <p:cNvSpPr/>
          <p:nvPr/>
        </p:nvSpPr>
        <p:spPr>
          <a:xfrm flipV="1">
            <a:off x="3503172" y="4988410"/>
            <a:ext cx="363682" cy="446809"/>
          </a:xfrm>
          <a:prstGeom prst="upArrow">
            <a:avLst/>
          </a:prstGeom>
          <a:solidFill>
            <a:srgbClr val="EF6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14A85-5D90-292D-2B02-22B4752CA605}"/>
              </a:ext>
            </a:extLst>
          </p:cNvPr>
          <p:cNvSpPr txBox="1"/>
          <p:nvPr/>
        </p:nvSpPr>
        <p:spPr>
          <a:xfrm>
            <a:off x="2763083" y="4966390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45%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5DA910-E3C0-71EF-6C41-38CED67F1E5F}"/>
              </a:ext>
            </a:extLst>
          </p:cNvPr>
          <p:cNvSpPr txBox="1"/>
          <p:nvPr/>
        </p:nvSpPr>
        <p:spPr>
          <a:xfrm>
            <a:off x="4423236" y="3487793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47%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D5751-3C42-393D-373F-9C4A12985DEF}"/>
              </a:ext>
            </a:extLst>
          </p:cNvPr>
          <p:cNvSpPr txBox="1"/>
          <p:nvPr/>
        </p:nvSpPr>
        <p:spPr>
          <a:xfrm>
            <a:off x="4440105" y="4440037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75%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290F01-85CC-D460-0EE0-E1C7CEF993C4}"/>
              </a:ext>
            </a:extLst>
          </p:cNvPr>
          <p:cNvSpPr txBox="1"/>
          <p:nvPr/>
        </p:nvSpPr>
        <p:spPr>
          <a:xfrm>
            <a:off x="5671187" y="4124372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67%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039F69-25FB-500E-9CF5-3D4A5CAF1D14}"/>
              </a:ext>
            </a:extLst>
          </p:cNvPr>
          <p:cNvSpPr txBox="1"/>
          <p:nvPr/>
        </p:nvSpPr>
        <p:spPr>
          <a:xfrm>
            <a:off x="7180930" y="3987212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69%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DE5F3F-658E-03D1-6D81-0AE3CA27B39C}"/>
              </a:ext>
            </a:extLst>
          </p:cNvPr>
          <p:cNvSpPr txBox="1"/>
          <p:nvPr/>
        </p:nvSpPr>
        <p:spPr>
          <a:xfrm>
            <a:off x="7741621" y="5435219"/>
            <a:ext cx="849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47%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7ACE58-1089-8062-9969-7663606C3BF3}"/>
              </a:ext>
            </a:extLst>
          </p:cNvPr>
          <p:cNvSpPr txBox="1"/>
          <p:nvPr/>
        </p:nvSpPr>
        <p:spPr>
          <a:xfrm>
            <a:off x="607612" y="1710686"/>
            <a:ext cx="9879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Relative </a:t>
            </a:r>
            <a:r>
              <a:rPr lang="en-US" sz="1200" b="1" baseline="0" dirty="0"/>
              <a:t>Year-on-Year Change in </a:t>
            </a:r>
            <a:r>
              <a:rPr lang="en-US" sz="1200" b="1" dirty="0"/>
              <a:t>Women’s </a:t>
            </a:r>
            <a:r>
              <a:rPr lang="en-US" sz="1200" b="1" baseline="0" dirty="0"/>
              <a:t>Applications, by Program Region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06510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9CB2-0A54-4484-AF5C-B178A6F0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>
                <a:solidFill>
                  <a:srgbClr val="393636"/>
                </a:solidFill>
                <a:latin typeface="Tahoma"/>
                <a:ea typeface="Tahoma"/>
                <a:cs typeface="Tahoma"/>
              </a:rPr>
              <a:t>Welcome from GMAC</a:t>
            </a:r>
            <a:endParaRPr lang="en-US" dirty="0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3721A4A9-69FC-84FD-3B04-E03B42A20AF6}"/>
              </a:ext>
            </a:extLst>
          </p:cNvPr>
          <p:cNvSpPr/>
          <p:nvPr/>
        </p:nvSpPr>
        <p:spPr>
          <a:xfrm>
            <a:off x="0" y="1453415"/>
            <a:ext cx="12192000" cy="1975585"/>
          </a:xfrm>
          <a:custGeom>
            <a:avLst/>
            <a:gdLst/>
            <a:ahLst/>
            <a:cxnLst/>
            <a:rect l="l" t="t" r="r" b="b"/>
            <a:pathLst>
              <a:path w="2286000" h="4572000">
                <a:moveTo>
                  <a:pt x="0" y="4572000"/>
                </a:moveTo>
                <a:lnTo>
                  <a:pt x="2286000" y="4572000"/>
                </a:lnTo>
                <a:lnTo>
                  <a:pt x="2286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solidFill>
            <a:srgbClr val="39363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B71D2-6A3D-51E8-EB12-AB76716C89BA}"/>
              </a:ext>
            </a:extLst>
          </p:cNvPr>
          <p:cNvSpPr txBox="1"/>
          <p:nvPr/>
        </p:nvSpPr>
        <p:spPr>
          <a:xfrm>
            <a:off x="676368" y="1876553"/>
            <a:ext cx="10182132" cy="4299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-5" dirty="0">
                <a:solidFill>
                  <a:srgbClr val="B5FF47"/>
                </a:solidFill>
                <a:latin typeface="Tahoma"/>
                <a:cs typeface="Tahoma"/>
              </a:rPr>
              <a:t>Vision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world where every talented person can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 from the best business education for them.</a:t>
            </a:r>
          </a:p>
          <a:p>
            <a:pPr marL="0" marR="0" lvl="0" indent="0" algn="l" defTabSz="914400" rtl="0" eaLnBrk="1" fontAlgn="auto" latinLnBrk="0" hangingPunct="1"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ts val="3150"/>
              </a:lnSpc>
              <a:defRPr/>
            </a:pPr>
            <a:r>
              <a:rPr lang="en-US" sz="2800" b="1" spc="-5" dirty="0">
                <a:solidFill>
                  <a:srgbClr val="B5FF47"/>
                </a:solidFill>
                <a:latin typeface="Tahoma"/>
                <a:cs typeface="Tahoma"/>
              </a:rPr>
              <a:t>Mission </a:t>
            </a:r>
          </a:p>
          <a:p>
            <a:pPr lvl="0">
              <a:lnSpc>
                <a:spcPts val="315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the tools and information necessary for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schools and talent to discover and evaluate each other.</a:t>
            </a:r>
          </a:p>
          <a:p>
            <a:pPr marL="0" marR="0" lvl="0" indent="0" algn="l" defTabSz="914400" rtl="0" eaLnBrk="1" fontAlgn="auto" latinLnBrk="0" hangingPunct="1">
              <a:lnSpc>
                <a:spcPts val="3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ts val="4200"/>
              </a:lnSpc>
              <a:defRPr/>
            </a:pPr>
            <a:r>
              <a:rPr lang="en-US" sz="3200" b="1" spc="-5" dirty="0">
                <a:solidFill>
                  <a:srgbClr val="B5FF47"/>
                </a:solidFill>
                <a:latin typeface="Tahoma"/>
                <a:cs typeface="Tahoma"/>
              </a:rPr>
              <a:t>Purpose </a:t>
            </a:r>
          </a:p>
          <a:p>
            <a:pPr lvl="0">
              <a:lnSpc>
                <a:spcPts val="42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ensure talent </a:t>
            </a:r>
            <a:r>
              <a:rPr lang="en-US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never goes undiscovered.</a:t>
            </a:r>
          </a:p>
        </p:txBody>
      </p:sp>
    </p:spTree>
    <p:extLst>
      <p:ext uri="{BB962C8B-B14F-4D97-AF65-F5344CB8AC3E}">
        <p14:creationId xmlns:p14="http://schemas.microsoft.com/office/powerpoint/2010/main" val="3229478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1D4FE3-E2C6-0ED8-61CF-B6DAC659EECF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5884AAB-B890-A742-6E7E-D0957AC97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48989"/>
              </p:ext>
            </p:extLst>
          </p:nvPr>
        </p:nvGraphicFramePr>
        <p:xfrm>
          <a:off x="607612" y="2200196"/>
          <a:ext cx="10439400" cy="420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0C7CA7C-26A0-277F-0BA6-5B54751CF42D}"/>
              </a:ext>
            </a:extLst>
          </p:cNvPr>
          <p:cNvSpPr txBox="1"/>
          <p:nvPr/>
        </p:nvSpPr>
        <p:spPr>
          <a:xfrm>
            <a:off x="607612" y="1754981"/>
            <a:ext cx="9879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Relative </a:t>
            </a:r>
            <a:r>
              <a:rPr lang="en-US" sz="1200" b="1" baseline="0" dirty="0"/>
              <a:t>Year-on-Year Change in </a:t>
            </a:r>
            <a:r>
              <a:rPr lang="en-US" sz="1200" b="1" dirty="0"/>
              <a:t>Women’s </a:t>
            </a:r>
            <a:r>
              <a:rPr lang="en-US" sz="1200" b="1" baseline="0" dirty="0"/>
              <a:t>Applications, by Program Region, 2019-2022</a:t>
            </a:r>
            <a:endParaRPr lang="en-US" sz="1200" b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DEB3C6D-025C-FBA7-68CD-EE43DAD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6" y="472426"/>
            <a:ext cx="11501846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300" dirty="0"/>
              <a:t>Over half of programs in APAC, Europe grew or maintained women’s representation in applicant pool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76E5F7-8880-C942-73FC-1F99934A149E}"/>
              </a:ext>
            </a:extLst>
          </p:cNvPr>
          <p:cNvSpPr/>
          <p:nvPr/>
        </p:nvSpPr>
        <p:spPr>
          <a:xfrm>
            <a:off x="3441700" y="2050892"/>
            <a:ext cx="6667500" cy="4334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70E9D-7751-16E4-E976-2984BE11E01B}"/>
              </a:ext>
            </a:extLst>
          </p:cNvPr>
          <p:cNvSpPr txBox="1"/>
          <p:nvPr/>
        </p:nvSpPr>
        <p:spPr>
          <a:xfrm>
            <a:off x="1269680" y="2027395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Asia-Pacific</a:t>
            </a:r>
          </a:p>
        </p:txBody>
      </p:sp>
    </p:spTree>
    <p:extLst>
      <p:ext uri="{BB962C8B-B14F-4D97-AF65-F5344CB8AC3E}">
        <p14:creationId xmlns:p14="http://schemas.microsoft.com/office/powerpoint/2010/main" val="38404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1D4FE3-E2C6-0ED8-61CF-B6DAC659EECF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5884AAB-B890-A742-6E7E-D0957AC97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857203"/>
              </p:ext>
            </p:extLst>
          </p:nvPr>
        </p:nvGraphicFramePr>
        <p:xfrm>
          <a:off x="607612" y="2200196"/>
          <a:ext cx="10439400" cy="420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0C7CA7C-26A0-277F-0BA6-5B54751CF42D}"/>
              </a:ext>
            </a:extLst>
          </p:cNvPr>
          <p:cNvSpPr txBox="1"/>
          <p:nvPr/>
        </p:nvSpPr>
        <p:spPr>
          <a:xfrm>
            <a:off x="607612" y="1754981"/>
            <a:ext cx="9879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Relative </a:t>
            </a:r>
            <a:r>
              <a:rPr lang="en-US" sz="1200" b="1" baseline="0" dirty="0"/>
              <a:t>Year-on-Year Change in </a:t>
            </a:r>
            <a:r>
              <a:rPr lang="en-US" sz="1200" b="1" dirty="0"/>
              <a:t>Women’s </a:t>
            </a:r>
            <a:r>
              <a:rPr lang="en-US" sz="1200" b="1" baseline="0" dirty="0"/>
              <a:t>Applications, by Program Region, 2019-2022</a:t>
            </a:r>
            <a:endParaRPr lang="en-US" sz="1200" b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DEB3C6D-025C-FBA7-68CD-EE43DAD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6" y="472426"/>
            <a:ext cx="11501846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300" dirty="0"/>
              <a:t>Over half of programs in APAC, Europe grew or maintained women’s representation in applicant pool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7BAA0-7DC0-E693-A37C-865D3E2C4AD5}"/>
              </a:ext>
            </a:extLst>
          </p:cNvPr>
          <p:cNvSpPr/>
          <p:nvPr/>
        </p:nvSpPr>
        <p:spPr>
          <a:xfrm>
            <a:off x="5613400" y="2050892"/>
            <a:ext cx="4495800" cy="4334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FA2CA-863B-5ED3-C019-1CF88BC950D8}"/>
              </a:ext>
            </a:extLst>
          </p:cNvPr>
          <p:cNvSpPr txBox="1"/>
          <p:nvPr/>
        </p:nvSpPr>
        <p:spPr>
          <a:xfrm>
            <a:off x="1269680" y="2027395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Asia-Pacific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D1866-4444-4052-69E6-00BCC400C10C}"/>
              </a:ext>
            </a:extLst>
          </p:cNvPr>
          <p:cNvSpPr txBox="1"/>
          <p:nvPr/>
        </p:nvSpPr>
        <p:spPr>
          <a:xfrm>
            <a:off x="3389426" y="2027394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Europe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510F88-6D4A-AC41-FA71-474E877A4622}"/>
              </a:ext>
            </a:extLst>
          </p:cNvPr>
          <p:cNvCxnSpPr>
            <a:cxnSpLocks/>
          </p:cNvCxnSpPr>
          <p:nvPr/>
        </p:nvCxnSpPr>
        <p:spPr>
          <a:xfrm>
            <a:off x="3430990" y="2050892"/>
            <a:ext cx="0" cy="43346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282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1D4FE3-E2C6-0ED8-61CF-B6DAC659EECF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5884AAB-B890-A742-6E7E-D0957AC97D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1130839"/>
              </p:ext>
            </p:extLst>
          </p:nvPr>
        </p:nvGraphicFramePr>
        <p:xfrm>
          <a:off x="607612" y="2200196"/>
          <a:ext cx="10439400" cy="4203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F0C7CA7C-26A0-277F-0BA6-5B54751CF42D}"/>
              </a:ext>
            </a:extLst>
          </p:cNvPr>
          <p:cNvSpPr txBox="1"/>
          <p:nvPr/>
        </p:nvSpPr>
        <p:spPr>
          <a:xfrm>
            <a:off x="607612" y="1754981"/>
            <a:ext cx="9879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Relative </a:t>
            </a:r>
            <a:r>
              <a:rPr lang="en-US" sz="1200" b="1" baseline="0" dirty="0"/>
              <a:t>Year-on-Year Change in </a:t>
            </a:r>
            <a:r>
              <a:rPr lang="en-US" sz="1200" b="1" dirty="0"/>
              <a:t>Women’s </a:t>
            </a:r>
            <a:r>
              <a:rPr lang="en-US" sz="1200" b="1" baseline="0" dirty="0"/>
              <a:t>Applications, by Program Region, 2019-2022</a:t>
            </a:r>
            <a:endParaRPr lang="en-US" sz="1200" b="1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DEB3C6D-025C-FBA7-68CD-EE43DADF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6" y="472426"/>
            <a:ext cx="11501846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300" dirty="0"/>
              <a:t>Over half of programs in APAC, Europe grew or maintained women’s representation in applicant pool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869A1-E844-D37B-9818-76BD86665F99}"/>
              </a:ext>
            </a:extLst>
          </p:cNvPr>
          <p:cNvSpPr txBox="1"/>
          <p:nvPr/>
        </p:nvSpPr>
        <p:spPr>
          <a:xfrm>
            <a:off x="1269680" y="2027395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Asia-Pacific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39843-993A-25E5-AB58-AA12557599EB}"/>
              </a:ext>
            </a:extLst>
          </p:cNvPr>
          <p:cNvSpPr txBox="1"/>
          <p:nvPr/>
        </p:nvSpPr>
        <p:spPr>
          <a:xfrm>
            <a:off x="3389426" y="2027394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Europe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A9419B-C73E-4C1F-132E-C2B02C2AF854}"/>
              </a:ext>
            </a:extLst>
          </p:cNvPr>
          <p:cNvSpPr txBox="1"/>
          <p:nvPr/>
        </p:nvSpPr>
        <p:spPr>
          <a:xfrm>
            <a:off x="5616676" y="2027393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Canada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4D942-BBAF-54EA-2D63-97C2879BE1EE}"/>
              </a:ext>
            </a:extLst>
          </p:cNvPr>
          <p:cNvSpPr txBox="1"/>
          <p:nvPr/>
        </p:nvSpPr>
        <p:spPr>
          <a:xfrm>
            <a:off x="7843926" y="2046307"/>
            <a:ext cx="21197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United States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871B0D-50EF-A7B6-469C-C22817778F72}"/>
              </a:ext>
            </a:extLst>
          </p:cNvPr>
          <p:cNvCxnSpPr>
            <a:cxnSpLocks/>
          </p:cNvCxnSpPr>
          <p:nvPr/>
        </p:nvCxnSpPr>
        <p:spPr>
          <a:xfrm>
            <a:off x="3430990" y="2050892"/>
            <a:ext cx="0" cy="43346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4B3A7B-5720-048B-6429-E7C9A1D5B889}"/>
              </a:ext>
            </a:extLst>
          </p:cNvPr>
          <p:cNvCxnSpPr>
            <a:cxnSpLocks/>
          </p:cNvCxnSpPr>
          <p:nvPr/>
        </p:nvCxnSpPr>
        <p:spPr>
          <a:xfrm>
            <a:off x="5636117" y="2055103"/>
            <a:ext cx="0" cy="43346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168E8C-C942-EB11-5E74-D64F2FD22F32}"/>
              </a:ext>
            </a:extLst>
          </p:cNvPr>
          <p:cNvCxnSpPr>
            <a:cxnSpLocks/>
          </p:cNvCxnSpPr>
          <p:nvPr/>
        </p:nvCxnSpPr>
        <p:spPr>
          <a:xfrm>
            <a:off x="7855098" y="2039287"/>
            <a:ext cx="0" cy="43346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38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24E1-B581-AA2E-1C6D-91787639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2" y="308842"/>
            <a:ext cx="11616648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Number of new online GME programs outpaces applications to online programs in the U.S.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951BF-C42C-A3BD-2242-A80F12266418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7579102-E159-3708-30DC-5CA3FBB5F5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560533"/>
              </p:ext>
            </p:extLst>
          </p:nvPr>
        </p:nvGraphicFramePr>
        <p:xfrm>
          <a:off x="754124" y="2661030"/>
          <a:ext cx="4355005" cy="3053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4081C9-F06C-C6EA-EBDF-CA577B80E42B}"/>
              </a:ext>
            </a:extLst>
          </p:cNvPr>
          <p:cNvSpPr txBox="1"/>
          <p:nvPr/>
        </p:nvSpPr>
        <p:spPr>
          <a:xfrm>
            <a:off x="607612" y="1998800"/>
            <a:ext cx="4648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Trends in the Number of New US Online Graduate Business Programs, 2016-2021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A03D0EE-6AB6-9423-ADBD-5B912959C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8262105"/>
              </p:ext>
            </p:extLst>
          </p:nvPr>
        </p:nvGraphicFramePr>
        <p:xfrm>
          <a:off x="6059207" y="2460465"/>
          <a:ext cx="4984119" cy="380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928A2F7-C949-012B-D1B4-EFBC8995266A}"/>
              </a:ext>
            </a:extLst>
          </p:cNvPr>
          <p:cNvSpPr txBox="1"/>
          <p:nvPr/>
        </p:nvSpPr>
        <p:spPr>
          <a:xfrm>
            <a:off x="6096000" y="2003949"/>
            <a:ext cx="4648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Relative Year-on-Year Change in Total Applications to US Online Programs, 2018-2021</a:t>
            </a:r>
          </a:p>
        </p:txBody>
      </p:sp>
    </p:spTree>
    <p:extLst>
      <p:ext uri="{BB962C8B-B14F-4D97-AF65-F5344CB8AC3E}">
        <p14:creationId xmlns:p14="http://schemas.microsoft.com/office/powerpoint/2010/main" val="1358991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DF59-8F89-482E-A05E-D0910C751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96" y="521135"/>
            <a:ext cx="11469556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b="1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More than half of U.S. programs maintained or </a:t>
            </a:r>
            <a:br>
              <a:rPr lang="en-US" sz="3200" b="1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grew applications from underrepresented populations</a:t>
            </a:r>
            <a:endParaRPr lang="en-US" sz="3200" dirty="0">
              <a:latin typeface="+mj-lt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19FC3D-A4D6-CAD2-08D8-E858C95B5A38}"/>
              </a:ext>
            </a:extLst>
          </p:cNvPr>
          <p:cNvSpPr txBox="1">
            <a:spLocks/>
          </p:cNvSpPr>
          <p:nvPr/>
        </p:nvSpPr>
        <p:spPr>
          <a:xfrm>
            <a:off x="6345144" y="2024161"/>
            <a:ext cx="4781565" cy="31725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rgbClr val="3936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93636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/>
              <a:t>Three types of programs with the highest percentage reporting stable or growing applications from underrepresented populations are:</a:t>
            </a:r>
          </a:p>
          <a:p>
            <a:r>
              <a:rPr lang="en-US" sz="2000" b="0" dirty="0"/>
              <a:t>Master of Data Analytics</a:t>
            </a:r>
          </a:p>
          <a:p>
            <a:r>
              <a:rPr lang="en-US" sz="2000" b="0" dirty="0"/>
              <a:t>Master in Management</a:t>
            </a:r>
          </a:p>
          <a:p>
            <a:r>
              <a:rPr lang="en-US" sz="2000" b="0" dirty="0"/>
              <a:t>Flexible MBA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3F9D9-DCA0-31BA-AA1C-498D98E912E2}"/>
              </a:ext>
            </a:extLst>
          </p:cNvPr>
          <p:cNvSpPr txBox="1"/>
          <p:nvPr/>
        </p:nvSpPr>
        <p:spPr>
          <a:xfrm>
            <a:off x="766208" y="1762551"/>
            <a:ext cx="517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j-lt"/>
              </a:rPr>
              <a:t>Trends in Applications from Underrepresented Populations to Programs in the US, 2018-2022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30BF1-0A9E-9BA2-B464-F37D05E9774F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4DFAE8B-E7D0-2D03-59C8-41FF6EEAD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6605493"/>
              </p:ext>
            </p:extLst>
          </p:nvPr>
        </p:nvGraphicFramePr>
        <p:xfrm>
          <a:off x="793916" y="2394448"/>
          <a:ext cx="4984119" cy="3805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7648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6D0C-68D8-B99C-F564-F8186D23C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A4852-BFD6-5C62-EEB8-14165A0F9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994" y="1713011"/>
            <a:ext cx="10478530" cy="681997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Applications to graduate business programs have dipped back to their pre-pandemic levels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BE0E84F-EB49-C9DF-22F4-FD6053EDFFAE}"/>
              </a:ext>
            </a:extLst>
          </p:cNvPr>
          <p:cNvGrpSpPr/>
          <p:nvPr/>
        </p:nvGrpSpPr>
        <p:grpSpPr>
          <a:xfrm>
            <a:off x="689354" y="1783621"/>
            <a:ext cx="323850" cy="323850"/>
            <a:chOff x="689354" y="1783621"/>
            <a:chExt cx="323850" cy="32385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C3879E-6A95-52E0-05CE-C2BC396C9FD2}"/>
                </a:ext>
              </a:extLst>
            </p:cNvPr>
            <p:cNvSpPr/>
            <p:nvPr/>
          </p:nvSpPr>
          <p:spPr>
            <a:xfrm>
              <a:off x="689354" y="1783621"/>
              <a:ext cx="323850" cy="323850"/>
            </a:xfrm>
            <a:custGeom>
              <a:avLst/>
              <a:gdLst>
                <a:gd name="connsiteX0" fmla="*/ 28575 w 323850"/>
                <a:gd name="connsiteY0" fmla="*/ 0 h 323850"/>
                <a:gd name="connsiteX1" fmla="*/ 0 w 323850"/>
                <a:gd name="connsiteY1" fmla="*/ 0 h 323850"/>
                <a:gd name="connsiteX2" fmla="*/ 0 w 323850"/>
                <a:gd name="connsiteY2" fmla="*/ 323850 h 323850"/>
                <a:gd name="connsiteX3" fmla="*/ 323850 w 323850"/>
                <a:gd name="connsiteY3" fmla="*/ 323850 h 323850"/>
                <a:gd name="connsiteX4" fmla="*/ 323850 w 323850"/>
                <a:gd name="connsiteY4" fmla="*/ 295275 h 323850"/>
                <a:gd name="connsiteX5" fmla="*/ 28575 w 323850"/>
                <a:gd name="connsiteY5" fmla="*/ 29527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850" h="323850">
                  <a:moveTo>
                    <a:pt x="28575" y="0"/>
                  </a:moveTo>
                  <a:lnTo>
                    <a:pt x="0" y="0"/>
                  </a:lnTo>
                  <a:lnTo>
                    <a:pt x="0" y="323850"/>
                  </a:lnTo>
                  <a:lnTo>
                    <a:pt x="323850" y="323850"/>
                  </a:lnTo>
                  <a:lnTo>
                    <a:pt x="323850" y="295275"/>
                  </a:lnTo>
                  <a:lnTo>
                    <a:pt x="28575" y="295275"/>
                  </a:lnTo>
                  <a:close/>
                </a:path>
              </a:pathLst>
            </a:custGeom>
            <a:solidFill>
              <a:schemeClr val="bg2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6EE2591-F943-3330-116F-8E1FADEB81DC}"/>
                </a:ext>
              </a:extLst>
            </p:cNvPr>
            <p:cNvSpPr/>
            <p:nvPr/>
          </p:nvSpPr>
          <p:spPr>
            <a:xfrm>
              <a:off x="736502" y="1864107"/>
              <a:ext cx="276701" cy="162401"/>
            </a:xfrm>
            <a:custGeom>
              <a:avLst/>
              <a:gdLst>
                <a:gd name="connsiteX0" fmla="*/ 248603 w 276701"/>
                <a:gd name="connsiteY0" fmla="*/ 114300 h 162401"/>
                <a:gd name="connsiteX1" fmla="*/ 190976 w 276701"/>
                <a:gd name="connsiteY1" fmla="*/ 56674 h 162401"/>
                <a:gd name="connsiteX2" fmla="*/ 162401 w 276701"/>
                <a:gd name="connsiteY2" fmla="*/ 85249 h 162401"/>
                <a:gd name="connsiteX3" fmla="*/ 114776 w 276701"/>
                <a:gd name="connsiteY3" fmla="*/ 37624 h 162401"/>
                <a:gd name="connsiteX4" fmla="*/ 86201 w 276701"/>
                <a:gd name="connsiteY4" fmla="*/ 66199 h 162401"/>
                <a:gd name="connsiteX5" fmla="*/ 20003 w 276701"/>
                <a:gd name="connsiteY5" fmla="*/ 0 h 162401"/>
                <a:gd name="connsiteX6" fmla="*/ 0 w 276701"/>
                <a:gd name="connsiteY6" fmla="*/ 20002 h 162401"/>
                <a:gd name="connsiteX7" fmla="*/ 86201 w 276701"/>
                <a:gd name="connsiteY7" fmla="*/ 106204 h 162401"/>
                <a:gd name="connsiteX8" fmla="*/ 114776 w 276701"/>
                <a:gd name="connsiteY8" fmla="*/ 77629 h 162401"/>
                <a:gd name="connsiteX9" fmla="*/ 162401 w 276701"/>
                <a:gd name="connsiteY9" fmla="*/ 125254 h 162401"/>
                <a:gd name="connsiteX10" fmla="*/ 190976 w 276701"/>
                <a:gd name="connsiteY10" fmla="*/ 96679 h 162401"/>
                <a:gd name="connsiteX11" fmla="*/ 228600 w 276701"/>
                <a:gd name="connsiteY11" fmla="*/ 134303 h 162401"/>
                <a:gd name="connsiteX12" fmla="*/ 200501 w 276701"/>
                <a:gd name="connsiteY12" fmla="*/ 162401 h 162401"/>
                <a:gd name="connsiteX13" fmla="*/ 276701 w 276701"/>
                <a:gd name="connsiteY13" fmla="*/ 162401 h 162401"/>
                <a:gd name="connsiteX14" fmla="*/ 276701 w 276701"/>
                <a:gd name="connsiteY14" fmla="*/ 86201 h 16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6701" h="162401">
                  <a:moveTo>
                    <a:pt x="248603" y="114300"/>
                  </a:moveTo>
                  <a:lnTo>
                    <a:pt x="190976" y="56674"/>
                  </a:lnTo>
                  <a:lnTo>
                    <a:pt x="162401" y="85249"/>
                  </a:lnTo>
                  <a:lnTo>
                    <a:pt x="114776" y="37624"/>
                  </a:lnTo>
                  <a:lnTo>
                    <a:pt x="86201" y="66199"/>
                  </a:lnTo>
                  <a:lnTo>
                    <a:pt x="20003" y="0"/>
                  </a:lnTo>
                  <a:lnTo>
                    <a:pt x="0" y="20002"/>
                  </a:lnTo>
                  <a:lnTo>
                    <a:pt x="86201" y="106204"/>
                  </a:lnTo>
                  <a:lnTo>
                    <a:pt x="114776" y="77629"/>
                  </a:lnTo>
                  <a:lnTo>
                    <a:pt x="162401" y="125254"/>
                  </a:lnTo>
                  <a:lnTo>
                    <a:pt x="190976" y="96679"/>
                  </a:lnTo>
                  <a:lnTo>
                    <a:pt x="228600" y="134303"/>
                  </a:lnTo>
                  <a:lnTo>
                    <a:pt x="200501" y="162401"/>
                  </a:lnTo>
                  <a:lnTo>
                    <a:pt x="276701" y="162401"/>
                  </a:lnTo>
                  <a:lnTo>
                    <a:pt x="276701" y="86201"/>
                  </a:lnTo>
                  <a:close/>
                </a:path>
              </a:pathLst>
            </a:custGeom>
            <a:solidFill>
              <a:schemeClr val="bg2"/>
            </a:solidFill>
            <a:ln w="47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3F675-5F37-7875-44A5-B5077A4BA285}"/>
              </a:ext>
            </a:extLst>
          </p:cNvPr>
          <p:cNvGrpSpPr/>
          <p:nvPr/>
        </p:nvGrpSpPr>
        <p:grpSpPr>
          <a:xfrm>
            <a:off x="598828" y="3436600"/>
            <a:ext cx="10923110" cy="681998"/>
            <a:chOff x="593652" y="3335187"/>
            <a:chExt cx="10923110" cy="681998"/>
          </a:xfrm>
        </p:grpSpPr>
        <p:pic>
          <p:nvPicPr>
            <p:cNvPr id="18" name="Graphic 17" descr="Female Profile with solid fill">
              <a:extLst>
                <a:ext uri="{FF2B5EF4-FFF2-40B4-BE49-F238E27FC236}">
                  <a16:creationId xmlns:a16="http://schemas.microsoft.com/office/drawing/2014/main" id="{1AEC0FE5-A5B7-F111-8AD2-9AAB4354E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3652" y="3465630"/>
              <a:ext cx="457200" cy="457200"/>
            </a:xfrm>
            <a:prstGeom prst="rect">
              <a:avLst/>
            </a:prstGeom>
          </p:spPr>
        </p:pic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D1EA80FA-2981-09D9-6074-1282015D68E5}"/>
                </a:ext>
              </a:extLst>
            </p:cNvPr>
            <p:cNvSpPr txBox="1">
              <a:spLocks/>
            </p:cNvSpPr>
            <p:nvPr/>
          </p:nvSpPr>
          <p:spPr>
            <a:xfrm>
              <a:off x="1038232" y="3335187"/>
              <a:ext cx="10478530" cy="6819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+mn-lt"/>
                </a:rPr>
                <a:t>European programs have reversed the declines in women applications, while Asia-Pacific programs are trending down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A6B9BB-E49A-60B5-6FF6-42F5937C584E}"/>
              </a:ext>
            </a:extLst>
          </p:cNvPr>
          <p:cNvGrpSpPr/>
          <p:nvPr/>
        </p:nvGrpSpPr>
        <p:grpSpPr>
          <a:xfrm>
            <a:off x="581032" y="5202932"/>
            <a:ext cx="10905053" cy="681999"/>
            <a:chOff x="581032" y="4785875"/>
            <a:chExt cx="10905053" cy="681999"/>
          </a:xfrm>
        </p:grpSpPr>
        <p:pic>
          <p:nvPicPr>
            <p:cNvPr id="24" name="Graphic 23" descr="Research with solid fill">
              <a:extLst>
                <a:ext uri="{FF2B5EF4-FFF2-40B4-BE49-F238E27FC236}">
                  <a16:creationId xmlns:a16="http://schemas.microsoft.com/office/drawing/2014/main" id="{C59F47ED-74A5-65D6-FF61-965598D55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1032" y="4898274"/>
              <a:ext cx="457200" cy="457200"/>
            </a:xfrm>
            <a:prstGeom prst="rect">
              <a:avLst/>
            </a:prstGeom>
          </p:spPr>
        </p:pic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B69F400A-C41A-E430-1397-B2887F122154}"/>
                </a:ext>
              </a:extLst>
            </p:cNvPr>
            <p:cNvSpPr txBox="1">
              <a:spLocks/>
            </p:cNvSpPr>
            <p:nvPr/>
          </p:nvSpPr>
          <p:spPr>
            <a:xfrm>
              <a:off x="1007555" y="4785875"/>
              <a:ext cx="10478530" cy="681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+mn-lt"/>
                </a:rPr>
                <a:t>Applications from underrepresented populations rise for some business masters program types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B6CDA8-342D-2B73-EE7C-1AA73B12CF05}"/>
              </a:ext>
            </a:extLst>
          </p:cNvPr>
          <p:cNvGrpSpPr/>
          <p:nvPr/>
        </p:nvGrpSpPr>
        <p:grpSpPr>
          <a:xfrm>
            <a:off x="555365" y="4291508"/>
            <a:ext cx="10930720" cy="681997"/>
            <a:chOff x="581032" y="3975275"/>
            <a:chExt cx="10930720" cy="681997"/>
          </a:xfrm>
        </p:grpSpPr>
        <p:pic>
          <p:nvPicPr>
            <p:cNvPr id="22" name="Graphic 21" descr="Internet with solid fill">
              <a:extLst>
                <a:ext uri="{FF2B5EF4-FFF2-40B4-BE49-F238E27FC236}">
                  <a16:creationId xmlns:a16="http://schemas.microsoft.com/office/drawing/2014/main" id="{44C355F1-10F5-E53A-4A2A-6C6CD2257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1032" y="4087674"/>
              <a:ext cx="457200" cy="457200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22628DF3-F719-4AD9-C431-5E6AF6AD695E}"/>
                </a:ext>
              </a:extLst>
            </p:cNvPr>
            <p:cNvSpPr txBox="1">
              <a:spLocks/>
            </p:cNvSpPr>
            <p:nvPr/>
          </p:nvSpPr>
          <p:spPr>
            <a:xfrm>
              <a:off x="1033222" y="3975275"/>
              <a:ext cx="10478530" cy="6819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+mn-lt"/>
                </a:rPr>
                <a:t>Applications to full-time online programs are declining despite the growing number of programs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6C5FF0-8801-4916-690D-115BB81027F2}"/>
              </a:ext>
            </a:extLst>
          </p:cNvPr>
          <p:cNvGrpSpPr/>
          <p:nvPr/>
        </p:nvGrpSpPr>
        <p:grpSpPr>
          <a:xfrm>
            <a:off x="555365" y="2510265"/>
            <a:ext cx="10974017" cy="703491"/>
            <a:chOff x="555365" y="2510265"/>
            <a:chExt cx="10974017" cy="70349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51A1438-0F97-6B0A-745C-05B54AB18B0C}"/>
                </a:ext>
              </a:extLst>
            </p:cNvPr>
            <p:cNvGrpSpPr/>
            <p:nvPr/>
          </p:nvGrpSpPr>
          <p:grpSpPr>
            <a:xfrm>
              <a:off x="555365" y="2510265"/>
              <a:ext cx="591829" cy="602769"/>
              <a:chOff x="524083" y="2265368"/>
              <a:chExt cx="591829" cy="602769"/>
            </a:xfrm>
          </p:grpSpPr>
          <p:pic>
            <p:nvPicPr>
              <p:cNvPr id="13" name="Graphic 12" descr="Graduation cap with solid fill">
                <a:extLst>
                  <a:ext uri="{FF2B5EF4-FFF2-40B4-BE49-F238E27FC236}">
                    <a16:creationId xmlns:a16="http://schemas.microsoft.com/office/drawing/2014/main" id="{93224ABA-FAB7-3B1C-288F-A7EC831AC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67546" y="2265368"/>
                <a:ext cx="457200" cy="4572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A0A7FB-CBDC-EF20-04FB-61D88D2FC30B}"/>
                  </a:ext>
                </a:extLst>
              </p:cNvPr>
              <p:cNvSpPr txBox="1"/>
              <p:nvPr/>
            </p:nvSpPr>
            <p:spPr>
              <a:xfrm>
                <a:off x="524083" y="2560360"/>
                <a:ext cx="5918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2"/>
                    </a:solidFill>
                  </a:rPr>
                  <a:t>MBA</a:t>
                </a:r>
              </a:p>
            </p:txBody>
          </p:sp>
        </p:grp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F07F48E7-C6D4-8832-C852-AAD19F192EA3}"/>
                </a:ext>
              </a:extLst>
            </p:cNvPr>
            <p:cNvSpPr txBox="1">
              <a:spLocks/>
            </p:cNvSpPr>
            <p:nvPr/>
          </p:nvSpPr>
          <p:spPr>
            <a:xfrm>
              <a:off x="1050852" y="2531758"/>
              <a:ext cx="10478530" cy="6819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+mn-lt"/>
                </a:rPr>
                <a:t>MBA applications have declined but business master’s programs are growing with an international interest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6011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alking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110E1275-15A7-B822-3691-7996412D68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/>
        </p:blipFill>
        <p:spPr>
          <a:xfrm>
            <a:off x="1" y="-1"/>
            <a:ext cx="12191999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6261D-9DB5-D168-E047-FDBCC0F62661}"/>
              </a:ext>
            </a:extLst>
          </p:cNvPr>
          <p:cNvSpPr txBox="1"/>
          <p:nvPr/>
        </p:nvSpPr>
        <p:spPr>
          <a:xfrm>
            <a:off x="947922" y="5203380"/>
            <a:ext cx="60977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lang="en-US" sz="4800" b="1" spc="-90" dirty="0">
                <a:solidFill>
                  <a:srgbClr val="7ACC00"/>
                </a:solidFill>
                <a:latin typeface="Tahoma"/>
                <a:cs typeface="Tahoma"/>
              </a:rPr>
              <a:t>Question &amp; Answer</a:t>
            </a:r>
            <a:endParaRPr lang="en-US" sz="4800" dirty="0">
              <a:solidFill>
                <a:srgbClr val="7ACC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82345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132CE6-39F0-599E-D4A0-B4FAE56639D3}"/>
              </a:ext>
            </a:extLst>
          </p:cNvPr>
          <p:cNvSpPr/>
          <p:nvPr/>
        </p:nvSpPr>
        <p:spPr>
          <a:xfrm>
            <a:off x="10840825" y="5587576"/>
            <a:ext cx="1053802" cy="954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1046DC-5103-7E69-EFD5-0AE89E4F5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50" y="479296"/>
            <a:ext cx="10465546" cy="113273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Visit </a:t>
            </a:r>
            <a:r>
              <a:rPr lang="en-US" u="sng" dirty="0"/>
              <a:t>gmac.com/</a:t>
            </a:r>
            <a:r>
              <a:rPr lang="en-US" u="sng" dirty="0" err="1"/>
              <a:t>applicationtrends</a:t>
            </a:r>
            <a:r>
              <a:rPr lang="en-US" dirty="0"/>
              <a:t> to access </a:t>
            </a:r>
            <a:br>
              <a:rPr lang="en-US" dirty="0"/>
            </a:br>
            <a:r>
              <a:rPr lang="en-US" dirty="0"/>
              <a:t>the complete report</a:t>
            </a: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99708E7-5DAE-4215-6F8B-4662CAACF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2382624"/>
            <a:ext cx="2375252" cy="308899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394D7-87B6-7FA8-8C46-49D32241A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00" y="2102284"/>
            <a:ext cx="7284696" cy="364967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0092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B8363-192C-C06D-8573-279360B6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thoughts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572D33-5661-0CBF-E501-528831773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614" y="1960775"/>
            <a:ext cx="5310586" cy="1747625"/>
          </a:xfrm>
        </p:spPr>
        <p:txBody>
          <a:bodyPr/>
          <a:lstStyle/>
          <a:p>
            <a:pPr marL="0" indent="0">
              <a:buNone/>
            </a:pPr>
            <a:r>
              <a:rPr lang="en-US" sz="2400" b="0" dirty="0"/>
              <a:t>Webinar Survey Link</a:t>
            </a:r>
          </a:p>
          <a:p>
            <a:pPr marL="0" indent="0">
              <a:buNone/>
            </a:pPr>
            <a:endParaRPr lang="en-US" sz="2400" b="0" dirty="0"/>
          </a:p>
          <a:p>
            <a:pPr marL="0" indent="0">
              <a:buNone/>
            </a:pPr>
            <a:r>
              <a:rPr lang="en-US" sz="2000" b="0" u="sng" dirty="0"/>
              <a:t>https://www.surveymonkey.com/r/JD5PV22 </a:t>
            </a:r>
          </a:p>
        </p:txBody>
      </p:sp>
      <p:pic>
        <p:nvPicPr>
          <p:cNvPr id="4" name="Picture 3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20E0975-CAD3-EDDC-3F52-1A291004D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5" r="15923"/>
          <a:stretch/>
        </p:blipFill>
        <p:spPr>
          <a:xfrm>
            <a:off x="5918200" y="0"/>
            <a:ext cx="6273800" cy="6858000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042CB46A-AE7F-F64C-10D1-654EF5059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8" y="3830782"/>
            <a:ext cx="2022763" cy="20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66823E-882F-33D5-0F1C-EDB43286D340}"/>
              </a:ext>
            </a:extLst>
          </p:cNvPr>
          <p:cNvSpPr txBox="1"/>
          <p:nvPr/>
        </p:nvSpPr>
        <p:spPr>
          <a:xfrm>
            <a:off x="1111005" y="3749761"/>
            <a:ext cx="9310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Sign up for the </a:t>
            </a:r>
            <a:r>
              <a:rPr lang="en-US" sz="2000" b="1" dirty="0">
                <a:solidFill>
                  <a:schemeClr val="bg1"/>
                </a:solidFill>
              </a:rPr>
              <a:t>Connections Newsletter</a:t>
            </a:r>
            <a:r>
              <a:rPr lang="en-US" sz="2000" dirty="0">
                <a:solidFill>
                  <a:schemeClr val="bg1"/>
                </a:solidFill>
              </a:rPr>
              <a:t> or visit the </a:t>
            </a:r>
            <a:r>
              <a:rPr lang="en-US" sz="2000" b="1" dirty="0">
                <a:solidFill>
                  <a:schemeClr val="bg1"/>
                </a:solidFill>
              </a:rPr>
              <a:t>GMAC Advisor Blog </a:t>
            </a:r>
            <a:r>
              <a:rPr lang="en-US" sz="2000" dirty="0">
                <a:solidFill>
                  <a:schemeClr val="bg1"/>
                </a:solidFill>
              </a:rPr>
              <a:t>to stay informed on the latest market intelligence and professional development opportunities from GMAC.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Reach out to </a:t>
            </a:r>
            <a:r>
              <a:rPr lang="en-US" sz="20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Research@gmac.com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if you have </a:t>
            </a:r>
            <a:r>
              <a:rPr lang="en-US" sz="2000" b="1" dirty="0">
                <a:solidFill>
                  <a:schemeClr val="bg1"/>
                </a:solidFill>
              </a:rPr>
              <a:t>further questions </a:t>
            </a:r>
            <a:r>
              <a:rPr lang="en-US" sz="2000" dirty="0">
                <a:solidFill>
                  <a:schemeClr val="bg1"/>
                </a:solidFill>
              </a:rPr>
              <a:t>about </a:t>
            </a:r>
          </a:p>
          <a:p>
            <a:r>
              <a:rPr lang="en-US" sz="2000" dirty="0">
                <a:solidFill>
                  <a:schemeClr val="bg1"/>
                </a:solidFill>
              </a:rPr>
              <a:t>GMAC Research &amp; Data Science.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6261D-9DB5-D168-E047-FDBCC0F62661}"/>
              </a:ext>
            </a:extLst>
          </p:cNvPr>
          <p:cNvSpPr txBox="1"/>
          <p:nvPr/>
        </p:nvSpPr>
        <p:spPr>
          <a:xfrm>
            <a:off x="1111005" y="1152013"/>
            <a:ext cx="6097712" cy="1685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endParaRPr lang="en-US" sz="4800" b="1" spc="-90" dirty="0">
              <a:solidFill>
                <a:srgbClr val="7ACC00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lang="en-US" sz="4800" b="1" spc="-90" dirty="0">
                <a:solidFill>
                  <a:srgbClr val="7ACC00"/>
                </a:solidFill>
                <a:latin typeface="Tahoma"/>
                <a:cs typeface="Tahoma"/>
              </a:rPr>
              <a:t>Thank you!</a:t>
            </a:r>
            <a:endParaRPr lang="en-US" sz="4800" dirty="0">
              <a:solidFill>
                <a:srgbClr val="7ACC00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899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0EE88-0587-4F5D-81F8-0D32787B6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voices you’re hearing today…</a:t>
            </a: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4481CB4-7585-4DE1-ACD8-EE94EFC96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5" t="12474" r="3050" b="24424"/>
          <a:stretch/>
        </p:blipFill>
        <p:spPr>
          <a:xfrm>
            <a:off x="7030246" y="2226159"/>
            <a:ext cx="2103120" cy="2103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6CBCF-65F9-4388-999C-B642C122F614}"/>
              </a:ext>
            </a:extLst>
          </p:cNvPr>
          <p:cNvSpPr txBox="1"/>
          <p:nvPr/>
        </p:nvSpPr>
        <p:spPr>
          <a:xfrm>
            <a:off x="1210963" y="4662733"/>
            <a:ext cx="3929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/>
              <a:t>Beth Wickline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Director, Conference &amp; Events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EF7B2-94B9-4593-ADDE-8AA4C0D7D43C}"/>
              </a:ext>
            </a:extLst>
          </p:cNvPr>
          <p:cNvSpPr txBox="1"/>
          <p:nvPr/>
        </p:nvSpPr>
        <p:spPr>
          <a:xfrm>
            <a:off x="5960076" y="4662733"/>
            <a:ext cx="40736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/>
              <a:t>Alexandria Williams</a:t>
            </a:r>
          </a:p>
          <a:p>
            <a:pPr algn="ctr">
              <a:spcAft>
                <a:spcPts val="1200"/>
              </a:spcAft>
            </a:pPr>
            <a:r>
              <a:rPr lang="en-US" sz="2000" dirty="0"/>
              <a:t>Manager, Survey Research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CA3B2-11C9-8F48-DB2A-88ED9BF14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127" y="2226159"/>
            <a:ext cx="21031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64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FC5555B-4D2A-ECD3-EE41-8999CD6E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97" y="411306"/>
            <a:ext cx="11306662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GMAC Research offers reliable data and insights </a:t>
            </a:r>
            <a:br>
              <a:rPr lang="en-US" dirty="0"/>
            </a:br>
            <a:r>
              <a:rPr lang="en-US" dirty="0"/>
              <a:t>to schools, candidates, and the GME industry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C2B71C-9C5C-9A24-3A4D-D6BA6EC2A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853" y="1998430"/>
            <a:ext cx="2153787" cy="2786221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BED916-2B06-255C-9AD0-3760033F0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582" y="3372559"/>
            <a:ext cx="2311190" cy="2995690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4FBAC8-C8CB-B415-111F-5593A93CEC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1691" b="34594"/>
          <a:stretch/>
        </p:blipFill>
        <p:spPr>
          <a:xfrm>
            <a:off x="8930713" y="1998430"/>
            <a:ext cx="2153787" cy="2659008"/>
          </a:xfrm>
          <a:prstGeom prst="rect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30B0A5-17EE-02E7-E423-530E6BA5F0C9}"/>
              </a:ext>
            </a:extLst>
          </p:cNvPr>
          <p:cNvSpPr txBox="1"/>
          <p:nvPr/>
        </p:nvSpPr>
        <p:spPr>
          <a:xfrm>
            <a:off x="548639" y="6198972"/>
            <a:ext cx="833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Learn more about these surveys at </a:t>
            </a:r>
            <a:r>
              <a:rPr lang="en-US" b="1" u="sng" dirty="0"/>
              <a:t>gmac.com/research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49799F-A97E-DE34-CA6A-0E1DEAC7ED45}"/>
              </a:ext>
            </a:extLst>
          </p:cNvPr>
          <p:cNvGrpSpPr/>
          <p:nvPr/>
        </p:nvGrpSpPr>
        <p:grpSpPr>
          <a:xfrm>
            <a:off x="0" y="4600564"/>
            <a:ext cx="5845996" cy="1238397"/>
            <a:chOff x="0" y="1919981"/>
            <a:chExt cx="5845996" cy="1238397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5311AD84-7440-A57A-266F-55DA604FE7EF}"/>
                </a:ext>
              </a:extLst>
            </p:cNvPr>
            <p:cNvSpPr/>
            <p:nvPr/>
          </p:nvSpPr>
          <p:spPr>
            <a:xfrm>
              <a:off x="0" y="1919981"/>
              <a:ext cx="5845996" cy="1238397"/>
            </a:xfrm>
            <a:custGeom>
              <a:avLst/>
              <a:gdLst/>
              <a:ahLst/>
              <a:cxnLst/>
              <a:rect l="l" t="t" r="r" b="b"/>
              <a:pathLst>
                <a:path w="2286000" h="4572000">
                  <a:moveTo>
                    <a:pt x="0" y="4572000"/>
                  </a:moveTo>
                  <a:lnTo>
                    <a:pt x="2286000" y="4572000"/>
                  </a:lnTo>
                  <a:lnTo>
                    <a:pt x="2286000" y="0"/>
                  </a:lnTo>
                  <a:lnTo>
                    <a:pt x="0" y="0"/>
                  </a:lnTo>
                  <a:lnTo>
                    <a:pt x="0" y="4572000"/>
                  </a:lnTo>
                  <a:close/>
                </a:path>
              </a:pathLst>
            </a:custGeom>
            <a:solidFill>
              <a:srgbClr val="393636"/>
            </a:solidFill>
          </p:spPr>
          <p:txBody>
            <a:bodyPr wrap="square" lIns="0" tIns="0" rIns="0" bIns="0" rtlCol="0"/>
            <a:lstStyle/>
            <a:p>
              <a:endParaRPr sz="20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3C568B1-E606-49B9-9283-57B7B93341DA}"/>
                </a:ext>
              </a:extLst>
            </p:cNvPr>
            <p:cNvSpPr/>
            <p:nvPr/>
          </p:nvSpPr>
          <p:spPr>
            <a:xfrm>
              <a:off x="548639" y="2360521"/>
              <a:ext cx="4765207" cy="6641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Prospective Students 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Application Trends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Geographic Trends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Diversity Series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E75CC0B-54A2-4DE6-8A94-1E8AD170FD33}"/>
                </a:ext>
              </a:extLst>
            </p:cNvPr>
            <p:cNvSpPr/>
            <p:nvPr/>
          </p:nvSpPr>
          <p:spPr>
            <a:xfrm>
              <a:off x="548639" y="1981560"/>
              <a:ext cx="3180880" cy="4327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spc="-5" dirty="0">
                  <a:solidFill>
                    <a:srgbClr val="B5FF47"/>
                  </a:solidFill>
                  <a:latin typeface="Tahoma"/>
                  <a:cs typeface="Tahoma"/>
                </a:rPr>
                <a:t>Demand for GME</a:t>
              </a:r>
              <a:endParaRPr lang="en-US" b="1" dirty="0">
                <a:solidFill>
                  <a:srgbClr val="7ACC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772DC3-C5F3-8B3C-8A0F-63A99715CD6E}"/>
              </a:ext>
            </a:extLst>
          </p:cNvPr>
          <p:cNvGrpSpPr/>
          <p:nvPr/>
        </p:nvGrpSpPr>
        <p:grpSpPr>
          <a:xfrm>
            <a:off x="0" y="3262405"/>
            <a:ext cx="6198781" cy="1238397"/>
            <a:chOff x="0" y="3262405"/>
            <a:chExt cx="6198781" cy="1238397"/>
          </a:xfrm>
        </p:grpSpPr>
        <p:sp>
          <p:nvSpPr>
            <p:cNvPr id="17" name="object 4">
              <a:extLst>
                <a:ext uri="{FF2B5EF4-FFF2-40B4-BE49-F238E27FC236}">
                  <a16:creationId xmlns:a16="http://schemas.microsoft.com/office/drawing/2014/main" id="{CB6B1EE2-7D9C-A5CC-EE9E-3A2A6E934081}"/>
                </a:ext>
              </a:extLst>
            </p:cNvPr>
            <p:cNvSpPr/>
            <p:nvPr/>
          </p:nvSpPr>
          <p:spPr>
            <a:xfrm>
              <a:off x="0" y="3262405"/>
              <a:ext cx="5845996" cy="1238397"/>
            </a:xfrm>
            <a:custGeom>
              <a:avLst/>
              <a:gdLst/>
              <a:ahLst/>
              <a:cxnLst/>
              <a:rect l="l" t="t" r="r" b="b"/>
              <a:pathLst>
                <a:path w="2286000" h="4572000">
                  <a:moveTo>
                    <a:pt x="0" y="4572000"/>
                  </a:moveTo>
                  <a:lnTo>
                    <a:pt x="2286000" y="4572000"/>
                  </a:lnTo>
                  <a:lnTo>
                    <a:pt x="2286000" y="0"/>
                  </a:lnTo>
                  <a:lnTo>
                    <a:pt x="0" y="0"/>
                  </a:lnTo>
                  <a:lnTo>
                    <a:pt x="0" y="4572000"/>
                  </a:lnTo>
                  <a:close/>
                </a:path>
              </a:pathLst>
            </a:custGeom>
            <a:solidFill>
              <a:srgbClr val="393636"/>
            </a:solidFill>
          </p:spPr>
          <p:txBody>
            <a:bodyPr wrap="square" lIns="0" tIns="0" rIns="0" bIns="0" rtlCol="0"/>
            <a:lstStyle/>
            <a:p>
              <a:endParaRPr sz="200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A6D7CC-F9B3-C69E-A885-66F3500B4120}"/>
                </a:ext>
              </a:extLst>
            </p:cNvPr>
            <p:cNvSpPr/>
            <p:nvPr/>
          </p:nvSpPr>
          <p:spPr>
            <a:xfrm>
              <a:off x="548639" y="3646971"/>
              <a:ext cx="5650142" cy="6641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Corporate Recruiters Survey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CEF0809-83B1-5EF3-A22E-01A21469CA12}"/>
                </a:ext>
              </a:extLst>
            </p:cNvPr>
            <p:cNvSpPr/>
            <p:nvPr/>
          </p:nvSpPr>
          <p:spPr>
            <a:xfrm>
              <a:off x="553218" y="3321567"/>
              <a:ext cx="3939079" cy="4327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spc="-5" dirty="0">
                  <a:solidFill>
                    <a:srgbClr val="B5FF47"/>
                  </a:solidFill>
                  <a:latin typeface="Tahoma"/>
                  <a:cs typeface="Tahoma"/>
                </a:rPr>
                <a:t>Value of GME – the Job Market</a:t>
              </a:r>
              <a:endParaRPr lang="en-US" b="1" dirty="0">
                <a:solidFill>
                  <a:srgbClr val="7ACC0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79BBD1-142A-8C57-0E7A-53D8A859EC7D}"/>
              </a:ext>
            </a:extLst>
          </p:cNvPr>
          <p:cNvGrpSpPr/>
          <p:nvPr/>
        </p:nvGrpSpPr>
        <p:grpSpPr>
          <a:xfrm>
            <a:off x="0" y="1920468"/>
            <a:ext cx="5845996" cy="1238397"/>
            <a:chOff x="0" y="4623615"/>
            <a:chExt cx="5845996" cy="1238397"/>
          </a:xfrm>
        </p:grpSpPr>
        <p:sp>
          <p:nvSpPr>
            <p:cNvPr id="26" name="object 4">
              <a:extLst>
                <a:ext uri="{FF2B5EF4-FFF2-40B4-BE49-F238E27FC236}">
                  <a16:creationId xmlns:a16="http://schemas.microsoft.com/office/drawing/2014/main" id="{8552D2DB-47DC-1FEB-5C4B-25225553C1B0}"/>
                </a:ext>
              </a:extLst>
            </p:cNvPr>
            <p:cNvSpPr/>
            <p:nvPr/>
          </p:nvSpPr>
          <p:spPr>
            <a:xfrm>
              <a:off x="0" y="4623615"/>
              <a:ext cx="5845996" cy="1238397"/>
            </a:xfrm>
            <a:custGeom>
              <a:avLst/>
              <a:gdLst/>
              <a:ahLst/>
              <a:cxnLst/>
              <a:rect l="l" t="t" r="r" b="b"/>
              <a:pathLst>
                <a:path w="2286000" h="4572000">
                  <a:moveTo>
                    <a:pt x="0" y="4572000"/>
                  </a:moveTo>
                  <a:lnTo>
                    <a:pt x="2286000" y="4572000"/>
                  </a:lnTo>
                  <a:lnTo>
                    <a:pt x="2286000" y="0"/>
                  </a:lnTo>
                  <a:lnTo>
                    <a:pt x="0" y="0"/>
                  </a:lnTo>
                  <a:lnTo>
                    <a:pt x="0" y="4572000"/>
                  </a:lnTo>
                  <a:close/>
                </a:path>
              </a:pathLst>
            </a:custGeom>
            <a:solidFill>
              <a:srgbClr val="393636"/>
            </a:solidFill>
          </p:spPr>
          <p:txBody>
            <a:bodyPr wrap="square" lIns="0" tIns="0" rIns="0" bIns="0" rtlCol="0"/>
            <a:lstStyle/>
            <a:p>
              <a:endParaRPr sz="200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13F53CF-893E-8B54-8ECB-54422848DFB5}"/>
                </a:ext>
              </a:extLst>
            </p:cNvPr>
            <p:cNvSpPr/>
            <p:nvPr/>
          </p:nvSpPr>
          <p:spPr>
            <a:xfrm>
              <a:off x="571297" y="5059548"/>
              <a:ext cx="4765207" cy="6641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 rtlCol="0" anchor="ctr"/>
            <a:lstStyle/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Enrolled Students</a:t>
              </a:r>
            </a:p>
            <a:p>
              <a:pPr marL="91440" indent="-9144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1"/>
                  </a:solidFill>
                </a:rPr>
                <a:t>Alumni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A130F6-ECE1-CAB5-CC4A-6D220DEE1C03}"/>
                </a:ext>
              </a:extLst>
            </p:cNvPr>
            <p:cNvSpPr/>
            <p:nvPr/>
          </p:nvSpPr>
          <p:spPr>
            <a:xfrm>
              <a:off x="553217" y="4682777"/>
              <a:ext cx="5071405" cy="43270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spc="-5" dirty="0">
                  <a:solidFill>
                    <a:srgbClr val="B5FF47"/>
                  </a:solidFill>
                  <a:latin typeface="Tahoma"/>
                  <a:cs typeface="Tahoma"/>
                </a:rPr>
                <a:t>Return on Investment – Candidate’s View</a:t>
              </a:r>
              <a:endParaRPr lang="en-US" b="1" dirty="0">
                <a:solidFill>
                  <a:srgbClr val="7A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122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8DF8-45D5-4143-8C40-137479B1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13" y="320676"/>
            <a:ext cx="10641634" cy="1132739"/>
          </a:xfrm>
        </p:spPr>
        <p:txBody>
          <a:bodyPr/>
          <a:lstStyle/>
          <a:p>
            <a:r>
              <a:rPr lang="en-US" dirty="0"/>
              <a:t>Highlights from 2022 Diversity Insight Series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D4FC4E-DDBE-4C1C-9C2A-FDBD008D47FA}"/>
              </a:ext>
            </a:extLst>
          </p:cNvPr>
          <p:cNvSpPr txBox="1"/>
          <p:nvPr/>
        </p:nvSpPr>
        <p:spPr>
          <a:xfrm>
            <a:off x="551053" y="1867355"/>
            <a:ext cx="286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84AB2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U.S. Latinx/Hispanic Candidates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A84AB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B5447-BF0F-4E99-85DC-25788F56904D}"/>
              </a:ext>
            </a:extLst>
          </p:cNvPr>
          <p:cNvSpPr txBox="1"/>
          <p:nvPr/>
        </p:nvSpPr>
        <p:spPr>
          <a:xfrm>
            <a:off x="373601" y="4833755"/>
            <a:ext cx="3243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Offers insight into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possible factors influencing Latinx and Hispanic American candidates currently in the business school pipeline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B409A47A-4C0A-E30B-9FC6-26C3FD34CC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2"/>
          <a:stretch/>
        </p:blipFill>
        <p:spPr>
          <a:xfrm>
            <a:off x="1288589" y="2790098"/>
            <a:ext cx="1391930" cy="182880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1" name="Picture 10" descr="Tex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ED06A4BB-ABFA-8C1E-9553-08AC4C3BD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211" y="2790098"/>
            <a:ext cx="141357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9CF9D0-D7A6-E8B3-ED9E-23468A22E81C}"/>
              </a:ext>
            </a:extLst>
          </p:cNvPr>
          <p:cNvSpPr txBox="1"/>
          <p:nvPr/>
        </p:nvSpPr>
        <p:spPr>
          <a:xfrm>
            <a:off x="4095118" y="4821839"/>
            <a:ext cx="40017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Offers insight into female Indian business school candidates, providing context and useful information about their student profile, demographics, interests, course and majors’ preferences, and post-GME career preferences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A84AB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B6EAD4-6BB3-507F-CFAE-A9BCA92562CD}"/>
              </a:ext>
            </a:extLst>
          </p:cNvPr>
          <p:cNvSpPr txBox="1"/>
          <p:nvPr/>
        </p:nvSpPr>
        <p:spPr>
          <a:xfrm>
            <a:off x="4360515" y="1867355"/>
            <a:ext cx="3736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DCCD3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Indian Women Pursuing Graduate Business Degrees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DCCD3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26CAE6-43CE-19B2-7CA6-84394A87DC57}"/>
              </a:ext>
            </a:extLst>
          </p:cNvPr>
          <p:cNvSpPr txBox="1"/>
          <p:nvPr/>
        </p:nvSpPr>
        <p:spPr>
          <a:xfrm>
            <a:off x="8681845" y="1867355"/>
            <a:ext cx="2867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F607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Building the West to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F607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F6079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East Pipeline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93A811-A63B-E610-D245-6A91B397AF62}"/>
              </a:ext>
            </a:extLst>
          </p:cNvPr>
          <p:cNvSpPr/>
          <p:nvPr/>
        </p:nvSpPr>
        <p:spPr>
          <a:xfrm>
            <a:off x="10840825" y="5587576"/>
            <a:ext cx="1053802" cy="954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AD9CC5-DBF2-2F1A-D88A-969BF9531FC2}"/>
              </a:ext>
            </a:extLst>
          </p:cNvPr>
          <p:cNvSpPr txBox="1"/>
          <p:nvPr/>
        </p:nvSpPr>
        <p:spPr>
          <a:xfrm>
            <a:off x="8575392" y="4833755"/>
            <a:ext cx="35014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Offers insight into candidates currently in the business school pipeline from the Americas and Western Europe who are interested in pursuing a degree from a business school in Asia.</a:t>
            </a:r>
          </a:p>
        </p:txBody>
      </p:sp>
      <p:pic>
        <p:nvPicPr>
          <p:cNvPr id="15" name="Picture 14" descr="Tex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925F04E3-3738-C2ED-5FBF-9AA733D20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433" y="2790098"/>
            <a:ext cx="141182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65214-F90E-FA6E-FA90-648AEBCFE456}"/>
              </a:ext>
            </a:extLst>
          </p:cNvPr>
          <p:cNvSpPr txBox="1"/>
          <p:nvPr/>
        </p:nvSpPr>
        <p:spPr>
          <a:xfrm>
            <a:off x="551053" y="6143109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blog.gmac.com/gmac-advisor</a:t>
            </a:r>
          </a:p>
        </p:txBody>
      </p:sp>
    </p:spTree>
    <p:extLst>
      <p:ext uri="{BB962C8B-B14F-4D97-AF65-F5344CB8AC3E}">
        <p14:creationId xmlns:p14="http://schemas.microsoft.com/office/powerpoint/2010/main" val="1842458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502" y="302168"/>
            <a:ext cx="5280768" cy="113273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502" y="1843706"/>
            <a:ext cx="7980443" cy="1302848"/>
          </a:xfrm>
        </p:spPr>
        <p:txBody>
          <a:bodyPr/>
          <a:lstStyle/>
          <a:p>
            <a:pPr marL="0" indent="0">
              <a:buNone/>
            </a:pPr>
            <a:r>
              <a:rPr lang="en-US" sz="4000" b="0" dirty="0"/>
              <a:t>Trends in applications to graduate business programs worldwide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C693F2-1774-8155-5BC5-03A196BF3598}"/>
              </a:ext>
            </a:extLst>
          </p:cNvPr>
          <p:cNvGrpSpPr/>
          <p:nvPr/>
        </p:nvGrpSpPr>
        <p:grpSpPr>
          <a:xfrm>
            <a:off x="3322308" y="3435531"/>
            <a:ext cx="7168390" cy="389879"/>
            <a:chOff x="3322308" y="3435531"/>
            <a:chExt cx="7168390" cy="389879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41CB238-AC51-421C-8629-BD304A00C3F9}"/>
                </a:ext>
              </a:extLst>
            </p:cNvPr>
            <p:cNvSpPr txBox="1">
              <a:spLocks/>
            </p:cNvSpPr>
            <p:nvPr/>
          </p:nvSpPr>
          <p:spPr>
            <a:xfrm>
              <a:off x="3764268" y="3435531"/>
              <a:ext cx="6726430" cy="3898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rgbClr val="3936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 type,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region,</a:t>
              </a:r>
              <a:r>
                <a:rPr lang="en-US" sz="2400" b="0" dirty="0"/>
                <a:t> and applicant citizenship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68616F-55DC-4575-B913-6D389C388277}"/>
                </a:ext>
              </a:extLst>
            </p:cNvPr>
            <p:cNvSpPr/>
            <p:nvPr/>
          </p:nvSpPr>
          <p:spPr>
            <a:xfrm>
              <a:off x="3322308" y="3447590"/>
              <a:ext cx="365760" cy="365760"/>
            </a:xfrm>
            <a:prstGeom prst="ellipse">
              <a:avLst/>
            </a:prstGeom>
            <a:solidFill>
              <a:srgbClr val="75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3F465-C31B-83C7-8F08-AEDC8109A048}"/>
              </a:ext>
            </a:extLst>
          </p:cNvPr>
          <p:cNvGrpSpPr/>
          <p:nvPr/>
        </p:nvGrpSpPr>
        <p:grpSpPr>
          <a:xfrm>
            <a:off x="3322308" y="4102326"/>
            <a:ext cx="6726065" cy="401939"/>
            <a:chOff x="3322308" y="4102326"/>
            <a:chExt cx="6726065" cy="401939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92791A3-D3B5-43EC-98DB-A7F43C3E1F1B}"/>
                </a:ext>
              </a:extLst>
            </p:cNvPr>
            <p:cNvSpPr txBox="1">
              <a:spLocks/>
            </p:cNvSpPr>
            <p:nvPr/>
          </p:nvSpPr>
          <p:spPr>
            <a:xfrm>
              <a:off x="3764268" y="4114386"/>
              <a:ext cx="6284105" cy="3898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rgbClr val="3936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2400" b="0" dirty="0"/>
                <a:t>Women candidates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B1BE78-E91D-4E49-943B-B82FAA435306}"/>
                </a:ext>
              </a:extLst>
            </p:cNvPr>
            <p:cNvSpPr/>
            <p:nvPr/>
          </p:nvSpPr>
          <p:spPr>
            <a:xfrm>
              <a:off x="3322308" y="4102326"/>
              <a:ext cx="365760" cy="365760"/>
            </a:xfrm>
            <a:prstGeom prst="ellipse">
              <a:avLst/>
            </a:prstGeom>
            <a:solidFill>
              <a:srgbClr val="75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39246C5-D337-451D-9086-2C5EF07FC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84" b="2040"/>
          <a:stretch/>
        </p:blipFill>
        <p:spPr>
          <a:xfrm>
            <a:off x="0" y="-30000"/>
            <a:ext cx="2563738" cy="688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1ECD6A6-558B-0560-8158-E6202C4D0BE6}"/>
              </a:ext>
            </a:extLst>
          </p:cNvPr>
          <p:cNvGrpSpPr/>
          <p:nvPr/>
        </p:nvGrpSpPr>
        <p:grpSpPr>
          <a:xfrm>
            <a:off x="3322308" y="4781181"/>
            <a:ext cx="6944871" cy="389879"/>
            <a:chOff x="3322308" y="4781181"/>
            <a:chExt cx="6944871" cy="389879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F1E319C6-CC03-4851-8400-C6A24717CA7B}"/>
                </a:ext>
              </a:extLst>
            </p:cNvPr>
            <p:cNvSpPr txBox="1">
              <a:spLocks/>
            </p:cNvSpPr>
            <p:nvPr/>
          </p:nvSpPr>
          <p:spPr>
            <a:xfrm>
              <a:off x="3764268" y="4781181"/>
              <a:ext cx="6502911" cy="3898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rgbClr val="3936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Online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programs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C9D4A23-20C5-4A66-81D1-0967F73AF5D8}"/>
                </a:ext>
              </a:extLst>
            </p:cNvPr>
            <p:cNvSpPr/>
            <p:nvPr/>
          </p:nvSpPr>
          <p:spPr>
            <a:xfrm>
              <a:off x="3322308" y="4793241"/>
              <a:ext cx="365760" cy="365760"/>
            </a:xfrm>
            <a:prstGeom prst="ellipse">
              <a:avLst/>
            </a:prstGeom>
            <a:solidFill>
              <a:srgbClr val="75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30B54F-76F8-2792-1BF3-80A6090CDD6D}"/>
              </a:ext>
            </a:extLst>
          </p:cNvPr>
          <p:cNvGrpSpPr/>
          <p:nvPr/>
        </p:nvGrpSpPr>
        <p:grpSpPr>
          <a:xfrm>
            <a:off x="3322308" y="5460037"/>
            <a:ext cx="6944871" cy="389879"/>
            <a:chOff x="3322308" y="5460037"/>
            <a:chExt cx="6944871" cy="3898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A0AE6E9E-BA1C-7E58-AC84-9ECEA96B96B8}"/>
                </a:ext>
              </a:extLst>
            </p:cNvPr>
            <p:cNvSpPr txBox="1">
              <a:spLocks/>
            </p:cNvSpPr>
            <p:nvPr/>
          </p:nvSpPr>
          <p:spPr>
            <a:xfrm>
              <a:off x="3764268" y="5460037"/>
              <a:ext cx="6502911" cy="3898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rgbClr val="3936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Underrepresented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populations (URP) in </a:t>
              </a:r>
              <a:r>
                <a:rPr kumimoji="0" lang="en-US" sz="2400" b="0" i="0" u="none" strike="noStrike" kern="1200" cap="none" spc="0" normalizeH="0" noProof="0" dirty="0" err="1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</a:t>
              </a:r>
              <a:r>
                <a:rPr lang="en-US" sz="2400" b="0" dirty="0"/>
                <a:t>e US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E8A0E63-0CB1-240D-713A-2DE185CDFADD}"/>
                </a:ext>
              </a:extLst>
            </p:cNvPr>
            <p:cNvSpPr/>
            <p:nvPr/>
          </p:nvSpPr>
          <p:spPr>
            <a:xfrm>
              <a:off x="3322308" y="5484156"/>
              <a:ext cx="365760" cy="365760"/>
            </a:xfrm>
            <a:prstGeom prst="ellipse">
              <a:avLst/>
            </a:prstGeom>
            <a:solidFill>
              <a:srgbClr val="75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EEA0CD-E22B-9BB1-8D6F-7E7FDB976F29}"/>
              </a:ext>
            </a:extLst>
          </p:cNvPr>
          <p:cNvGrpSpPr/>
          <p:nvPr/>
        </p:nvGrpSpPr>
        <p:grpSpPr>
          <a:xfrm>
            <a:off x="3322308" y="6126833"/>
            <a:ext cx="6944871" cy="389879"/>
            <a:chOff x="3322308" y="6126833"/>
            <a:chExt cx="6944871" cy="389879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9F1A855-4E91-3600-B5EF-808D2AACEEE7}"/>
                </a:ext>
              </a:extLst>
            </p:cNvPr>
            <p:cNvSpPr txBox="1">
              <a:spLocks/>
            </p:cNvSpPr>
            <p:nvPr/>
          </p:nvSpPr>
          <p:spPr>
            <a:xfrm>
              <a:off x="3764268" y="6126833"/>
              <a:ext cx="6502911" cy="3898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b="1" kern="1200">
                  <a:solidFill>
                    <a:srgbClr val="3936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393636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Question &amp;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srgbClr val="393636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Answer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A0E990-D1A2-E6B3-D00A-86834C95F19B}"/>
                </a:ext>
              </a:extLst>
            </p:cNvPr>
            <p:cNvSpPr/>
            <p:nvPr/>
          </p:nvSpPr>
          <p:spPr>
            <a:xfrm>
              <a:off x="3322308" y="6138893"/>
              <a:ext cx="365760" cy="365760"/>
            </a:xfrm>
            <a:prstGeom prst="ellipse">
              <a:avLst/>
            </a:prstGeom>
            <a:solidFill>
              <a:srgbClr val="75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7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EA753AD-3C8A-4553-B61C-F36D7A5E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800" dirty="0">
                <a:effectLst/>
                <a:latin typeface="Georgia" panose="02040502050405020303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187F2-2C24-2F64-92A4-060AD0789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6" y="2003503"/>
            <a:ext cx="6828705" cy="416717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108688-3A23-74CF-9343-D69B58DC3DD8}"/>
              </a:ext>
            </a:extLst>
          </p:cNvPr>
          <p:cNvSpPr txBox="1">
            <a:spLocks/>
          </p:cNvSpPr>
          <p:nvPr/>
        </p:nvSpPr>
        <p:spPr>
          <a:xfrm>
            <a:off x="553796" y="320676"/>
            <a:ext cx="11178636" cy="1132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/>
              <a:t>Over 900 programs worldwide participated </a:t>
            </a:r>
          </a:p>
          <a:p>
            <a:pPr>
              <a:lnSpc>
                <a:spcPct val="100000"/>
              </a:lnSpc>
            </a:pPr>
            <a:r>
              <a:rPr lang="en-US" dirty="0"/>
              <a:t>in GMAC’s 2022 Application Trends Survey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EE5C2E-61CD-5BCC-5947-0D840657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9965" y="2329960"/>
            <a:ext cx="3678237" cy="2822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311DF0-74FD-BE07-B44B-DD7EE3CB10F9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101529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EA753AD-3C8A-4553-B61C-F36D7A5E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applications to graduate business schools dipped from their pandemic highs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01D27C4-B3C4-49DE-BCA5-8267A9C5C5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352804"/>
              </p:ext>
            </p:extLst>
          </p:nvPr>
        </p:nvGraphicFramePr>
        <p:xfrm>
          <a:off x="607612" y="1824975"/>
          <a:ext cx="4509671" cy="3577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0574A3C-D2DD-47F7-AFB2-47EFD9205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5706755"/>
              </p:ext>
            </p:extLst>
          </p:nvPr>
        </p:nvGraphicFramePr>
        <p:xfrm>
          <a:off x="5665739" y="1824975"/>
          <a:ext cx="4756681" cy="384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EFB848C-4392-461F-A69A-90598EE5CC2E}"/>
              </a:ext>
            </a:extLst>
          </p:cNvPr>
          <p:cNvSpPr/>
          <p:nvPr/>
        </p:nvSpPr>
        <p:spPr>
          <a:xfrm>
            <a:off x="607612" y="5671481"/>
            <a:ext cx="471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Total applications slipped 3.4 percent year-on-year among a matched sample of programs.</a:t>
            </a:r>
            <a:endParaRPr lang="en-US" sz="1600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DDDCA2-88BC-4B46-B4FF-9AF79A8EE9C7}"/>
              </a:ext>
            </a:extLst>
          </p:cNvPr>
          <p:cNvSpPr/>
          <p:nvPr/>
        </p:nvSpPr>
        <p:spPr>
          <a:xfrm>
            <a:off x="5511073" y="5671481"/>
            <a:ext cx="4903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Among the total sample of responding programs, more reported year-on-year application declines than increases (54% vs. 42%).</a:t>
            </a:r>
            <a:endParaRPr lang="en-US" sz="1600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A7C147-6F74-4ADA-8D76-45FBAF13AE13}"/>
              </a:ext>
            </a:extLst>
          </p:cNvPr>
          <p:cNvCxnSpPr>
            <a:cxnSpLocks/>
          </p:cNvCxnSpPr>
          <p:nvPr/>
        </p:nvCxnSpPr>
        <p:spPr>
          <a:xfrm>
            <a:off x="1571347" y="3728621"/>
            <a:ext cx="3391270" cy="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7161BA-B3AB-4D00-B368-1E54474F5FA2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5506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BDA3-4A97-156A-66EA-1FEB6EDD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63" y="355522"/>
            <a:ext cx="10148017" cy="113273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effectLst/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MBA applications worldwide cool off in the wake of the pandemic</a:t>
            </a:r>
            <a:endParaRPr lang="en-US" dirty="0">
              <a:latin typeface="+mj-lt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901CE52-2E62-4594-9008-5C9D271574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198743"/>
              </p:ext>
            </p:extLst>
          </p:nvPr>
        </p:nvGraphicFramePr>
        <p:xfrm>
          <a:off x="550463" y="1856231"/>
          <a:ext cx="448056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3CCDD06-2572-4296-BB13-0D4393AA5B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506535"/>
              </p:ext>
            </p:extLst>
          </p:nvPr>
        </p:nvGraphicFramePr>
        <p:xfrm>
          <a:off x="5682343" y="1856231"/>
          <a:ext cx="4837114" cy="381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30DEBF3-7A6C-0717-A874-EABE35844E81}"/>
              </a:ext>
            </a:extLst>
          </p:cNvPr>
          <p:cNvSpPr/>
          <p:nvPr/>
        </p:nvSpPr>
        <p:spPr>
          <a:xfrm>
            <a:off x="607612" y="5671481"/>
            <a:ext cx="4719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MBA applications slipped 6.5 percent year-on-year among a matched sample of programs.</a:t>
            </a:r>
            <a:endParaRPr lang="en-US" sz="16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AC26FA-6A87-C62A-9CAC-70D8A3AF575A}"/>
              </a:ext>
            </a:extLst>
          </p:cNvPr>
          <p:cNvSpPr/>
          <p:nvPr/>
        </p:nvSpPr>
        <p:spPr>
          <a:xfrm>
            <a:off x="5511073" y="5671481"/>
            <a:ext cx="5008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ea typeface="Tahoma" panose="020B0604030504040204" pitchFamily="34" charset="0"/>
                <a:cs typeface="Times New Roman" panose="02020603050405020304" pitchFamily="18" charset="0"/>
              </a:rPr>
              <a:t>Among the total sample of responding MBA programs, more reported year-on-year application declines than increases (60% vs. 37%).</a:t>
            </a:r>
            <a:endParaRPr lang="en-US" sz="1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CFC49D-5439-FC6D-3B0E-39E867BE0368}"/>
              </a:ext>
            </a:extLst>
          </p:cNvPr>
          <p:cNvSpPr txBox="1"/>
          <p:nvPr/>
        </p:nvSpPr>
        <p:spPr>
          <a:xfrm>
            <a:off x="607612" y="6502478"/>
            <a:ext cx="435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GMAC (2022). Application Trends Survey. </a:t>
            </a:r>
          </a:p>
        </p:txBody>
      </p:sp>
    </p:spTree>
    <p:extLst>
      <p:ext uri="{BB962C8B-B14F-4D97-AF65-F5344CB8AC3E}">
        <p14:creationId xmlns:p14="http://schemas.microsoft.com/office/powerpoint/2010/main" val="257374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GMAC_CORPORATE_PPT">
      <a:dk1>
        <a:srgbClr val="393636"/>
      </a:dk1>
      <a:lt1>
        <a:srgbClr val="FFFFFF"/>
      </a:lt1>
      <a:dk2>
        <a:srgbClr val="000000"/>
      </a:dk2>
      <a:lt2>
        <a:srgbClr val="7ACC00"/>
      </a:lt2>
      <a:accent1>
        <a:srgbClr val="00A3E0"/>
      </a:accent1>
      <a:accent2>
        <a:srgbClr val="2DCCD3"/>
      </a:accent2>
      <a:accent3>
        <a:srgbClr val="EF6079"/>
      </a:accent3>
      <a:accent4>
        <a:srgbClr val="8B84D7"/>
      </a:accent4>
      <a:accent5>
        <a:srgbClr val="B14EB5"/>
      </a:accent5>
      <a:accent6>
        <a:srgbClr val="9FACAB"/>
      </a:accent6>
      <a:hlink>
        <a:srgbClr val="80E0E4"/>
      </a:hlink>
      <a:folHlink>
        <a:srgbClr val="F59FAE"/>
      </a:folHlink>
    </a:clrScheme>
    <a:fontScheme name="GMAC_CORPORATE_PP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7_GMAC_CORP_PPT_HR">
  <a:themeElements>
    <a:clrScheme name="GMAC_CORPORATE_PPT">
      <a:dk1>
        <a:srgbClr val="393636"/>
      </a:dk1>
      <a:lt1>
        <a:srgbClr val="FFFFFF"/>
      </a:lt1>
      <a:dk2>
        <a:srgbClr val="000000"/>
      </a:dk2>
      <a:lt2>
        <a:srgbClr val="7ACC00"/>
      </a:lt2>
      <a:accent1>
        <a:srgbClr val="00A3E0"/>
      </a:accent1>
      <a:accent2>
        <a:srgbClr val="2DCCD3"/>
      </a:accent2>
      <a:accent3>
        <a:srgbClr val="EF6079"/>
      </a:accent3>
      <a:accent4>
        <a:srgbClr val="8B84D7"/>
      </a:accent4>
      <a:accent5>
        <a:srgbClr val="B14EB5"/>
      </a:accent5>
      <a:accent6>
        <a:srgbClr val="9FACAB"/>
      </a:accent6>
      <a:hlink>
        <a:srgbClr val="80E0E4"/>
      </a:hlink>
      <a:folHlink>
        <a:srgbClr val="F59FAE"/>
      </a:folHlink>
    </a:clrScheme>
    <a:fontScheme name="GMAC_CORPORATE_PP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_GMAC_CORP_PPT_HR" id="{9372ACD8-1B55-4A22-B6C8-629CA9ED5990}" vid="{F89108C3-998C-43AB-AAAC-D8F7AB3E199D}"/>
    </a:ext>
  </a:extLst>
</a:theme>
</file>

<file path=ppt/theme/theme3.xml><?xml version="1.0" encoding="utf-8"?>
<a:theme xmlns:a="http://schemas.openxmlformats.org/drawingml/2006/main" name="1_2017_GMAC_CORP_PPT_HR">
  <a:themeElements>
    <a:clrScheme name="GMAC_CORPORATE_PPT">
      <a:dk1>
        <a:srgbClr val="393636"/>
      </a:dk1>
      <a:lt1>
        <a:srgbClr val="FFFFFF"/>
      </a:lt1>
      <a:dk2>
        <a:srgbClr val="000000"/>
      </a:dk2>
      <a:lt2>
        <a:srgbClr val="7ACC00"/>
      </a:lt2>
      <a:accent1>
        <a:srgbClr val="00A3E0"/>
      </a:accent1>
      <a:accent2>
        <a:srgbClr val="2DCCD3"/>
      </a:accent2>
      <a:accent3>
        <a:srgbClr val="EF6079"/>
      </a:accent3>
      <a:accent4>
        <a:srgbClr val="8B84D7"/>
      </a:accent4>
      <a:accent5>
        <a:srgbClr val="B14EB5"/>
      </a:accent5>
      <a:accent6>
        <a:srgbClr val="9FACAB"/>
      </a:accent6>
      <a:hlink>
        <a:srgbClr val="80E0E4"/>
      </a:hlink>
      <a:folHlink>
        <a:srgbClr val="F59FAE"/>
      </a:folHlink>
    </a:clrScheme>
    <a:fontScheme name="GMAC_CORPORATE_PP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_GMAC_CORP_PPT_HR" id="{9372ACD8-1B55-4A22-B6C8-629CA9ED5990}" vid="{F89108C3-998C-43AB-AAAC-D8F7AB3E199D}"/>
    </a:ext>
  </a:extLst>
</a:theme>
</file>

<file path=ppt/theme/theme4.xml><?xml version="1.0" encoding="utf-8"?>
<a:theme xmlns:a="http://schemas.openxmlformats.org/drawingml/2006/main" name="1_2019_GMAC_CORP_PPT_GENERAL_v1">
  <a:themeElements>
    <a:clrScheme name="GMAC_CORPORATE_PPT">
      <a:dk1>
        <a:srgbClr val="393636"/>
      </a:dk1>
      <a:lt1>
        <a:srgbClr val="FFFFFF"/>
      </a:lt1>
      <a:dk2>
        <a:srgbClr val="000000"/>
      </a:dk2>
      <a:lt2>
        <a:srgbClr val="7ACC00"/>
      </a:lt2>
      <a:accent1>
        <a:srgbClr val="00A3E0"/>
      </a:accent1>
      <a:accent2>
        <a:srgbClr val="2DCCD3"/>
      </a:accent2>
      <a:accent3>
        <a:srgbClr val="EF6079"/>
      </a:accent3>
      <a:accent4>
        <a:srgbClr val="8B84D7"/>
      </a:accent4>
      <a:accent5>
        <a:srgbClr val="B14EB5"/>
      </a:accent5>
      <a:accent6>
        <a:srgbClr val="9FACAB"/>
      </a:accent6>
      <a:hlink>
        <a:srgbClr val="80E0E4"/>
      </a:hlink>
      <a:folHlink>
        <a:srgbClr val="F59FAE"/>
      </a:folHlink>
    </a:clrScheme>
    <a:fontScheme name="GMAC_CORPORATE_PP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GMAC_CORP_PPT_GENERAL_v1" id="{D377C9F3-13A6-49D1-8563-51FD3CE61126}" vid="{6C074EAB-2F6C-4E45-B018-32582F0D0C5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MAC_CORPORATE_PPT">
    <a:dk1>
      <a:srgbClr val="393636"/>
    </a:dk1>
    <a:lt1>
      <a:srgbClr val="FFFFFF"/>
    </a:lt1>
    <a:dk2>
      <a:srgbClr val="000000"/>
    </a:dk2>
    <a:lt2>
      <a:srgbClr val="7ACC00"/>
    </a:lt2>
    <a:accent1>
      <a:srgbClr val="00A3E0"/>
    </a:accent1>
    <a:accent2>
      <a:srgbClr val="2DCCD3"/>
    </a:accent2>
    <a:accent3>
      <a:srgbClr val="EF6079"/>
    </a:accent3>
    <a:accent4>
      <a:srgbClr val="8B84D7"/>
    </a:accent4>
    <a:accent5>
      <a:srgbClr val="B14EB5"/>
    </a:accent5>
    <a:accent6>
      <a:srgbClr val="9FACAB"/>
    </a:accent6>
    <a:hlink>
      <a:srgbClr val="80E0E4"/>
    </a:hlink>
    <a:folHlink>
      <a:srgbClr val="F59FAE"/>
    </a:folHlink>
  </a:clrScheme>
  <a:fontScheme name="GMAC_CORPORATE_PPT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GMAC_CORPORATE_PPT">
    <a:dk1>
      <a:srgbClr val="393636"/>
    </a:dk1>
    <a:lt1>
      <a:srgbClr val="FFFFFF"/>
    </a:lt1>
    <a:dk2>
      <a:srgbClr val="000000"/>
    </a:dk2>
    <a:lt2>
      <a:srgbClr val="7ACC00"/>
    </a:lt2>
    <a:accent1>
      <a:srgbClr val="00A3E0"/>
    </a:accent1>
    <a:accent2>
      <a:srgbClr val="2DCCD3"/>
    </a:accent2>
    <a:accent3>
      <a:srgbClr val="EF6079"/>
    </a:accent3>
    <a:accent4>
      <a:srgbClr val="8B84D7"/>
    </a:accent4>
    <a:accent5>
      <a:srgbClr val="B14EB5"/>
    </a:accent5>
    <a:accent6>
      <a:srgbClr val="9FACAB"/>
    </a:accent6>
    <a:hlink>
      <a:srgbClr val="80E0E4"/>
    </a:hlink>
    <a:folHlink>
      <a:srgbClr val="F59FAE"/>
    </a:folHlink>
  </a:clrScheme>
  <a:fontScheme name="GMAC_CORPORATE_PPT">
    <a:majorFont>
      <a:latin typeface="Tahoma"/>
      <a:ea typeface=""/>
      <a:cs typeface=""/>
    </a:majorFont>
    <a:minorFont>
      <a:latin typeface="Tahom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2430B141FB246AE5DAF0C5228386F" ma:contentTypeVersion="24" ma:contentTypeDescription="Create a new document." ma:contentTypeScope="" ma:versionID="0f822ebebb5338c2893ff78bfa87e83b">
  <xsd:schema xmlns:xsd="http://www.w3.org/2001/XMLSchema" xmlns:xs="http://www.w3.org/2001/XMLSchema" xmlns:p="http://schemas.microsoft.com/office/2006/metadata/properties" xmlns:ns2="d6dbb808-3d74-4f91-92ab-c1561f0f0553" xmlns:ns3="a0e9c1c0-c820-47f6-82d6-77feda700aac" xmlns:ns4="0e973f5c-3c3b-4101-94db-3a3f5c313c71" targetNamespace="http://schemas.microsoft.com/office/2006/metadata/properties" ma:root="true" ma:fieldsID="ad3a803f187a4cfa87b1d43267ec1896" ns2:_="" ns3:_="" ns4:_="">
    <xsd:import namespace="d6dbb808-3d74-4f91-92ab-c1561f0f0553"/>
    <xsd:import namespace="a0e9c1c0-c820-47f6-82d6-77feda700aac"/>
    <xsd:import namespace="0e973f5c-3c3b-4101-94db-3a3f5c313c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dbb808-3d74-4f91-92ab-c1561f0f05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e9c1c0-c820-47f6-82d6-77feda700aac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73f5c-3c3b-4101-94db-3a3f5c313c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 ma:readOnly="tru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3D9384-17FF-4C3B-A439-2235B8BC18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B9557C-A155-403A-98C1-FD69373E15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dbb808-3d74-4f91-92ab-c1561f0f0553"/>
    <ds:schemaRef ds:uri="a0e9c1c0-c820-47f6-82d6-77feda700aac"/>
    <ds:schemaRef ds:uri="0e973f5c-3c3b-4101-94db-3a3f5c313c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81DABD-96FC-4B76-8975-650773BB8541}">
  <ds:schemaRefs>
    <ds:schemaRef ds:uri="d6dbb808-3d74-4f91-92ab-c1561f0f0553"/>
    <ds:schemaRef ds:uri="0e973f5c-3c3b-4101-94db-3a3f5c313c71"/>
    <ds:schemaRef ds:uri="http://purl.org/dc/elements/1.1/"/>
    <ds:schemaRef ds:uri="a0e9c1c0-c820-47f6-82d6-77feda700aa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26342</TotalTime>
  <Words>1407</Words>
  <Application>Microsoft Office PowerPoint</Application>
  <PresentationFormat>Widescreen</PresentationFormat>
  <Paragraphs>243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Georgia</vt:lpstr>
      <vt:lpstr>Tahoma</vt:lpstr>
      <vt:lpstr>1_Office Theme</vt:lpstr>
      <vt:lpstr>2017_GMAC_CORP_PPT_HR</vt:lpstr>
      <vt:lpstr>1_2017_GMAC_CORP_PPT_HR</vt:lpstr>
      <vt:lpstr>1_2019_GMAC_CORP_PPT_GENERAL_v1</vt:lpstr>
      <vt:lpstr>Trends in Applications to Graduate Management Education in 2022 </vt:lpstr>
      <vt:lpstr>Welcome from GMAC</vt:lpstr>
      <vt:lpstr>The voices you’re hearing today…</vt:lpstr>
      <vt:lpstr>GMAC Research offers reliable data and insights  to schools, candidates, and the GME industry</vt:lpstr>
      <vt:lpstr>Highlights from 2022 Diversity Insight Series</vt:lpstr>
      <vt:lpstr>Agenda</vt:lpstr>
      <vt:lpstr> </vt:lpstr>
      <vt:lpstr>Global applications to graduate business schools dipped from their pandemic highs</vt:lpstr>
      <vt:lpstr>MBA applications worldwide cool off in the wake of the pandemic</vt:lpstr>
      <vt:lpstr>Business master’s applications resume year-on-year rise</vt:lpstr>
      <vt:lpstr>All MBA program types experienced  decline in domestic applications in 2022…</vt:lpstr>
      <vt:lpstr>…and growth in international MBA applications in 2022</vt:lpstr>
      <vt:lpstr>Domestic applications to most Business Master’s program types declined in 2022…</vt:lpstr>
      <vt:lpstr>…and growth in international applications to Business Master’s programs in 2022</vt:lpstr>
      <vt:lpstr>Global trends in international vs. domestic applications</vt:lpstr>
      <vt:lpstr>For internationally aspirant candidates, the US and Europe remain top choices…</vt:lpstr>
      <vt:lpstr>…and this year more than half of Asia-Pacific programs were up or stable in total apps</vt:lpstr>
      <vt:lpstr>In major markets, international applications roared back as domestic demand receded…</vt:lpstr>
      <vt:lpstr>Over half of programs in MEA, APAC, Europe grew or maintained women’s representation in applicant pool</vt:lpstr>
      <vt:lpstr>Over half of programs in APAC, Europe grew or maintained women’s representation in applicant pool</vt:lpstr>
      <vt:lpstr>Over half of programs in APAC, Europe grew or maintained women’s representation in applicant pool</vt:lpstr>
      <vt:lpstr>Over half of programs in APAC, Europe grew or maintained women’s representation in applicant pool</vt:lpstr>
      <vt:lpstr>Number of new online GME programs outpaces applications to online programs in the U.S.</vt:lpstr>
      <vt:lpstr>More than half of U.S. programs maintained or  grew applications from underrepresented populations</vt:lpstr>
      <vt:lpstr>Executive summary</vt:lpstr>
      <vt:lpstr>PowerPoint Presentation</vt:lpstr>
      <vt:lpstr>Visit gmac.com/applicationtrends to access  the complete report</vt:lpstr>
      <vt:lpstr>Share your thoughts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Cebulash, Ethan</dc:creator>
  <cp:lastModifiedBy>Williams, Alexandria</cp:lastModifiedBy>
  <cp:revision>116</cp:revision>
  <dcterms:created xsi:type="dcterms:W3CDTF">2016-11-15T02:31:48Z</dcterms:created>
  <dcterms:modified xsi:type="dcterms:W3CDTF">2023-01-23T21:59:20Z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0x01010031A2430B141FB246AE5DAF0C5228386F</vt:lpwstr>
  </property>
</Properties>
</file>