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6" r:id="rId2"/>
  </p:sldMasterIdLst>
  <p:notesMasterIdLst>
    <p:notesMasterId r:id="rId34"/>
  </p:notesMasterIdLst>
  <p:sldIdLst>
    <p:sldId id="267" r:id="rId3"/>
    <p:sldId id="281" r:id="rId4"/>
    <p:sldId id="282" r:id="rId5"/>
    <p:sldId id="283" r:id="rId6"/>
    <p:sldId id="324" r:id="rId7"/>
    <p:sldId id="286" r:id="rId8"/>
    <p:sldId id="287" r:id="rId9"/>
    <p:sldId id="293" r:id="rId10"/>
    <p:sldId id="323" r:id="rId11"/>
    <p:sldId id="297" r:id="rId12"/>
    <p:sldId id="300" r:id="rId13"/>
    <p:sldId id="301" r:id="rId14"/>
    <p:sldId id="303" r:id="rId15"/>
    <p:sldId id="298" r:id="rId16"/>
    <p:sldId id="302" r:id="rId17"/>
    <p:sldId id="304" r:id="rId18"/>
    <p:sldId id="305" r:id="rId19"/>
    <p:sldId id="306" r:id="rId20"/>
    <p:sldId id="309" r:id="rId21"/>
    <p:sldId id="310" r:id="rId22"/>
    <p:sldId id="308" r:id="rId23"/>
    <p:sldId id="325" r:id="rId24"/>
    <p:sldId id="311" r:id="rId25"/>
    <p:sldId id="312" r:id="rId26"/>
    <p:sldId id="313" r:id="rId27"/>
    <p:sldId id="314" r:id="rId28"/>
    <p:sldId id="315" r:id="rId29"/>
    <p:sldId id="316" r:id="rId30"/>
    <p:sldId id="317" r:id="rId31"/>
    <p:sldId id="318" r:id="rId32"/>
    <p:sldId id="319" r:id="rId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C98"/>
    <a:srgbClr val="006EA4"/>
    <a:srgbClr val="FFFFFF"/>
    <a:srgbClr val="F2F2F2"/>
    <a:srgbClr val="20B1E7"/>
    <a:srgbClr val="000000"/>
    <a:srgbClr val="C38B19"/>
    <a:srgbClr val="D9D9D9"/>
    <a:srgbClr val="568733"/>
    <a:srgbClr val="C48B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85" autoAdjust="0"/>
    <p:restoredTop sz="85327" autoAdjust="0"/>
  </p:normalViewPr>
  <p:slideViewPr>
    <p:cSldViewPr>
      <p:cViewPr>
        <p:scale>
          <a:sx n="90" d="100"/>
          <a:sy n="90" d="100"/>
        </p:scale>
        <p:origin x="-2496" y="-690"/>
      </p:cViewPr>
      <p:guideLst>
        <p:guide orient="horz" pos="2160"/>
        <p:guide pos="2880"/>
      </p:guideLst>
    </p:cSldViewPr>
  </p:slideViewPr>
  <p:outlineViewPr>
    <p:cViewPr>
      <p:scale>
        <a:sx n="33" d="100"/>
        <a:sy n="33" d="100"/>
      </p:scale>
      <p:origin x="0" y="14058"/>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9" d="100"/>
          <a:sy n="99" d="100"/>
        </p:scale>
        <p:origin x="-3564"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50C9F30B-3614-491F-9915-F7DE775A0957}" type="datetimeFigureOut">
              <a:rPr lang="en-US" smtClean="0"/>
              <a:t>3/10/2014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F88B1B62-72E4-4AC7-894E-41B8AB787CAC}" type="slidenum">
              <a:rPr lang="en-US" smtClean="0"/>
              <a:t>‹#›</a:t>
            </a:fld>
            <a:endParaRPr lang="en-US" dirty="0"/>
          </a:p>
        </p:txBody>
      </p:sp>
    </p:spTree>
    <p:extLst>
      <p:ext uri="{BB962C8B-B14F-4D97-AF65-F5344CB8AC3E}">
        <p14:creationId xmlns:p14="http://schemas.microsoft.com/office/powerpoint/2010/main" val="3540753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1</a:t>
            </a:fld>
            <a:endParaRPr lang="en-US" dirty="0"/>
          </a:p>
        </p:txBody>
      </p:sp>
    </p:spTree>
    <p:extLst>
      <p:ext uri="{BB962C8B-B14F-4D97-AF65-F5344CB8AC3E}">
        <p14:creationId xmlns:p14="http://schemas.microsoft.com/office/powerpoint/2010/main" val="3621881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12</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13</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Reflect Logo to top right side</a:t>
            </a:r>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14</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essential prep logo</a:t>
            </a:r>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15</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16</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17</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18</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Preparation</a:t>
            </a:r>
            <a:r>
              <a:rPr lang="en-US" baseline="0" dirty="0" smtClean="0"/>
              <a:t> pays off </a:t>
            </a:r>
            <a:r>
              <a:rPr lang="en-US" baseline="0" smtClean="0"/>
              <a:t>for candidates</a:t>
            </a:r>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19</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20</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21</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2</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22</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23</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24</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25</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26</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27</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picture of professional</a:t>
            </a:r>
            <a:r>
              <a:rPr lang="en-US" baseline="0" dirty="0" smtClean="0"/>
              <a:t> not student</a:t>
            </a:r>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28</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of professional; not student</a:t>
            </a:r>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29</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30</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31</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3</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4</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6</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7</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8</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10</a:t>
            </a:fld>
            <a:endParaRPr lang="en-US" dirty="0"/>
          </a:p>
        </p:txBody>
      </p:sp>
    </p:spTree>
    <p:extLst>
      <p:ext uri="{BB962C8B-B14F-4D97-AF65-F5344CB8AC3E}">
        <p14:creationId xmlns:p14="http://schemas.microsoft.com/office/powerpoint/2010/main" val="1961073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8B1B62-72E4-4AC7-894E-41B8AB787CAC}" type="slidenum">
              <a:rPr lang="en-US" smtClean="0"/>
              <a:t>11</a:t>
            </a:fld>
            <a:endParaRPr lang="en-US" dirty="0"/>
          </a:p>
        </p:txBody>
      </p:sp>
    </p:spTree>
    <p:extLst>
      <p:ext uri="{BB962C8B-B14F-4D97-AF65-F5344CB8AC3E}">
        <p14:creationId xmlns:p14="http://schemas.microsoft.com/office/powerpoint/2010/main" val="1961073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6400"/>
            <a:ext cx="7772400" cy="1470025"/>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203575"/>
            <a:ext cx="6400800" cy="17526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1400"/>
            </a:lvl1pPr>
            <a:lvl2pPr>
              <a:defRPr sz="1400"/>
            </a:lvl2pPr>
            <a:lvl3pPr>
              <a:defRPr sz="14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6" name="Slide Number Placeholder 5"/>
          <p:cNvSpPr>
            <a:spLocks noGrp="1"/>
          </p:cNvSpPr>
          <p:nvPr>
            <p:ph type="sldNum" sz="quarter" idx="12"/>
          </p:nvPr>
        </p:nvSpPr>
        <p:spPr>
          <a:xfrm>
            <a:off x="8382000" y="6324600"/>
            <a:ext cx="685800" cy="365125"/>
          </a:xfrm>
          <a:prstGeom prst="rect">
            <a:avLst/>
          </a:prstGeom>
        </p:spPr>
        <p:txBody>
          <a:bodyPr/>
          <a:lstStyle/>
          <a:p>
            <a:fld id="{391AEF9A-17C0-494C-8E63-5C473FB5B13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3962400" cy="4525963"/>
          </a:xfrm>
        </p:spPr>
        <p:txBody>
          <a:bodyPr>
            <a:normAutofit/>
          </a:bodyPr>
          <a:lstStyle>
            <a:lvl1pPr>
              <a:defRPr sz="1400"/>
            </a:lvl1pPr>
            <a:lvl2pPr>
              <a:defRPr sz="1400"/>
            </a:lvl2pPr>
            <a:lvl3pPr>
              <a:defRPr sz="1400"/>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2"/>
          <p:cNvSpPr>
            <a:spLocks noGrp="1"/>
          </p:cNvSpPr>
          <p:nvPr>
            <p:ph idx="10"/>
          </p:nvPr>
        </p:nvSpPr>
        <p:spPr>
          <a:xfrm>
            <a:off x="4724400" y="1600200"/>
            <a:ext cx="3962400" cy="4525963"/>
          </a:xfrm>
        </p:spPr>
        <p:txBody>
          <a:bodyPr>
            <a:normAutofit/>
          </a:bodyPr>
          <a:lstStyle>
            <a:lvl1pPr>
              <a:defRPr sz="1400"/>
            </a:lvl1pPr>
            <a:lvl2pPr>
              <a:defRPr sz="1400"/>
            </a:lvl2pPr>
            <a:lvl3pPr>
              <a:defRPr sz="140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773909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76400"/>
            <a:ext cx="7772400" cy="1470025"/>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203575"/>
            <a:ext cx="6400800" cy="1752600"/>
          </a:xfrm>
        </p:spPr>
        <p:txBody>
          <a:bodyPr>
            <a:normAutofit/>
          </a:bodyPr>
          <a:lstStyle>
            <a:lvl1pPr marL="0" indent="0" algn="ctr">
              <a:buNone/>
              <a:defRPr sz="2400">
                <a:solidFill>
                  <a:schemeClr val="bg1">
                    <a:lumMod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236442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851908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9997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6">
            <a:extLst>
              <a:ext uri="{28A0092B-C50C-407E-A947-70E740481C1C}">
                <a14:useLocalDpi xmlns:a14="http://schemas.microsoft.com/office/drawing/2010/main" val="0"/>
              </a:ext>
            </a:extLst>
          </a:blip>
          <a:srcRect t="43108" r="63213"/>
          <a:stretch/>
        </p:blipFill>
        <p:spPr>
          <a:xfrm>
            <a:off x="0" y="5873725"/>
            <a:ext cx="2333625" cy="984275"/>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5" r:id="rId4"/>
  </p:sldLayoutIdLst>
  <p:hf hdr="0" ftr="0" dt="0"/>
  <p:txStyles>
    <p:titleStyle>
      <a:lvl1pPr algn="l" defTabSz="914400" rtl="0" eaLnBrk="1" latinLnBrk="0" hangingPunct="1">
        <a:spcBef>
          <a:spcPct val="0"/>
        </a:spcBef>
        <a:buNone/>
        <a:defRPr sz="3200" b="1" kern="1200">
          <a:solidFill>
            <a:srgbClr val="0065A4"/>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Wingdings" pitchFamily="2" charset="2"/>
        <a:buChar char="Ø"/>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5596"/>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5">
            <a:extLst>
              <a:ext uri="{28A0092B-C50C-407E-A947-70E740481C1C}">
                <a14:useLocalDpi xmlns:a14="http://schemas.microsoft.com/office/drawing/2010/main" val="0"/>
              </a:ext>
            </a:extLst>
          </a:blip>
          <a:srcRect l="1" t="47619" r="65774"/>
          <a:stretch/>
        </p:blipFill>
        <p:spPr>
          <a:xfrm>
            <a:off x="0" y="5952537"/>
            <a:ext cx="2169261" cy="905463"/>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73738706"/>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Lst>
  <p:hf hdr="0" ftr="0" dt="0"/>
  <p:txStyles>
    <p:titleStyle>
      <a:lvl1pPr algn="l" defTabSz="914400" rtl="0" eaLnBrk="1" latinLnBrk="0" hangingPunct="1">
        <a:spcBef>
          <a:spcPct val="0"/>
        </a:spcBef>
        <a:buNone/>
        <a:defRPr sz="32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l" defTabSz="914400" rtl="0" eaLnBrk="1" latinLnBrk="0" hangingPunct="1">
        <a:spcBef>
          <a:spcPct val="20000"/>
        </a:spcBef>
        <a:buFont typeface="Wingdings" pitchFamily="2" charset="2"/>
        <a:buChar char="§"/>
        <a:defRPr sz="2400" kern="1200">
          <a:solidFill>
            <a:schemeClr val="bg1"/>
          </a:solidFill>
          <a:latin typeface="+mn-lt"/>
          <a:ea typeface="+mn-ea"/>
          <a:cs typeface="+mn-cs"/>
        </a:defRPr>
      </a:lvl2pPr>
      <a:lvl3pPr marL="1143000" indent="-228600" algn="l" defTabSz="914400" rtl="0" eaLnBrk="1" latinLnBrk="0" hangingPunct="1">
        <a:spcBef>
          <a:spcPct val="20000"/>
        </a:spcBef>
        <a:buFont typeface="Wingdings" pitchFamily="2" charset="2"/>
        <a:buChar char="Ø"/>
        <a:defRPr sz="20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wm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8.w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Global Communications\Shared\Multimedia Library\Stock Photography\1-STOCK IMAGES\Fotolia_50445246_XX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43" t="16130" r="916" b="10491"/>
          <a:stretch/>
        </p:blipFill>
        <p:spPr bwMode="auto">
          <a:xfrm>
            <a:off x="-3" y="0"/>
            <a:ext cx="914400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240" y="0"/>
            <a:ext cx="9144000" cy="3352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0"/>
            <a:ext cx="9144000" cy="6858000"/>
          </a:xfrm>
          <a:prstGeom prst="rect">
            <a:avLst/>
          </a:prstGeom>
          <a:solidFill>
            <a:srgbClr val="005C98">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1000" y="2705100"/>
            <a:ext cx="8229600" cy="1295400"/>
          </a:xfrm>
        </p:spPr>
        <p:txBody>
          <a:bodyPr>
            <a:noAutofit/>
          </a:bodyPr>
          <a:lstStyle/>
          <a:p>
            <a:pPr algn="l"/>
            <a:r>
              <a:rPr lang="en-US" sz="2000" dirty="0" smtClean="0">
                <a:solidFill>
                  <a:srgbClr val="FFC000"/>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GRADUATE MANAGEMENT ADMISSION COUNCIL</a:t>
            </a:r>
            <a:r>
              <a:rPr lang="en-US" sz="2000" baseline="20000" dirty="0" smtClean="0">
                <a:solidFill>
                  <a:srgbClr val="FFC000"/>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a:t>
            </a:r>
            <a:r>
              <a:rPr lang="en-US" sz="2000" dirty="0" smtClean="0">
                <a:solidFill>
                  <a:srgbClr val="FFC000"/>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a:r>
            <a:br>
              <a:rPr lang="en-US" sz="2000" dirty="0" smtClean="0">
                <a:solidFill>
                  <a:srgbClr val="FFC000"/>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br>
            <a:r>
              <a:rPr lang="en-US" sz="4800" i="1" dirty="0" smtClean="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Services &amp; Products for Schools</a:t>
            </a:r>
            <a:endParaRPr lang="en-US" sz="4800" i="1" dirty="0">
              <a:solidFill>
                <a:schemeClr val="bg1"/>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36772342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7332" t="7671" r="28574" b="7671"/>
          <a:stretch/>
        </p:blipFill>
        <p:spPr bwMode="auto">
          <a:xfrm>
            <a:off x="3429000" y="0"/>
            <a:ext cx="5715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391AEF9A-17C0-494C-8E63-5C473FB5B135}" type="slidenum">
              <a:rPr lang="en-US" smtClean="0"/>
              <a:pPr/>
              <a:t>10</a:t>
            </a:fld>
            <a:endParaRPr lang="en-US" dirty="0"/>
          </a:p>
        </p:txBody>
      </p:sp>
      <p:sp>
        <p:nvSpPr>
          <p:cNvPr id="8" name="Rectangle 7"/>
          <p:cNvSpPr/>
          <p:nvPr/>
        </p:nvSpPr>
        <p:spPr>
          <a:xfrm>
            <a:off x="-16824" y="0"/>
            <a:ext cx="4969824" cy="6858000"/>
          </a:xfrm>
          <a:prstGeom prst="rect">
            <a:avLst/>
          </a:prstGeom>
          <a:solidFill>
            <a:srgbClr val="005C9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7600" y="814450"/>
            <a:ext cx="4638675" cy="1295400"/>
          </a:xfrm>
        </p:spPr>
        <p:txBody>
          <a:bodyPr>
            <a:noAutofit/>
          </a:bodyPr>
          <a:lstStyle/>
          <a:p>
            <a:r>
              <a:rPr lang="en-US" sz="2800" dirty="0" smtClean="0">
                <a:solidFill>
                  <a:srgbClr val="FFC000"/>
                </a:solidFill>
                <a:ea typeface="Verdana" panose="020B0604030504040204" pitchFamily="34" charset="0"/>
                <a:cs typeface="Verdana" panose="020B0604030504040204" pitchFamily="34" charset="0"/>
              </a:rPr>
              <a:t>Graduate Management </a:t>
            </a:r>
            <a:br>
              <a:rPr lang="en-US" sz="2800" dirty="0" smtClean="0">
                <a:solidFill>
                  <a:srgbClr val="FFC000"/>
                </a:solidFill>
                <a:ea typeface="Verdana" panose="020B0604030504040204" pitchFamily="34" charset="0"/>
                <a:cs typeface="Verdana" panose="020B0604030504040204" pitchFamily="34" charset="0"/>
              </a:rPr>
            </a:br>
            <a:r>
              <a:rPr lang="en-US" sz="2800" dirty="0" smtClean="0">
                <a:solidFill>
                  <a:srgbClr val="FFC000"/>
                </a:solidFill>
                <a:ea typeface="Verdana" panose="020B0604030504040204" pitchFamily="34" charset="0"/>
                <a:cs typeface="Verdana" panose="020B0604030504040204" pitchFamily="34" charset="0"/>
              </a:rPr>
              <a:t>Admission Search Service®</a:t>
            </a:r>
            <a:endParaRPr lang="en-US" sz="2800" dirty="0">
              <a:solidFill>
                <a:srgbClr val="FFC000"/>
              </a:solidFill>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76200" y="2113106"/>
            <a:ext cx="4953000" cy="2382694"/>
          </a:xfrm>
        </p:spPr>
        <p:txBody>
          <a:bodyPr>
            <a:noAutofit/>
          </a:bodyPr>
          <a:lstStyle/>
          <a:p>
            <a:pPr marL="0" indent="0">
              <a:spcBef>
                <a:spcPts val="0"/>
              </a:spcBef>
              <a:spcAft>
                <a:spcPts val="1200"/>
              </a:spcAft>
              <a:buNone/>
            </a:pPr>
            <a:r>
              <a:rPr lang="en-US" sz="2000" b="1" dirty="0">
                <a:solidFill>
                  <a:schemeClr val="bg1"/>
                </a:solidFill>
              </a:rPr>
              <a:t>Connect with the best talent from around the world</a:t>
            </a:r>
            <a:r>
              <a:rPr lang="en-US" sz="2000" b="1" dirty="0" smtClean="0">
                <a:solidFill>
                  <a:schemeClr val="bg1"/>
                </a:solidFill>
              </a:rPr>
              <a:t>.</a:t>
            </a:r>
            <a:endParaRPr lang="en-US" sz="2000" dirty="0" smtClean="0">
              <a:solidFill>
                <a:schemeClr val="bg1"/>
              </a:solidFill>
            </a:endParaRPr>
          </a:p>
          <a:p>
            <a:pPr>
              <a:spcBef>
                <a:spcPts val="0"/>
              </a:spcBef>
              <a:spcAft>
                <a:spcPts val="1200"/>
              </a:spcAft>
            </a:pPr>
            <a:r>
              <a:rPr lang="en-US" sz="1600" dirty="0" smtClean="0">
                <a:solidFill>
                  <a:schemeClr val="bg1"/>
                </a:solidFill>
              </a:rPr>
              <a:t>GMASS</a:t>
            </a:r>
            <a:r>
              <a:rPr lang="en-US" sz="1600" dirty="0">
                <a:solidFill>
                  <a:schemeClr val="bg1"/>
                </a:solidFill>
              </a:rPr>
              <a:t>, powered by a database of nearly 360,000 GMAT and mba.com registrants, lets you find and connect with aspiring who have the qualifications and backgrounds you’re looking for.</a:t>
            </a:r>
          </a:p>
        </p:txBody>
      </p:sp>
      <p:pic>
        <p:nvPicPr>
          <p:cNvPr id="1026" name="Picture 2" descr="H:\ecebulash\work\GMASS logo\wmf\gmass_logo_reverse.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5845175"/>
            <a:ext cx="1781175" cy="63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7869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3970" t="7555" r="35831" b="3389"/>
          <a:stretch/>
        </p:blipFill>
        <p:spPr bwMode="auto">
          <a:xfrm>
            <a:off x="4191001" y="-11258"/>
            <a:ext cx="4952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5410200"/>
            <a:ext cx="28194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 y="0"/>
            <a:ext cx="4191000" cy="6858000"/>
          </a:xfrm>
          <a:prstGeom prst="rect">
            <a:avLst/>
          </a:prstGeom>
          <a:solidFill>
            <a:srgbClr val="005C9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7650" y="676275"/>
            <a:ext cx="4953000" cy="1143000"/>
          </a:xfrm>
        </p:spPr>
        <p:txBody>
          <a:bodyPr>
            <a:normAutofit/>
          </a:bodyPr>
          <a:lstStyle/>
          <a:p>
            <a:r>
              <a:rPr lang="en-US" sz="2800" dirty="0" smtClean="0">
                <a:solidFill>
                  <a:srgbClr val="FFC000"/>
                </a:solidFill>
                <a:ea typeface="Verdana" panose="020B0604030504040204" pitchFamily="34" charset="0"/>
                <a:cs typeface="Verdana" panose="020B0604030504040204" pitchFamily="34" charset="0"/>
              </a:rPr>
              <a:t>School Finder</a:t>
            </a:r>
            <a:endParaRPr lang="en-US" sz="2800" dirty="0">
              <a:solidFill>
                <a:srgbClr val="FFC000"/>
              </a:solidFill>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28600" y="1676400"/>
            <a:ext cx="3962400" cy="3495675"/>
          </a:xfrm>
        </p:spPr>
        <p:txBody>
          <a:bodyPr>
            <a:noAutofit/>
          </a:bodyPr>
          <a:lstStyle/>
          <a:p>
            <a:pPr marL="0" indent="0">
              <a:spcBef>
                <a:spcPts val="0"/>
              </a:spcBef>
              <a:spcAft>
                <a:spcPts val="1200"/>
              </a:spcAft>
              <a:buNone/>
            </a:pPr>
            <a:r>
              <a:rPr lang="en-US" sz="2000" b="1" dirty="0" smtClean="0">
                <a:solidFill>
                  <a:schemeClr val="bg1"/>
                </a:solidFill>
              </a:rPr>
              <a:t>Connect </a:t>
            </a:r>
            <a:r>
              <a:rPr lang="en-US" sz="2000" b="1" dirty="0">
                <a:solidFill>
                  <a:schemeClr val="bg1"/>
                </a:solidFill>
              </a:rPr>
              <a:t>your program to more than 450,000 prospective students per </a:t>
            </a:r>
            <a:r>
              <a:rPr lang="en-US" sz="2000" b="1" dirty="0" smtClean="0">
                <a:solidFill>
                  <a:schemeClr val="bg1"/>
                </a:solidFill>
              </a:rPr>
              <a:t>month</a:t>
            </a:r>
          </a:p>
          <a:p>
            <a:pPr>
              <a:spcBef>
                <a:spcPts val="0"/>
              </a:spcBef>
              <a:spcAft>
                <a:spcPts val="1200"/>
              </a:spcAft>
            </a:pPr>
            <a:r>
              <a:rPr lang="en-US" sz="1600" dirty="0" smtClean="0">
                <a:solidFill>
                  <a:schemeClr val="bg1"/>
                </a:solidFill>
              </a:rPr>
              <a:t>The </a:t>
            </a:r>
            <a:r>
              <a:rPr lang="en-US" sz="1600" dirty="0">
                <a:solidFill>
                  <a:schemeClr val="bg1"/>
                </a:solidFill>
              </a:rPr>
              <a:t>mba.com School Finder tool lets students search, view, compare, and </a:t>
            </a:r>
            <a:r>
              <a:rPr lang="en-US" sz="1600" dirty="0" smtClean="0">
                <a:solidFill>
                  <a:schemeClr val="bg1"/>
                </a:solidFill>
              </a:rPr>
              <a:t>connect </a:t>
            </a:r>
            <a:r>
              <a:rPr lang="en-US" sz="1600" dirty="0">
                <a:solidFill>
                  <a:schemeClr val="bg1"/>
                </a:solidFill>
              </a:rPr>
              <a:t>with </a:t>
            </a:r>
            <a:r>
              <a:rPr lang="en-US" sz="1600" dirty="0" smtClean="0">
                <a:solidFill>
                  <a:schemeClr val="bg1"/>
                </a:solidFill>
              </a:rPr>
              <a:t>you, using our </a:t>
            </a:r>
            <a:r>
              <a:rPr lang="en-US" sz="1600" dirty="0">
                <a:solidFill>
                  <a:schemeClr val="bg1"/>
                </a:solidFill>
              </a:rPr>
              <a:t>complete listing of GMAT accepting </a:t>
            </a:r>
            <a:r>
              <a:rPr lang="en-US" sz="1600" dirty="0" smtClean="0">
                <a:solidFill>
                  <a:schemeClr val="bg1"/>
                </a:solidFill>
              </a:rPr>
              <a:t>schools </a:t>
            </a:r>
            <a:r>
              <a:rPr lang="en-US" sz="1600" dirty="0">
                <a:solidFill>
                  <a:schemeClr val="bg1"/>
                </a:solidFill>
              </a:rPr>
              <a:t>and programs. </a:t>
            </a:r>
          </a:p>
          <a:p>
            <a:pPr>
              <a:spcBef>
                <a:spcPts val="0"/>
              </a:spcBef>
              <a:spcAft>
                <a:spcPts val="1200"/>
              </a:spcAft>
            </a:pPr>
            <a:r>
              <a:rPr lang="en-US" sz="1600" dirty="0" smtClean="0">
                <a:solidFill>
                  <a:schemeClr val="bg1"/>
                </a:solidFill>
              </a:rPr>
              <a:t>We </a:t>
            </a:r>
            <a:r>
              <a:rPr lang="en-US" sz="1600" dirty="0">
                <a:solidFill>
                  <a:schemeClr val="bg1"/>
                </a:solidFill>
              </a:rPr>
              <a:t>create and maintain your program profiles, and you review and update using one simple form.</a:t>
            </a:r>
          </a:p>
        </p:txBody>
      </p:sp>
      <p:sp>
        <p:nvSpPr>
          <p:cNvPr id="5" name="Slide Number Placeholder 4"/>
          <p:cNvSpPr>
            <a:spLocks noGrp="1"/>
          </p:cNvSpPr>
          <p:nvPr>
            <p:ph type="sldNum" sz="quarter" idx="12"/>
          </p:nvPr>
        </p:nvSpPr>
        <p:spPr/>
        <p:txBody>
          <a:bodyPr/>
          <a:lstStyle/>
          <a:p>
            <a:fld id="{391AEF9A-17C0-494C-8E63-5C473FB5B135}" type="slidenum">
              <a:rPr lang="en-US" smtClean="0"/>
              <a:pPr/>
              <a:t>11</a:t>
            </a:fld>
            <a:endParaRPr lang="en-US" dirty="0"/>
          </a:p>
        </p:txBody>
      </p:sp>
      <p:pic>
        <p:nvPicPr>
          <p:cNvPr id="2051" name="Picture 3" descr="H:\ecebulash\work\2013 School Finder graphic\WMF\2013_Schoolfinder_348x263 v4_KO.e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275" y="5804327"/>
            <a:ext cx="3764587" cy="815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1955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66" r="444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0"/>
            <a:ext cx="5257799" cy="6858000"/>
          </a:xfrm>
          <a:prstGeom prst="rect">
            <a:avLst/>
          </a:prstGeom>
          <a:solidFill>
            <a:srgbClr val="005C9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952500"/>
            <a:ext cx="8229600" cy="609600"/>
          </a:xfrm>
        </p:spPr>
        <p:txBody>
          <a:bodyPr>
            <a:normAutofit/>
          </a:bodyPr>
          <a:lstStyle/>
          <a:p>
            <a:r>
              <a:rPr lang="en-US" sz="2800" dirty="0" smtClean="0">
                <a:solidFill>
                  <a:srgbClr val="FFC000"/>
                </a:solidFill>
                <a:ea typeface="Verdana" panose="020B0604030504040204" pitchFamily="34" charset="0"/>
                <a:cs typeface="Verdana" panose="020B0604030504040204" pitchFamily="34" charset="0"/>
              </a:rPr>
              <a:t>Calendar of Events</a:t>
            </a:r>
            <a:endParaRPr lang="en-US" sz="2800" dirty="0">
              <a:solidFill>
                <a:srgbClr val="FFC000"/>
              </a:solidFill>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28600" y="1676400"/>
            <a:ext cx="4876800" cy="4525963"/>
          </a:xfrm>
        </p:spPr>
        <p:txBody>
          <a:bodyPr>
            <a:noAutofit/>
          </a:bodyPr>
          <a:lstStyle/>
          <a:p>
            <a:pPr marL="0" indent="0">
              <a:spcBef>
                <a:spcPts val="0"/>
              </a:spcBef>
              <a:spcAft>
                <a:spcPts val="1200"/>
              </a:spcAft>
              <a:buNone/>
            </a:pPr>
            <a:r>
              <a:rPr lang="en-US" sz="2000" b="1" dirty="0">
                <a:solidFill>
                  <a:schemeClr val="bg1"/>
                </a:solidFill>
              </a:rPr>
              <a:t>Boost attendance at your recruiting events by promoting them on </a:t>
            </a:r>
            <a:r>
              <a:rPr lang="en-US" sz="2000" b="1" dirty="0" smtClean="0">
                <a:solidFill>
                  <a:srgbClr val="FFC000"/>
                </a:solidFill>
              </a:rPr>
              <a:t>mba.com</a:t>
            </a:r>
            <a:endParaRPr lang="en-US" sz="2000" b="1" dirty="0">
              <a:solidFill>
                <a:srgbClr val="FFC000"/>
              </a:solidFill>
            </a:endParaRPr>
          </a:p>
          <a:p>
            <a:pPr>
              <a:spcBef>
                <a:spcPts val="0"/>
              </a:spcBef>
              <a:spcAft>
                <a:spcPts val="1200"/>
              </a:spcAft>
            </a:pPr>
            <a:r>
              <a:rPr lang="en-US" sz="1600" dirty="0" smtClean="0">
                <a:solidFill>
                  <a:schemeClr val="bg1"/>
                </a:solidFill>
              </a:rPr>
              <a:t>Post </a:t>
            </a:r>
            <a:r>
              <a:rPr lang="en-US" sz="1600" dirty="0">
                <a:solidFill>
                  <a:schemeClr val="bg1"/>
                </a:solidFill>
              </a:rPr>
              <a:t>recruiting events online so potential candidates can find you 24 hours a day, seven days a week. Free to schools that accept the GMAT exam</a:t>
            </a:r>
            <a:r>
              <a:rPr lang="en-US" sz="1600" dirty="0" smtClean="0">
                <a:solidFill>
                  <a:schemeClr val="bg1"/>
                </a:solidFill>
              </a:rPr>
              <a:t>.</a:t>
            </a:r>
            <a:endParaRPr lang="en-US" sz="1600" dirty="0">
              <a:solidFill>
                <a:schemeClr val="bg1"/>
              </a:solidFill>
            </a:endParaRPr>
          </a:p>
        </p:txBody>
      </p:sp>
      <p:sp>
        <p:nvSpPr>
          <p:cNvPr id="5" name="Slide Number Placeholder 4"/>
          <p:cNvSpPr>
            <a:spLocks noGrp="1"/>
          </p:cNvSpPr>
          <p:nvPr>
            <p:ph type="sldNum" sz="quarter" idx="12"/>
          </p:nvPr>
        </p:nvSpPr>
        <p:spPr/>
        <p:txBody>
          <a:bodyPr/>
          <a:lstStyle/>
          <a:p>
            <a:fld id="{391AEF9A-17C0-494C-8E63-5C473FB5B135}" type="slidenum">
              <a:rPr lang="en-US" smtClean="0"/>
              <a:pPr/>
              <a:t>12</a:t>
            </a:fld>
            <a:endParaRPr lang="en-US"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34089667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Global Communications\Shared\Multimedia Library\Stock Photography\1-STOCK IMAGES\iStock_000017326695X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2" t="-25400" r="10859" b="32645"/>
          <a:stretch/>
        </p:blipFill>
        <p:spPr bwMode="auto">
          <a:xfrm>
            <a:off x="0" y="1"/>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91AEF9A-17C0-494C-8E63-5C473FB5B135}" type="slidenum">
              <a:rPr lang="en-US" smtClean="0"/>
              <a:pPr/>
              <a:t>13</a:t>
            </a:fld>
            <a:endParaRPr lang="en-US" dirty="0"/>
          </a:p>
        </p:txBody>
      </p:sp>
      <p:sp>
        <p:nvSpPr>
          <p:cNvPr id="9" name="Rectangle 8"/>
          <p:cNvSpPr/>
          <p:nvPr/>
        </p:nvSpPr>
        <p:spPr>
          <a:xfrm>
            <a:off x="0" y="0"/>
            <a:ext cx="4267199" cy="6858000"/>
          </a:xfrm>
          <a:prstGeom prst="rect">
            <a:avLst/>
          </a:prstGeom>
          <a:solidFill>
            <a:srgbClr val="005C9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770412"/>
            <a:ext cx="9144000" cy="1667988"/>
          </a:xfrm>
          <a:prstGeom prst="rect">
            <a:avLst/>
          </a:prstGeom>
          <a:solidFill>
            <a:srgbClr val="005C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2" name="Title 1"/>
          <p:cNvSpPr>
            <a:spLocks noGrp="1"/>
          </p:cNvSpPr>
          <p:nvPr>
            <p:ph type="title"/>
          </p:nvPr>
        </p:nvSpPr>
        <p:spPr>
          <a:xfrm>
            <a:off x="182087" y="685800"/>
            <a:ext cx="4572000" cy="1066800"/>
          </a:xfrm>
        </p:spPr>
        <p:txBody>
          <a:bodyPr>
            <a:normAutofit fontScale="90000"/>
          </a:bodyPr>
          <a:lstStyle/>
          <a:p>
            <a:r>
              <a:rPr lang="en-US" dirty="0" smtClean="0">
                <a:solidFill>
                  <a:srgbClr val="FFC000"/>
                </a:solidFill>
                <a:ea typeface="Verdana" panose="020B0604030504040204" pitchFamily="34" charset="0"/>
                <a:cs typeface="Verdana" panose="020B0604030504040204" pitchFamily="34" charset="0"/>
              </a:rPr>
              <a:t>Prepare Your Candidates</a:t>
            </a:r>
            <a:endParaRPr lang="en-US" dirty="0">
              <a:solidFill>
                <a:srgbClr val="FFC000"/>
              </a:solidFill>
              <a:ea typeface="Verdana" panose="020B0604030504040204" pitchFamily="34" charset="0"/>
              <a:cs typeface="Verdana" panose="020B0604030504040204" pitchFamily="34" charset="0"/>
            </a:endParaRPr>
          </a:p>
        </p:txBody>
      </p:sp>
      <p:sp>
        <p:nvSpPr>
          <p:cNvPr id="15" name="TextBox 14"/>
          <p:cNvSpPr txBox="1"/>
          <p:nvPr/>
        </p:nvSpPr>
        <p:spPr>
          <a:xfrm>
            <a:off x="182087" y="1524000"/>
            <a:ext cx="6371113" cy="707886"/>
          </a:xfrm>
          <a:prstGeom prst="rect">
            <a:avLst/>
          </a:prstGeom>
          <a:noFill/>
        </p:spPr>
        <p:txBody>
          <a:bodyPr wrap="square" rtlCol="0">
            <a:spAutoFit/>
          </a:bodyPr>
          <a:lstStyle/>
          <a:p>
            <a:r>
              <a:rPr lang="en-US" sz="2000" b="1" dirty="0" smtClean="0">
                <a:solidFill>
                  <a:schemeClr val="bg1"/>
                </a:solidFill>
                <a:latin typeface="+mj-lt"/>
                <a:ea typeface="Verdana" panose="020B0604030504040204" pitchFamily="34" charset="0"/>
                <a:cs typeface="Verdana" panose="020B0604030504040204" pitchFamily="34" charset="0"/>
              </a:rPr>
              <a:t>GMAC’s assessment and development tools shine a light on talent and skills</a:t>
            </a:r>
            <a:endParaRPr lang="en-US" sz="2000" b="1" dirty="0">
              <a:solidFill>
                <a:schemeClr val="bg1"/>
              </a:solidFill>
              <a:latin typeface="+mj-lt"/>
              <a:ea typeface="Verdana" panose="020B0604030504040204" pitchFamily="34" charset="0"/>
              <a:cs typeface="Verdana" panose="020B0604030504040204" pitchFamily="34" charset="0"/>
            </a:endParaRPr>
          </a:p>
        </p:txBody>
      </p:sp>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1463894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2022" t="10840" r="33540" b="677"/>
          <a:stretch/>
        </p:blipFill>
        <p:spPr>
          <a:xfrm>
            <a:off x="3868616" y="1979"/>
            <a:ext cx="5275384" cy="6857999"/>
          </a:xfrm>
          <a:prstGeom prst="rect">
            <a:avLst/>
          </a:prstGeom>
        </p:spPr>
      </p:pic>
      <p:sp>
        <p:nvSpPr>
          <p:cNvPr id="9" name="Rectangle 8"/>
          <p:cNvSpPr/>
          <p:nvPr/>
        </p:nvSpPr>
        <p:spPr>
          <a:xfrm>
            <a:off x="0" y="0"/>
            <a:ext cx="5257799" cy="6867896"/>
          </a:xfrm>
          <a:prstGeom prst="rect">
            <a:avLst/>
          </a:prstGeom>
          <a:solidFill>
            <a:srgbClr val="005C9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28600" y="638298"/>
            <a:ext cx="8793162" cy="1143000"/>
          </a:xfrm>
        </p:spPr>
        <p:txBody>
          <a:bodyPr>
            <a:normAutofit/>
          </a:bodyPr>
          <a:lstStyle/>
          <a:p>
            <a:r>
              <a:rPr lang="en-US" sz="2800" dirty="0" smtClean="0">
                <a:solidFill>
                  <a:srgbClr val="FFC000"/>
                </a:solidFill>
                <a:ea typeface="Verdana" panose="020B0604030504040204" pitchFamily="34" charset="0"/>
                <a:cs typeface="Verdana" panose="020B0604030504040204" pitchFamily="34" charset="0"/>
              </a:rPr>
              <a:t>Reflect™ by GMAC</a:t>
            </a:r>
            <a:endParaRPr lang="en-US" sz="2800" dirty="0">
              <a:solidFill>
                <a:srgbClr val="FFC000"/>
              </a:solidFill>
              <a:ea typeface="Verdana" panose="020B0604030504040204" pitchFamily="34" charset="0"/>
              <a:cs typeface="Verdana" panose="020B0604030504040204" pitchFamily="34" charset="0"/>
            </a:endParaRPr>
          </a:p>
        </p:txBody>
      </p:sp>
      <p:sp>
        <p:nvSpPr>
          <p:cNvPr id="3" name="Content Placeholder 2"/>
          <p:cNvSpPr>
            <a:spLocks noGrp="1"/>
          </p:cNvSpPr>
          <p:nvPr>
            <p:ph idx="4294967295"/>
          </p:nvPr>
        </p:nvSpPr>
        <p:spPr>
          <a:xfrm>
            <a:off x="228600" y="1676400"/>
            <a:ext cx="4343400" cy="3886200"/>
          </a:xfrm>
        </p:spPr>
        <p:txBody>
          <a:bodyPr>
            <a:noAutofit/>
          </a:bodyPr>
          <a:lstStyle/>
          <a:p>
            <a:pPr marL="0" indent="0">
              <a:spcBef>
                <a:spcPts val="0"/>
              </a:spcBef>
              <a:spcAft>
                <a:spcPts val="1200"/>
              </a:spcAft>
              <a:buNone/>
            </a:pPr>
            <a:r>
              <a:rPr lang="en-US" sz="2000" b="1" dirty="0">
                <a:solidFill>
                  <a:schemeClr val="bg1"/>
                </a:solidFill>
              </a:rPr>
              <a:t>Help your students take an active role in bolstering their strong qualities and improving their weaker ones</a:t>
            </a:r>
            <a:r>
              <a:rPr lang="en-US" sz="2000" b="1" dirty="0" smtClean="0">
                <a:solidFill>
                  <a:schemeClr val="bg1"/>
                </a:solidFill>
              </a:rPr>
              <a:t>.</a:t>
            </a:r>
            <a:endParaRPr lang="en-US" sz="2000" dirty="0" smtClean="0">
              <a:solidFill>
                <a:schemeClr val="bg1"/>
              </a:solidFill>
            </a:endParaRPr>
          </a:p>
          <a:p>
            <a:pPr>
              <a:spcBef>
                <a:spcPts val="0"/>
              </a:spcBef>
              <a:spcAft>
                <a:spcPts val="1200"/>
              </a:spcAft>
            </a:pPr>
            <a:r>
              <a:rPr lang="en-US" sz="1600" dirty="0" smtClean="0">
                <a:solidFill>
                  <a:schemeClr val="bg1"/>
                </a:solidFill>
              </a:rPr>
              <a:t>Reflect is a soft-skills self-assessment and development tool that gives you a deeper understanding of how your students approach challenges, solve problems, and interact with others. </a:t>
            </a:r>
          </a:p>
          <a:p>
            <a:pPr>
              <a:spcBef>
                <a:spcPts val="0"/>
              </a:spcBef>
              <a:spcAft>
                <a:spcPts val="1200"/>
              </a:spcAft>
            </a:pPr>
            <a:r>
              <a:rPr lang="en-US" sz="1600" dirty="0" smtClean="0">
                <a:solidFill>
                  <a:schemeClr val="bg1"/>
                </a:solidFill>
              </a:rPr>
              <a:t>After an assessment that takes less than one hour, a personalized report is created with actionable tips, resources and benchmarking tools. </a:t>
            </a:r>
            <a:endParaRPr lang="en-US" sz="1600" dirty="0">
              <a:solidFill>
                <a:schemeClr val="bg1"/>
              </a:solidFill>
            </a:endParaRPr>
          </a:p>
        </p:txBody>
      </p:sp>
      <p:sp>
        <p:nvSpPr>
          <p:cNvPr id="5" name="Slide Number Placeholder 4"/>
          <p:cNvSpPr>
            <a:spLocks noGrp="1"/>
          </p:cNvSpPr>
          <p:nvPr>
            <p:ph type="sldNum" sz="quarter" idx="4294967295"/>
          </p:nvPr>
        </p:nvSpPr>
        <p:spPr>
          <a:xfrm>
            <a:off x="8458200" y="6324600"/>
            <a:ext cx="685800" cy="365125"/>
          </a:xfrm>
          <a:prstGeom prst="rect">
            <a:avLst/>
          </a:prstGeom>
        </p:spPr>
        <p:txBody>
          <a:bodyPr/>
          <a:lstStyle/>
          <a:p>
            <a:fld id="{391AEF9A-17C0-494C-8E63-5C473FB5B135}" type="slidenum">
              <a:rPr lang="en-US" smtClean="0"/>
              <a:pPr/>
              <a:t>14</a:t>
            </a:fld>
            <a:endParaRPr lang="en-US" dirty="0"/>
          </a:p>
        </p:txBody>
      </p:sp>
      <p:pic>
        <p:nvPicPr>
          <p:cNvPr id="3076" name="Picture 4" descr="C:\Users\ecebulash\Desktop\Reflect_logo_633PC_process_tagKO.e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 y="5945846"/>
            <a:ext cx="3411417" cy="566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7755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54819" t="3463" r="2075" b="2684"/>
          <a:stretch/>
        </p:blipFill>
        <p:spPr>
          <a:xfrm>
            <a:off x="5137068" y="0"/>
            <a:ext cx="3930732" cy="6436426"/>
          </a:xfrm>
          <a:prstGeom prst="rect">
            <a:avLst/>
          </a:prstGeom>
        </p:spPr>
      </p:pic>
      <p:sp>
        <p:nvSpPr>
          <p:cNvPr id="5" name="Slide Number Placeholder 4"/>
          <p:cNvSpPr>
            <a:spLocks noGrp="1"/>
          </p:cNvSpPr>
          <p:nvPr>
            <p:ph type="sldNum" sz="quarter" idx="4294967295"/>
          </p:nvPr>
        </p:nvSpPr>
        <p:spPr>
          <a:xfrm>
            <a:off x="8458200" y="6324600"/>
            <a:ext cx="685800" cy="365125"/>
          </a:xfrm>
          <a:prstGeom prst="rect">
            <a:avLst/>
          </a:prstGeom>
        </p:spPr>
        <p:txBody>
          <a:bodyPr/>
          <a:lstStyle/>
          <a:p>
            <a:fld id="{391AEF9A-17C0-494C-8E63-5C473FB5B135}" type="slidenum">
              <a:rPr lang="en-US" smtClean="0"/>
              <a:pPr/>
              <a:t>15</a:t>
            </a:fld>
            <a:endParaRPr lang="en-US" dirty="0"/>
          </a:p>
        </p:txBody>
      </p:sp>
      <p:sp>
        <p:nvSpPr>
          <p:cNvPr id="8" name="Rectangle 7"/>
          <p:cNvSpPr/>
          <p:nvPr/>
        </p:nvSpPr>
        <p:spPr>
          <a:xfrm>
            <a:off x="0" y="0"/>
            <a:ext cx="5257799" cy="6867896"/>
          </a:xfrm>
          <a:prstGeom prst="rect">
            <a:avLst/>
          </a:prstGeom>
          <a:solidFill>
            <a:srgbClr val="005C9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28600" y="638298"/>
            <a:ext cx="8610600" cy="1143000"/>
          </a:xfrm>
        </p:spPr>
        <p:txBody>
          <a:bodyPr>
            <a:normAutofit/>
          </a:bodyPr>
          <a:lstStyle/>
          <a:p>
            <a:r>
              <a:rPr lang="en-US" sz="2800" dirty="0">
                <a:solidFill>
                  <a:srgbClr val="FFC000"/>
                </a:solidFill>
              </a:rPr>
              <a:t>ESSENTIALPrep™ </a:t>
            </a:r>
          </a:p>
        </p:txBody>
      </p:sp>
      <p:sp>
        <p:nvSpPr>
          <p:cNvPr id="3" name="Content Placeholder 2"/>
          <p:cNvSpPr>
            <a:spLocks noGrp="1"/>
          </p:cNvSpPr>
          <p:nvPr>
            <p:ph idx="4294967295"/>
          </p:nvPr>
        </p:nvSpPr>
        <p:spPr>
          <a:xfrm>
            <a:off x="228600" y="1676400"/>
            <a:ext cx="4572000" cy="5375646"/>
          </a:xfrm>
        </p:spPr>
        <p:txBody>
          <a:bodyPr>
            <a:noAutofit/>
          </a:bodyPr>
          <a:lstStyle/>
          <a:p>
            <a:pPr marL="0" indent="0">
              <a:spcBef>
                <a:spcPts val="0"/>
              </a:spcBef>
              <a:spcAft>
                <a:spcPts val="1200"/>
              </a:spcAft>
              <a:buNone/>
            </a:pPr>
            <a:r>
              <a:rPr lang="en-US" sz="2000" b="1" dirty="0">
                <a:solidFill>
                  <a:schemeClr val="bg1"/>
                </a:solidFill>
              </a:rPr>
              <a:t>Boost attendance at your recruiting events by promoting them on </a:t>
            </a:r>
            <a:r>
              <a:rPr lang="en-US" sz="2000" b="1" dirty="0" smtClean="0">
                <a:solidFill>
                  <a:srgbClr val="FFC000"/>
                </a:solidFill>
              </a:rPr>
              <a:t>mba.com</a:t>
            </a:r>
            <a:endParaRPr lang="en-US" sz="2000" dirty="0" smtClean="0">
              <a:solidFill>
                <a:srgbClr val="FFC000"/>
              </a:solidFill>
            </a:endParaRPr>
          </a:p>
          <a:p>
            <a:pPr>
              <a:spcBef>
                <a:spcPts val="0"/>
              </a:spcBef>
              <a:spcAft>
                <a:spcPts val="1200"/>
              </a:spcAft>
            </a:pPr>
            <a:r>
              <a:rPr lang="en-US" sz="1600" dirty="0" smtClean="0">
                <a:solidFill>
                  <a:schemeClr val="bg1"/>
                </a:solidFill>
              </a:rPr>
              <a:t>Post </a:t>
            </a:r>
            <a:r>
              <a:rPr lang="en-US" sz="1600" dirty="0">
                <a:solidFill>
                  <a:schemeClr val="bg1"/>
                </a:solidFill>
              </a:rPr>
              <a:t>recruiting events online so potential candidates can find you 24 hours a day, seven days a week. Free to schools that accept the GMAT exam. </a:t>
            </a:r>
          </a:p>
          <a:p>
            <a:pPr>
              <a:spcBef>
                <a:spcPts val="0"/>
              </a:spcBef>
              <a:spcAft>
                <a:spcPts val="1200"/>
              </a:spcAft>
            </a:pPr>
            <a:r>
              <a:rPr lang="en-US" sz="1600" dirty="0" smtClean="0">
                <a:solidFill>
                  <a:schemeClr val="bg1"/>
                </a:solidFill>
              </a:rPr>
              <a:t>Get your students ready for the classroom with tutorials on statistics, quantitative skills, finance and accounting.</a:t>
            </a:r>
            <a:endParaRPr lang="en-US" sz="1600" dirty="0">
              <a:solidFill>
                <a:schemeClr val="bg1"/>
              </a:solidFill>
            </a:endParaRP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21396690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0"/>
            <a:ext cx="4953000" cy="6867896"/>
          </a:xfrm>
          <a:prstGeom prst="rect">
            <a:avLst/>
          </a:prstGeom>
          <a:solidFill>
            <a:srgbClr val="005C9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609600"/>
            <a:ext cx="9020908" cy="1143000"/>
          </a:xfrm>
        </p:spPr>
        <p:txBody>
          <a:bodyPr>
            <a:normAutofit/>
          </a:bodyPr>
          <a:lstStyle/>
          <a:p>
            <a:r>
              <a:rPr lang="en-US" sz="2800" dirty="0" err="1" smtClean="0">
                <a:solidFill>
                  <a:srgbClr val="FFC000"/>
                </a:solidFill>
                <a:ea typeface="Verdana" panose="020B0604030504040204" pitchFamily="34" charset="0"/>
                <a:cs typeface="Verdana" panose="020B0604030504040204" pitchFamily="34" charset="0"/>
              </a:rPr>
              <a:t>CareerLeader</a:t>
            </a:r>
            <a:r>
              <a:rPr lang="en-US" sz="2800" baseline="30000" dirty="0" smtClean="0">
                <a:solidFill>
                  <a:srgbClr val="FFC000"/>
                </a:solidFill>
                <a:ea typeface="Verdana" panose="020B0604030504040204" pitchFamily="34" charset="0"/>
                <a:cs typeface="Verdana" panose="020B0604030504040204" pitchFamily="34" charset="0"/>
              </a:rPr>
              <a:t>®</a:t>
            </a:r>
            <a:endParaRPr lang="en-US" sz="2800" baseline="30000" dirty="0">
              <a:solidFill>
                <a:srgbClr val="FFC000"/>
              </a:solidFill>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28600" y="1676400"/>
            <a:ext cx="4648200" cy="3276600"/>
          </a:xfrm>
        </p:spPr>
        <p:txBody>
          <a:bodyPr>
            <a:noAutofit/>
          </a:bodyPr>
          <a:lstStyle/>
          <a:p>
            <a:pPr marL="0" indent="0">
              <a:spcBef>
                <a:spcPts val="0"/>
              </a:spcBef>
              <a:spcAft>
                <a:spcPts val="1200"/>
              </a:spcAft>
              <a:buNone/>
            </a:pPr>
            <a:r>
              <a:rPr lang="en-US" sz="2000" b="1" dirty="0">
                <a:solidFill>
                  <a:schemeClr val="bg1"/>
                </a:solidFill>
              </a:rPr>
              <a:t>Gain powerful insights into your skills and passions.</a:t>
            </a:r>
          </a:p>
          <a:p>
            <a:pPr>
              <a:spcBef>
                <a:spcPts val="0"/>
              </a:spcBef>
              <a:spcAft>
                <a:spcPts val="1200"/>
              </a:spcAft>
            </a:pPr>
            <a:r>
              <a:rPr lang="en-US" sz="1600" dirty="0" err="1" smtClean="0">
                <a:solidFill>
                  <a:schemeClr val="bg1"/>
                </a:solidFill>
              </a:rPr>
              <a:t>CareerLeader</a:t>
            </a:r>
            <a:r>
              <a:rPr lang="en-US" sz="1600" dirty="0" smtClean="0">
                <a:solidFill>
                  <a:schemeClr val="bg1"/>
                </a:solidFill>
              </a:rPr>
              <a:t> is </a:t>
            </a:r>
            <a:r>
              <a:rPr lang="en-US" sz="1600" dirty="0">
                <a:solidFill>
                  <a:schemeClr val="bg1"/>
                </a:solidFill>
              </a:rPr>
              <a:t>an interactive, </a:t>
            </a:r>
            <a:r>
              <a:rPr lang="en-US" sz="1600" dirty="0" smtClean="0">
                <a:solidFill>
                  <a:schemeClr val="bg1"/>
                </a:solidFill>
              </a:rPr>
              <a:t>online </a:t>
            </a:r>
            <a:r>
              <a:rPr lang="en-US" sz="1600" dirty="0">
                <a:solidFill>
                  <a:schemeClr val="bg1"/>
                </a:solidFill>
              </a:rPr>
              <a:t>self-assessment tool that translates powerful insights about your skills and passions into concrete recommendations for business career paths that are right for you. </a:t>
            </a:r>
            <a:endParaRPr lang="en-US" sz="1600" dirty="0" smtClean="0">
              <a:solidFill>
                <a:schemeClr val="bg1"/>
              </a:solidFill>
            </a:endParaRPr>
          </a:p>
          <a:p>
            <a:pPr>
              <a:spcBef>
                <a:spcPts val="0"/>
              </a:spcBef>
              <a:spcAft>
                <a:spcPts val="1200"/>
              </a:spcAft>
            </a:pPr>
            <a:r>
              <a:rPr lang="en-US" sz="1600" dirty="0" smtClean="0">
                <a:solidFill>
                  <a:schemeClr val="bg1"/>
                </a:solidFill>
              </a:rPr>
              <a:t>Users </a:t>
            </a:r>
            <a:r>
              <a:rPr lang="en-US" sz="1600" dirty="0">
                <a:solidFill>
                  <a:schemeClr val="bg1"/>
                </a:solidFill>
              </a:rPr>
              <a:t>take a series of three online tests, and the answers you provide give you results about our ideal career path. </a:t>
            </a:r>
          </a:p>
        </p:txBody>
      </p:sp>
      <p:sp>
        <p:nvSpPr>
          <p:cNvPr id="5" name="Slide Number Placeholder 4"/>
          <p:cNvSpPr>
            <a:spLocks noGrp="1"/>
          </p:cNvSpPr>
          <p:nvPr>
            <p:ph type="sldNum" sz="quarter" idx="12"/>
          </p:nvPr>
        </p:nvSpPr>
        <p:spPr/>
        <p:txBody>
          <a:bodyPr/>
          <a:lstStyle/>
          <a:p>
            <a:fld id="{391AEF9A-17C0-494C-8E63-5C473FB5B135}" type="slidenum">
              <a:rPr lang="en-US" smtClean="0"/>
              <a:pPr/>
              <a:t>16</a:t>
            </a:fld>
            <a:endParaRPr lang="en-US"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758" t="8320" r="50014" b="56760"/>
          <a:stretch/>
        </p:blipFill>
        <p:spPr bwMode="auto">
          <a:xfrm>
            <a:off x="4953001" y="0"/>
            <a:ext cx="4197448" cy="3943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6618" t="43343" r="51056" b="45480"/>
          <a:stretch/>
        </p:blipFill>
        <p:spPr bwMode="auto">
          <a:xfrm>
            <a:off x="4952717" y="3682818"/>
            <a:ext cx="4201384" cy="1314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49596" t="43630" r="26708" b="45759"/>
          <a:stretch/>
        </p:blipFill>
        <p:spPr bwMode="auto">
          <a:xfrm>
            <a:off x="4953001" y="4997481"/>
            <a:ext cx="4197447" cy="1174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49107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5257799" cy="6867896"/>
          </a:xfrm>
          <a:prstGeom prst="rect">
            <a:avLst/>
          </a:prstGeom>
          <a:solidFill>
            <a:srgbClr val="005C9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838200"/>
            <a:ext cx="8229600" cy="1143000"/>
          </a:xfrm>
        </p:spPr>
        <p:txBody>
          <a:bodyPr>
            <a:noAutofit/>
          </a:bodyPr>
          <a:lstStyle/>
          <a:p>
            <a:r>
              <a:rPr lang="en-US" sz="2800" dirty="0">
                <a:solidFill>
                  <a:srgbClr val="FFC000"/>
                </a:solidFill>
                <a:ea typeface="Verdana" panose="020B0604030504040204" pitchFamily="34" charset="0"/>
                <a:cs typeface="Verdana" panose="020B0604030504040204" pitchFamily="34" charset="0"/>
              </a:rPr>
              <a:t>Pearson Test of </a:t>
            </a:r>
            <a:r>
              <a:rPr lang="en-US" sz="2800" dirty="0" smtClean="0">
                <a:solidFill>
                  <a:srgbClr val="FFC000"/>
                </a:solidFill>
                <a:ea typeface="Verdana" panose="020B0604030504040204" pitchFamily="34" charset="0"/>
                <a:cs typeface="Verdana" panose="020B0604030504040204" pitchFamily="34" charset="0"/>
              </a:rPr>
              <a:t>English </a:t>
            </a:r>
            <a:br>
              <a:rPr lang="en-US" sz="2800" dirty="0" smtClean="0">
                <a:solidFill>
                  <a:srgbClr val="FFC000"/>
                </a:solidFill>
                <a:ea typeface="Verdana" panose="020B0604030504040204" pitchFamily="34" charset="0"/>
                <a:cs typeface="Verdana" panose="020B0604030504040204" pitchFamily="34" charset="0"/>
              </a:rPr>
            </a:br>
            <a:r>
              <a:rPr lang="en-US" sz="2800" dirty="0" smtClean="0">
                <a:solidFill>
                  <a:srgbClr val="FFC000"/>
                </a:solidFill>
                <a:ea typeface="Verdana" panose="020B0604030504040204" pitchFamily="34" charset="0"/>
                <a:cs typeface="Verdana" panose="020B0604030504040204" pitchFamily="34" charset="0"/>
              </a:rPr>
              <a:t>Academic </a:t>
            </a:r>
            <a:r>
              <a:rPr lang="en-US" sz="2800" dirty="0">
                <a:solidFill>
                  <a:srgbClr val="FFC000"/>
                </a:solidFill>
                <a:ea typeface="Verdana" panose="020B0604030504040204" pitchFamily="34" charset="0"/>
                <a:cs typeface="Verdana" panose="020B0604030504040204" pitchFamily="34" charset="0"/>
              </a:rPr>
              <a:t>(PTE)</a:t>
            </a:r>
          </a:p>
        </p:txBody>
      </p:sp>
      <p:sp>
        <p:nvSpPr>
          <p:cNvPr id="3" name="Content Placeholder 2"/>
          <p:cNvSpPr>
            <a:spLocks noGrp="1"/>
          </p:cNvSpPr>
          <p:nvPr>
            <p:ph idx="1"/>
          </p:nvPr>
        </p:nvSpPr>
        <p:spPr>
          <a:xfrm>
            <a:off x="228600" y="2057400"/>
            <a:ext cx="4724400" cy="3886200"/>
          </a:xfrm>
        </p:spPr>
        <p:txBody>
          <a:bodyPr>
            <a:noAutofit/>
          </a:bodyPr>
          <a:lstStyle/>
          <a:p>
            <a:pPr marL="0" indent="0">
              <a:spcBef>
                <a:spcPts val="0"/>
              </a:spcBef>
              <a:spcAft>
                <a:spcPts val="1200"/>
              </a:spcAft>
              <a:buNone/>
            </a:pPr>
            <a:r>
              <a:rPr lang="en-US" sz="2000" b="1" dirty="0">
                <a:solidFill>
                  <a:schemeClr val="bg1"/>
                </a:solidFill>
              </a:rPr>
              <a:t>Ensure that your international cohort is equipped to succeed in an English language classroom. </a:t>
            </a:r>
            <a:endParaRPr lang="en-US" sz="2000" dirty="0" smtClean="0">
              <a:solidFill>
                <a:schemeClr val="bg1"/>
              </a:solidFill>
            </a:endParaRPr>
          </a:p>
          <a:p>
            <a:pPr>
              <a:spcBef>
                <a:spcPts val="0"/>
              </a:spcBef>
              <a:spcAft>
                <a:spcPts val="1200"/>
              </a:spcAft>
            </a:pPr>
            <a:r>
              <a:rPr lang="en-US" sz="1600" dirty="0" smtClean="0">
                <a:solidFill>
                  <a:schemeClr val="bg1"/>
                </a:solidFill>
              </a:rPr>
              <a:t>This </a:t>
            </a:r>
            <a:r>
              <a:rPr lang="en-US" sz="1600" dirty="0">
                <a:solidFill>
                  <a:schemeClr val="bg1"/>
                </a:solidFill>
              </a:rPr>
              <a:t>computer-based test provides a real-life measure of test takers’ English language ability. The test contains authentic material from academic contexts giving you confidence that you are accepting students who can communicate effectively in an academic environment.</a:t>
            </a:r>
          </a:p>
        </p:txBody>
      </p:sp>
      <p:sp>
        <p:nvSpPr>
          <p:cNvPr id="5" name="Slide Number Placeholder 4"/>
          <p:cNvSpPr>
            <a:spLocks noGrp="1"/>
          </p:cNvSpPr>
          <p:nvPr>
            <p:ph type="sldNum" sz="quarter" idx="12"/>
          </p:nvPr>
        </p:nvSpPr>
        <p:spPr/>
        <p:txBody>
          <a:bodyPr/>
          <a:lstStyle/>
          <a:p>
            <a:fld id="{391AEF9A-17C0-494C-8E63-5C473FB5B135}" type="slidenum">
              <a:rPr lang="en-US" smtClean="0"/>
              <a:pPr/>
              <a:t>17</a:t>
            </a:fld>
            <a:endParaRPr lang="en-US" dirty="0"/>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pic>
        <p:nvPicPr>
          <p:cNvPr id="1026" name="Picture 2" descr="http://www.cpcc.edu/testing_assessment/images/pearson-vue-logo.jpg/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8506"/>
          <a:stretch/>
        </p:blipFill>
        <p:spPr bwMode="auto">
          <a:xfrm>
            <a:off x="3429000" y="5683492"/>
            <a:ext cx="1697577" cy="101138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0390" t="15184" r="26777" b="25398"/>
          <a:stretch/>
        </p:blipFill>
        <p:spPr bwMode="auto">
          <a:xfrm>
            <a:off x="5410201" y="18861"/>
            <a:ext cx="416410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257798" y="6095054"/>
            <a:ext cx="1447801" cy="762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44827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G:\Global Communications\Shared\Multimedia Library\GMAT Photos\OG GMATPrep images\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609600"/>
            <a:ext cx="4622831" cy="57344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0"/>
            <a:ext cx="5257799" cy="6867896"/>
          </a:xfrm>
          <a:prstGeom prst="rect">
            <a:avLst/>
          </a:prstGeom>
          <a:solidFill>
            <a:srgbClr val="005C9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28600" y="533400"/>
            <a:ext cx="7924800" cy="1143000"/>
          </a:xfrm>
        </p:spPr>
        <p:txBody>
          <a:bodyPr>
            <a:normAutofit/>
          </a:bodyPr>
          <a:lstStyle/>
          <a:p>
            <a:r>
              <a:rPr lang="en-US" sz="2800" dirty="0" smtClean="0">
                <a:solidFill>
                  <a:srgbClr val="FFC000"/>
                </a:solidFill>
                <a:ea typeface="Verdana" panose="020B0604030504040204" pitchFamily="34" charset="0"/>
                <a:cs typeface="Verdana" panose="020B0604030504040204" pitchFamily="34" charset="0"/>
              </a:rPr>
              <a:t>GMAT® Prep</a:t>
            </a:r>
            <a:endParaRPr lang="en-US" sz="2800" dirty="0">
              <a:solidFill>
                <a:srgbClr val="FFC000"/>
              </a:solidFill>
              <a:ea typeface="Verdana" panose="020B0604030504040204" pitchFamily="34" charset="0"/>
              <a:cs typeface="Verdana" panose="020B0604030504040204" pitchFamily="34" charset="0"/>
            </a:endParaRPr>
          </a:p>
        </p:txBody>
      </p:sp>
      <p:sp>
        <p:nvSpPr>
          <p:cNvPr id="3" name="Content Placeholder 2"/>
          <p:cNvSpPr>
            <a:spLocks noGrp="1"/>
          </p:cNvSpPr>
          <p:nvPr>
            <p:ph idx="4294967295"/>
          </p:nvPr>
        </p:nvSpPr>
        <p:spPr>
          <a:xfrm>
            <a:off x="228600" y="1600200"/>
            <a:ext cx="4495800" cy="4525963"/>
          </a:xfrm>
        </p:spPr>
        <p:txBody>
          <a:bodyPr>
            <a:noAutofit/>
          </a:bodyPr>
          <a:lstStyle/>
          <a:p>
            <a:pPr marL="0" indent="0">
              <a:buNone/>
            </a:pPr>
            <a:r>
              <a:rPr lang="en-US" sz="2000" b="1" dirty="0">
                <a:solidFill>
                  <a:schemeClr val="bg1"/>
                </a:solidFill>
              </a:rPr>
              <a:t>Official GMAT study </a:t>
            </a:r>
            <a:r>
              <a:rPr lang="en-US" sz="2000" b="1" dirty="0" smtClean="0">
                <a:solidFill>
                  <a:schemeClr val="bg1"/>
                </a:solidFill>
              </a:rPr>
              <a:t>guides</a:t>
            </a:r>
          </a:p>
          <a:p>
            <a:r>
              <a:rPr lang="en-US" sz="1600" dirty="0" smtClean="0">
                <a:solidFill>
                  <a:schemeClr val="bg1"/>
                </a:solidFill>
              </a:rPr>
              <a:t>Featuring </a:t>
            </a:r>
            <a:r>
              <a:rPr lang="en-US" sz="1600" dirty="0">
                <a:solidFill>
                  <a:schemeClr val="bg1"/>
                </a:solidFill>
              </a:rPr>
              <a:t>GMATPrep® Software, are the only </a:t>
            </a:r>
            <a:r>
              <a:rPr lang="en-US" sz="1600" dirty="0" smtClean="0">
                <a:solidFill>
                  <a:schemeClr val="bg1"/>
                </a:solidFill>
              </a:rPr>
              <a:t>products available </a:t>
            </a:r>
            <a:r>
              <a:rPr lang="en-US" sz="1600" dirty="0">
                <a:solidFill>
                  <a:schemeClr val="bg1"/>
                </a:solidFill>
              </a:rPr>
              <a:t>that use real, retired questions from the GMAT exam</a:t>
            </a:r>
            <a:r>
              <a:rPr lang="en-US" sz="1600" dirty="0" smtClean="0">
                <a:solidFill>
                  <a:schemeClr val="bg1"/>
                </a:solidFill>
              </a:rPr>
              <a:t>.</a:t>
            </a:r>
            <a:endParaRPr lang="en-US" sz="1600" dirty="0">
              <a:solidFill>
                <a:schemeClr val="bg1"/>
              </a:solidFill>
            </a:endParaRPr>
          </a:p>
        </p:txBody>
      </p:sp>
      <p:sp>
        <p:nvSpPr>
          <p:cNvPr id="5" name="Slide Number Placeholder 4"/>
          <p:cNvSpPr>
            <a:spLocks noGrp="1"/>
          </p:cNvSpPr>
          <p:nvPr>
            <p:ph type="sldNum" sz="quarter" idx="4294967295"/>
          </p:nvPr>
        </p:nvSpPr>
        <p:spPr>
          <a:xfrm>
            <a:off x="8458200" y="6324600"/>
            <a:ext cx="685800" cy="365125"/>
          </a:xfrm>
          <a:prstGeom prst="rect">
            <a:avLst/>
          </a:prstGeom>
        </p:spPr>
        <p:txBody>
          <a:bodyPr/>
          <a:lstStyle/>
          <a:p>
            <a:fld id="{391AEF9A-17C0-494C-8E63-5C473FB5B135}" type="slidenum">
              <a:rPr lang="en-US" smtClean="0"/>
              <a:pPr/>
              <a:t>18</a:t>
            </a:fld>
            <a:endParaRPr lang="en-US"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39511108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708" r="13671"/>
          <a:stretch/>
        </p:blipFill>
        <p:spPr>
          <a:xfrm>
            <a:off x="5257799" y="914400"/>
            <a:ext cx="3886202" cy="5181600"/>
          </a:xfrm>
          <a:prstGeom prst="rect">
            <a:avLst/>
          </a:prstGeom>
        </p:spPr>
      </p:pic>
      <p:sp>
        <p:nvSpPr>
          <p:cNvPr id="8" name="Rectangle 7"/>
          <p:cNvSpPr/>
          <p:nvPr/>
        </p:nvSpPr>
        <p:spPr>
          <a:xfrm>
            <a:off x="0" y="0"/>
            <a:ext cx="5257799" cy="6867896"/>
          </a:xfrm>
          <a:prstGeom prst="rect">
            <a:avLst/>
          </a:prstGeom>
          <a:solidFill>
            <a:srgbClr val="005C9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228600" y="723900"/>
            <a:ext cx="8382000" cy="762000"/>
          </a:xfrm>
        </p:spPr>
        <p:txBody>
          <a:bodyPr>
            <a:normAutofit/>
          </a:bodyPr>
          <a:lstStyle/>
          <a:p>
            <a:r>
              <a:rPr lang="en-US" sz="2800" dirty="0" err="1" smtClean="0">
                <a:solidFill>
                  <a:srgbClr val="FFC000"/>
                </a:solidFill>
                <a:ea typeface="Verdana" panose="020B0604030504040204" pitchFamily="34" charset="0"/>
                <a:cs typeface="Verdana" panose="020B0604030504040204" pitchFamily="34" charset="0"/>
              </a:rPr>
              <a:t>GMATPrep</a:t>
            </a:r>
            <a:r>
              <a:rPr lang="en-US" sz="2800" dirty="0" smtClean="0">
                <a:solidFill>
                  <a:srgbClr val="FFC000"/>
                </a:solidFill>
                <a:ea typeface="Verdana" panose="020B0604030504040204" pitchFamily="34" charset="0"/>
                <a:cs typeface="Verdana" panose="020B0604030504040204" pitchFamily="34" charset="0"/>
              </a:rPr>
              <a:t>® Software</a:t>
            </a:r>
            <a:endParaRPr lang="en-US" sz="2800" dirty="0">
              <a:solidFill>
                <a:srgbClr val="FFC000"/>
              </a:solidFill>
              <a:ea typeface="Verdana" panose="020B0604030504040204" pitchFamily="34" charset="0"/>
              <a:cs typeface="Verdana" panose="020B0604030504040204" pitchFamily="34" charset="0"/>
            </a:endParaRPr>
          </a:p>
        </p:txBody>
      </p:sp>
      <p:sp>
        <p:nvSpPr>
          <p:cNvPr id="3" name="Content Placeholder 2"/>
          <p:cNvSpPr>
            <a:spLocks noGrp="1"/>
          </p:cNvSpPr>
          <p:nvPr>
            <p:ph idx="4294967295"/>
          </p:nvPr>
        </p:nvSpPr>
        <p:spPr>
          <a:xfrm>
            <a:off x="228600" y="1600200"/>
            <a:ext cx="4419600" cy="4776788"/>
          </a:xfrm>
        </p:spPr>
        <p:txBody>
          <a:bodyPr>
            <a:noAutofit/>
          </a:bodyPr>
          <a:lstStyle/>
          <a:p>
            <a:pPr marL="0" indent="0">
              <a:spcBef>
                <a:spcPts val="0"/>
              </a:spcBef>
              <a:spcAft>
                <a:spcPts val="1200"/>
              </a:spcAft>
              <a:buNone/>
            </a:pPr>
            <a:r>
              <a:rPr lang="en-US" sz="2000" b="1" dirty="0" smtClean="0">
                <a:solidFill>
                  <a:schemeClr val="bg1"/>
                </a:solidFill>
              </a:rPr>
              <a:t>Free </a:t>
            </a:r>
            <a:r>
              <a:rPr lang="en-US" sz="2000" b="1" dirty="0">
                <a:solidFill>
                  <a:schemeClr val="bg1"/>
                </a:solidFill>
              </a:rPr>
              <a:t>to those who register on </a:t>
            </a:r>
            <a:r>
              <a:rPr lang="en-US" sz="2000" b="1" dirty="0">
                <a:solidFill>
                  <a:srgbClr val="FFC000"/>
                </a:solidFill>
              </a:rPr>
              <a:t>mba.com</a:t>
            </a:r>
            <a:r>
              <a:rPr lang="en-US" sz="2000" b="1" dirty="0">
                <a:solidFill>
                  <a:schemeClr val="bg1"/>
                </a:solidFill>
              </a:rPr>
              <a:t>, </a:t>
            </a:r>
            <a:r>
              <a:rPr lang="en-US" sz="2000" b="1" dirty="0" smtClean="0">
                <a:solidFill>
                  <a:schemeClr val="bg1"/>
                </a:solidFill>
              </a:rPr>
              <a:t>GMATPrep uses </a:t>
            </a:r>
            <a:r>
              <a:rPr lang="en-US" sz="2000" b="1" dirty="0">
                <a:solidFill>
                  <a:schemeClr val="bg1"/>
                </a:solidFill>
              </a:rPr>
              <a:t>real, retired questions from the GMAT exam and the scoring algorithm used in the actual exam.</a:t>
            </a:r>
          </a:p>
          <a:p>
            <a:pPr>
              <a:spcBef>
                <a:spcPts val="0"/>
              </a:spcBef>
              <a:spcAft>
                <a:spcPts val="1200"/>
              </a:spcAft>
            </a:pPr>
            <a:r>
              <a:rPr lang="en-US" sz="1600" dirty="0">
                <a:solidFill>
                  <a:schemeClr val="bg1"/>
                </a:solidFill>
              </a:rPr>
              <a:t>Learn about the test, the math skills you'll need and a step-by-step guide to preparing for the </a:t>
            </a:r>
            <a:r>
              <a:rPr lang="en-US" sz="1600" dirty="0" smtClean="0">
                <a:solidFill>
                  <a:schemeClr val="bg1"/>
                </a:solidFill>
              </a:rPr>
              <a:t>GMAT exam.</a:t>
            </a:r>
            <a:endParaRPr lang="en-US" sz="1600" dirty="0">
              <a:solidFill>
                <a:schemeClr val="bg1"/>
              </a:solidFill>
            </a:endParaRPr>
          </a:p>
          <a:p>
            <a:pPr>
              <a:spcBef>
                <a:spcPts val="0"/>
              </a:spcBef>
              <a:spcAft>
                <a:spcPts val="1200"/>
              </a:spcAft>
            </a:pPr>
            <a:r>
              <a:rPr lang="en-US" sz="1600" dirty="0">
                <a:solidFill>
                  <a:schemeClr val="bg1"/>
                </a:solidFill>
              </a:rPr>
              <a:t>Try real GMAT exam questions, review your progress and apply what you learned in two </a:t>
            </a:r>
            <a:r>
              <a:rPr lang="en-US" sz="1600" dirty="0" smtClean="0">
                <a:solidFill>
                  <a:schemeClr val="bg1"/>
                </a:solidFill>
              </a:rPr>
              <a:t>full-length exams.</a:t>
            </a:r>
            <a:endParaRPr lang="en-US" sz="1600" dirty="0">
              <a:solidFill>
                <a:schemeClr val="bg1"/>
              </a:solidFill>
            </a:endParaRPr>
          </a:p>
          <a:p>
            <a:pPr>
              <a:spcBef>
                <a:spcPts val="0"/>
              </a:spcBef>
              <a:spcAft>
                <a:spcPts val="1200"/>
              </a:spcAft>
            </a:pPr>
            <a:r>
              <a:rPr lang="en-US" sz="1600" dirty="0">
                <a:solidFill>
                  <a:schemeClr val="bg1"/>
                </a:solidFill>
              </a:rPr>
              <a:t>Explore strategies to help you go further, buy more questions and find additional prep tools to meet your </a:t>
            </a:r>
            <a:r>
              <a:rPr lang="en-US" sz="1600" dirty="0" smtClean="0">
                <a:solidFill>
                  <a:schemeClr val="bg1"/>
                </a:solidFill>
              </a:rPr>
              <a:t>needs.</a:t>
            </a:r>
            <a:endParaRPr lang="en-US" sz="1600" dirty="0">
              <a:solidFill>
                <a:schemeClr val="bg1"/>
              </a:solidFill>
            </a:endParaRPr>
          </a:p>
        </p:txBody>
      </p:sp>
      <p:sp>
        <p:nvSpPr>
          <p:cNvPr id="5" name="Slide Number Placeholder 4"/>
          <p:cNvSpPr>
            <a:spLocks noGrp="1"/>
          </p:cNvSpPr>
          <p:nvPr>
            <p:ph type="sldNum" sz="quarter" idx="4294967295"/>
          </p:nvPr>
        </p:nvSpPr>
        <p:spPr>
          <a:xfrm>
            <a:off x="8458200" y="6324600"/>
            <a:ext cx="685800" cy="365125"/>
          </a:xfrm>
          <a:prstGeom prst="rect">
            <a:avLst/>
          </a:prstGeom>
        </p:spPr>
        <p:txBody>
          <a:bodyPr/>
          <a:lstStyle/>
          <a:p>
            <a:fld id="{391AEF9A-17C0-494C-8E63-5C473FB5B135}" type="slidenum">
              <a:rPr lang="en-US" smtClean="0"/>
              <a:pPr/>
              <a:t>19</a:t>
            </a:fld>
            <a:endParaRPr lang="en-US" dirty="0"/>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12877546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G:\Global Communications\Shared\Multimedia Library\Conference_Event Photos\2013\2013 AC Photos\Gmac\_V5A094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3" t="6750" r="27429" b="12864"/>
          <a:stretch/>
        </p:blipFill>
        <p:spPr bwMode="auto">
          <a:xfrm>
            <a:off x="-398" y="0"/>
            <a:ext cx="9144398"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7010400" cy="6858000"/>
          </a:xfrm>
          <a:prstGeom prst="rect">
            <a:avLst/>
          </a:prstGeom>
          <a:gradFill flip="none" rotWithShape="1">
            <a:gsLst>
              <a:gs pos="0">
                <a:srgbClr val="005C98">
                  <a:alpha val="0"/>
                </a:srgbClr>
              </a:gs>
              <a:gs pos="50000">
                <a:srgbClr val="005C98"/>
              </a:gs>
              <a:gs pos="100000">
                <a:srgbClr val="005C98"/>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228600"/>
            <a:ext cx="8229600" cy="1143000"/>
          </a:xfrm>
        </p:spPr>
        <p:txBody>
          <a:bodyPr>
            <a:normAutofit/>
          </a:bodyPr>
          <a:lstStyle/>
          <a:p>
            <a:r>
              <a:rPr lang="en-US" dirty="0" smtClean="0">
                <a:solidFill>
                  <a:srgbClr val="FFC000"/>
                </a:solidFill>
                <a:ea typeface="Verdana" panose="020B0604030504040204" pitchFamily="34" charset="0"/>
                <a:cs typeface="Verdana" panose="020B0604030504040204" pitchFamily="34" charset="0"/>
              </a:rPr>
              <a:t>Who We Are</a:t>
            </a:r>
            <a:endParaRPr lang="en-US" dirty="0">
              <a:solidFill>
                <a:srgbClr val="FFC000"/>
              </a:solidFill>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28598" y="1371600"/>
            <a:ext cx="4800602" cy="4525963"/>
          </a:xfrm>
        </p:spPr>
        <p:txBody>
          <a:bodyPr>
            <a:normAutofit/>
          </a:bodyPr>
          <a:lstStyle/>
          <a:p>
            <a:pPr marL="0" indent="0">
              <a:spcBef>
                <a:spcPts val="0"/>
              </a:spcBef>
              <a:spcAft>
                <a:spcPts val="1200"/>
              </a:spcAft>
              <a:buNone/>
            </a:pPr>
            <a:r>
              <a:rPr lang="en-US" sz="2000" b="1" dirty="0" smtClean="0">
                <a:solidFill>
                  <a:schemeClr val="bg1"/>
                </a:solidFill>
              </a:rPr>
              <a:t>GMAC opens doors for graduate management programs, professionals, and prospective students around the world</a:t>
            </a:r>
          </a:p>
          <a:p>
            <a:pPr>
              <a:spcBef>
                <a:spcPts val="0"/>
              </a:spcBef>
              <a:spcAft>
                <a:spcPts val="1200"/>
              </a:spcAft>
            </a:pPr>
            <a:r>
              <a:rPr lang="en-US" sz="1600" dirty="0" smtClean="0">
                <a:solidFill>
                  <a:schemeClr val="bg1"/>
                </a:solidFill>
              </a:rPr>
              <a:t>The </a:t>
            </a:r>
            <a:r>
              <a:rPr lang="en-US" sz="1600" dirty="0">
                <a:solidFill>
                  <a:schemeClr val="bg1"/>
                </a:solidFill>
              </a:rPr>
              <a:t>Graduate Management Admission </a:t>
            </a:r>
            <a:r>
              <a:rPr lang="en-US" sz="1600" dirty="0" smtClean="0">
                <a:solidFill>
                  <a:schemeClr val="bg1"/>
                </a:solidFill>
              </a:rPr>
              <a:t>Council</a:t>
            </a:r>
            <a:r>
              <a:rPr lang="en-US" sz="1600" baseline="30000" dirty="0" smtClean="0">
                <a:solidFill>
                  <a:schemeClr val="bg1"/>
                </a:solidFill>
              </a:rPr>
              <a:t>®</a:t>
            </a:r>
            <a:r>
              <a:rPr lang="en-US" sz="1600" dirty="0" smtClean="0">
                <a:solidFill>
                  <a:schemeClr val="bg1"/>
                </a:solidFill>
              </a:rPr>
              <a:t> </a:t>
            </a:r>
            <a:r>
              <a:rPr lang="en-US" sz="1600" dirty="0">
                <a:solidFill>
                  <a:schemeClr val="bg1"/>
                </a:solidFill>
              </a:rPr>
              <a:t>(GMAC</a:t>
            </a:r>
            <a:r>
              <a:rPr lang="en-US" sz="1600" baseline="30000" dirty="0">
                <a:solidFill>
                  <a:schemeClr val="bg1"/>
                </a:solidFill>
              </a:rPr>
              <a:t>®</a:t>
            </a:r>
            <a:r>
              <a:rPr lang="en-US" sz="1600" dirty="0">
                <a:solidFill>
                  <a:schemeClr val="bg1"/>
                </a:solidFill>
              </a:rPr>
              <a:t>) is the not-for-profit council of the world’s leading business schools. </a:t>
            </a:r>
            <a:endParaRPr lang="en-US" sz="1600" dirty="0" smtClean="0">
              <a:solidFill>
                <a:schemeClr val="bg1"/>
              </a:solidFill>
            </a:endParaRPr>
          </a:p>
          <a:p>
            <a:r>
              <a:rPr lang="en-US" sz="1600" dirty="0" smtClean="0">
                <a:solidFill>
                  <a:schemeClr val="bg1"/>
                </a:solidFill>
              </a:rPr>
              <a:t>GMAC </a:t>
            </a:r>
            <a:r>
              <a:rPr lang="en-US" sz="1600" dirty="0">
                <a:solidFill>
                  <a:schemeClr val="bg1"/>
                </a:solidFill>
              </a:rPr>
              <a:t>owns and administers the </a:t>
            </a:r>
            <a:r>
              <a:rPr lang="en-US" sz="1600" dirty="0" smtClean="0">
                <a:solidFill>
                  <a:schemeClr val="bg1"/>
                </a:solidFill>
              </a:rPr>
              <a:t>GMAT</a:t>
            </a:r>
            <a:r>
              <a:rPr lang="en-US" sz="1600" baseline="30000" dirty="0">
                <a:solidFill>
                  <a:schemeClr val="bg1"/>
                </a:solidFill>
              </a:rPr>
              <a:t>®</a:t>
            </a:r>
            <a:r>
              <a:rPr lang="en-US" sz="1600" dirty="0" smtClean="0">
                <a:solidFill>
                  <a:schemeClr val="bg1"/>
                </a:solidFill>
              </a:rPr>
              <a:t> </a:t>
            </a:r>
            <a:r>
              <a:rPr lang="en-US" sz="1600" dirty="0">
                <a:solidFill>
                  <a:schemeClr val="bg1"/>
                </a:solidFill>
              </a:rPr>
              <a:t>exam, </a:t>
            </a:r>
            <a:r>
              <a:rPr lang="en-US" sz="1600" dirty="0" smtClean="0">
                <a:solidFill>
                  <a:schemeClr val="bg1"/>
                </a:solidFill>
              </a:rPr>
              <a:t> </a:t>
            </a:r>
            <a:br>
              <a:rPr lang="en-US" sz="1600" dirty="0" smtClean="0">
                <a:solidFill>
                  <a:schemeClr val="bg1"/>
                </a:solidFill>
              </a:rPr>
            </a:br>
            <a:r>
              <a:rPr lang="en-US" sz="1600" dirty="0" smtClean="0">
                <a:solidFill>
                  <a:schemeClr val="bg1"/>
                </a:solidFill>
              </a:rPr>
              <a:t>the </a:t>
            </a:r>
            <a:r>
              <a:rPr lang="en-US" sz="1600" dirty="0">
                <a:solidFill>
                  <a:schemeClr val="bg1"/>
                </a:solidFill>
              </a:rPr>
              <a:t>most reliable predictor of academic </a:t>
            </a:r>
            <a:r>
              <a:rPr lang="en-US" sz="1600" dirty="0" smtClean="0">
                <a:solidFill>
                  <a:schemeClr val="bg1"/>
                </a:solidFill>
              </a:rPr>
              <a:t> success </a:t>
            </a:r>
            <a:br>
              <a:rPr lang="en-US" sz="1600" dirty="0" smtClean="0">
                <a:solidFill>
                  <a:schemeClr val="bg1"/>
                </a:solidFill>
              </a:rPr>
            </a:br>
            <a:r>
              <a:rPr lang="en-US" sz="1600" dirty="0" smtClean="0">
                <a:solidFill>
                  <a:schemeClr val="bg1"/>
                </a:solidFill>
              </a:rPr>
              <a:t>in </a:t>
            </a:r>
            <a:r>
              <a:rPr lang="en-US" sz="1600" dirty="0">
                <a:solidFill>
                  <a:schemeClr val="bg1"/>
                </a:solidFill>
              </a:rPr>
              <a:t>graduate management </a:t>
            </a:r>
            <a:r>
              <a:rPr lang="en-US" sz="1600" dirty="0" smtClean="0">
                <a:solidFill>
                  <a:schemeClr val="bg1"/>
                </a:solidFill>
              </a:rPr>
              <a:t> programs worldwide</a:t>
            </a:r>
            <a:r>
              <a:rPr lang="en-US" sz="1600" dirty="0">
                <a:solidFill>
                  <a:schemeClr val="bg1"/>
                </a:solidFill>
              </a:rPr>
              <a:t>.</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38936750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G:\Global Communications\Shared\Multimedia Library\Stock Photography\1-STOCK IMAGES\iStock_000009198660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95" t="14679" r="19025" b="10754"/>
          <a:stretch/>
        </p:blipFill>
        <p:spPr bwMode="auto">
          <a:xfrm>
            <a:off x="-1"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91AEF9A-17C0-494C-8E63-5C473FB5B135}" type="slidenum">
              <a:rPr lang="en-US" smtClean="0"/>
              <a:pPr/>
              <a:t>20</a:t>
            </a:fld>
            <a:endParaRPr lang="en-US" dirty="0"/>
          </a:p>
        </p:txBody>
      </p:sp>
      <p:sp>
        <p:nvSpPr>
          <p:cNvPr id="7" name="TextBox 6"/>
          <p:cNvSpPr txBox="1"/>
          <p:nvPr/>
        </p:nvSpPr>
        <p:spPr>
          <a:xfrm>
            <a:off x="182088" y="1219200"/>
            <a:ext cx="8763000" cy="523220"/>
          </a:xfrm>
          <a:prstGeom prst="rect">
            <a:avLst/>
          </a:prstGeom>
          <a:noFill/>
        </p:spPr>
        <p:txBody>
          <a:bodyPr wrap="square" rtlCol="0">
            <a:spAutoFit/>
          </a:bodyPr>
          <a:lstStyle/>
          <a:p>
            <a:r>
              <a:rPr lang="en-US" sz="2800" b="1" i="1" dirty="0">
                <a:solidFill>
                  <a:schemeClr val="bg1"/>
                </a:solidFill>
                <a:latin typeface="+mj-lt"/>
                <a:ea typeface="Verdana" panose="020B0604030504040204" pitchFamily="34" charset="0"/>
                <a:cs typeface="Verdana" panose="020B0604030504040204" pitchFamily="34" charset="0"/>
              </a:rPr>
              <a:t>Sharpen your skills </a:t>
            </a:r>
          </a:p>
        </p:txBody>
      </p:sp>
      <p:sp>
        <p:nvSpPr>
          <p:cNvPr id="9" name="Rectangle 8"/>
          <p:cNvSpPr/>
          <p:nvPr/>
        </p:nvSpPr>
        <p:spPr>
          <a:xfrm>
            <a:off x="0" y="0"/>
            <a:ext cx="4267199" cy="6858000"/>
          </a:xfrm>
          <a:prstGeom prst="rect">
            <a:avLst/>
          </a:prstGeom>
          <a:solidFill>
            <a:srgbClr val="005C9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770412"/>
            <a:ext cx="9144000" cy="1667988"/>
          </a:xfrm>
          <a:prstGeom prst="rect">
            <a:avLst/>
          </a:prstGeom>
          <a:solidFill>
            <a:srgbClr val="005C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3" name="Title 1"/>
          <p:cNvSpPr>
            <a:spLocks noGrp="1"/>
          </p:cNvSpPr>
          <p:nvPr>
            <p:ph type="title"/>
          </p:nvPr>
        </p:nvSpPr>
        <p:spPr>
          <a:xfrm>
            <a:off x="188026" y="1066800"/>
            <a:ext cx="6599713" cy="537606"/>
          </a:xfrm>
        </p:spPr>
        <p:txBody>
          <a:bodyPr>
            <a:normAutofit fontScale="90000"/>
          </a:bodyPr>
          <a:lstStyle/>
          <a:p>
            <a:r>
              <a:rPr lang="en-US" dirty="0" smtClean="0">
                <a:solidFill>
                  <a:srgbClr val="FFC000"/>
                </a:solidFill>
                <a:ea typeface="Verdana" panose="020B0604030504040204" pitchFamily="34" charset="0"/>
                <a:cs typeface="Verdana" panose="020B0604030504040204" pitchFamily="34" charset="0"/>
              </a:rPr>
              <a:t>Professional Development &amp; Career</a:t>
            </a:r>
            <a:endParaRPr lang="en-US" dirty="0">
              <a:solidFill>
                <a:srgbClr val="FFC000"/>
              </a:solidFill>
              <a:ea typeface="Verdana" panose="020B0604030504040204" pitchFamily="34" charset="0"/>
              <a:cs typeface="Verdana" panose="020B0604030504040204" pitchFamily="34" charset="0"/>
            </a:endParaRPr>
          </a:p>
        </p:txBody>
      </p: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
        <p:nvSpPr>
          <p:cNvPr id="2" name="Rectangle 1"/>
          <p:cNvSpPr/>
          <p:nvPr/>
        </p:nvSpPr>
        <p:spPr>
          <a:xfrm>
            <a:off x="304800" y="1600200"/>
            <a:ext cx="5638800" cy="707886"/>
          </a:xfrm>
          <a:prstGeom prst="rect">
            <a:avLst/>
          </a:prstGeom>
        </p:spPr>
        <p:txBody>
          <a:bodyPr wrap="square">
            <a:spAutoFit/>
          </a:bodyPr>
          <a:lstStyle/>
          <a:p>
            <a:r>
              <a:rPr lang="en-US" sz="2000" b="1" dirty="0" smtClean="0">
                <a:solidFill>
                  <a:schemeClr val="bg1"/>
                </a:solidFill>
                <a:ea typeface="Verdana" panose="020B0604030504040204" pitchFamily="34" charset="0"/>
                <a:cs typeface="Verdana" panose="020B0604030504040204" pitchFamily="34" charset="0"/>
              </a:rPr>
              <a:t>Reach your goals, sharpen your skills, and expand your network</a:t>
            </a:r>
            <a:endParaRPr lang="en-US" sz="2000" b="1" dirty="0">
              <a:solidFill>
                <a:schemeClr val="bg1"/>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151426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2521" t="12710" r="-34" b="10029"/>
          <a:stretch/>
        </p:blipFill>
        <p:spPr>
          <a:xfrm>
            <a:off x="0" y="1"/>
            <a:ext cx="9144000" cy="6858000"/>
          </a:xfrm>
          <a:prstGeom prst="rect">
            <a:avLst/>
          </a:prstGeom>
        </p:spPr>
      </p:pic>
      <p:sp>
        <p:nvSpPr>
          <p:cNvPr id="8" name="Rectangle 7"/>
          <p:cNvSpPr/>
          <p:nvPr/>
        </p:nvSpPr>
        <p:spPr>
          <a:xfrm>
            <a:off x="0" y="0"/>
            <a:ext cx="5257799" cy="6867896"/>
          </a:xfrm>
          <a:prstGeom prst="rect">
            <a:avLst/>
          </a:prstGeom>
          <a:solidFill>
            <a:srgbClr val="005C9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533400"/>
            <a:ext cx="8229600" cy="1143000"/>
          </a:xfrm>
        </p:spPr>
        <p:txBody>
          <a:bodyPr>
            <a:noAutofit/>
          </a:bodyPr>
          <a:lstStyle/>
          <a:p>
            <a:r>
              <a:rPr lang="en-US" sz="2800" dirty="0">
                <a:solidFill>
                  <a:srgbClr val="FFC000"/>
                </a:solidFill>
                <a:ea typeface="Verdana" panose="020B0604030504040204" pitchFamily="34" charset="0"/>
                <a:cs typeface="Verdana" panose="020B0604030504040204" pitchFamily="34" charset="0"/>
              </a:rPr>
              <a:t>GMAC Annual </a:t>
            </a:r>
            <a:r>
              <a:rPr lang="en-US" sz="2800" dirty="0" smtClean="0">
                <a:solidFill>
                  <a:srgbClr val="FFC000"/>
                </a:solidFill>
                <a:ea typeface="Verdana" panose="020B0604030504040204" pitchFamily="34" charset="0"/>
                <a:cs typeface="Verdana" panose="020B0604030504040204" pitchFamily="34" charset="0"/>
              </a:rPr>
              <a:t>Conference</a:t>
            </a:r>
            <a:endParaRPr lang="en-US" sz="2800" dirty="0">
              <a:solidFill>
                <a:srgbClr val="FFC000"/>
              </a:solidFill>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28600" y="1600200"/>
            <a:ext cx="4800600" cy="3124201"/>
          </a:xfrm>
        </p:spPr>
        <p:txBody>
          <a:bodyPr>
            <a:noAutofit/>
          </a:bodyPr>
          <a:lstStyle/>
          <a:p>
            <a:pPr marL="0" indent="0">
              <a:spcBef>
                <a:spcPts val="0"/>
              </a:spcBef>
              <a:spcAft>
                <a:spcPts val="1200"/>
              </a:spcAft>
              <a:buNone/>
            </a:pPr>
            <a:r>
              <a:rPr lang="en-US" sz="2000" b="1" dirty="0">
                <a:solidFill>
                  <a:schemeClr val="bg1"/>
                </a:solidFill>
              </a:rPr>
              <a:t>The premier professional meeting for administrators in graduate management education. </a:t>
            </a:r>
            <a:endParaRPr lang="en-US" sz="2000" dirty="0">
              <a:solidFill>
                <a:schemeClr val="bg1"/>
              </a:solidFill>
            </a:endParaRPr>
          </a:p>
          <a:p>
            <a:pPr>
              <a:spcBef>
                <a:spcPts val="0"/>
              </a:spcBef>
              <a:spcAft>
                <a:spcPts val="1200"/>
              </a:spcAft>
            </a:pPr>
            <a:r>
              <a:rPr lang="en-US" sz="1600" dirty="0" smtClean="0">
                <a:solidFill>
                  <a:schemeClr val="bg1"/>
                </a:solidFill>
              </a:rPr>
              <a:t>For </a:t>
            </a:r>
            <a:r>
              <a:rPr lang="en-US" sz="1600" dirty="0">
                <a:solidFill>
                  <a:schemeClr val="bg1"/>
                </a:solidFill>
              </a:rPr>
              <a:t>administrators at all levels who work in admissions, marketing, and program </a:t>
            </a:r>
            <a:r>
              <a:rPr lang="en-US" sz="1600" dirty="0" smtClean="0">
                <a:solidFill>
                  <a:schemeClr val="bg1"/>
                </a:solidFill>
              </a:rPr>
              <a:t>management, the </a:t>
            </a:r>
            <a:r>
              <a:rPr lang="en-US" sz="1600" dirty="0">
                <a:solidFill>
                  <a:schemeClr val="bg1"/>
                </a:solidFill>
              </a:rPr>
              <a:t>Annual Conference delivers current issues, the latest marketplace trends, research data, best practices, and ample </a:t>
            </a:r>
            <a:r>
              <a:rPr lang="en-US" sz="1600" dirty="0" smtClean="0">
                <a:solidFill>
                  <a:schemeClr val="bg1"/>
                </a:solidFill>
              </a:rPr>
              <a:t>networking </a:t>
            </a:r>
            <a:r>
              <a:rPr lang="en-US" sz="1600" dirty="0">
                <a:solidFill>
                  <a:schemeClr val="bg1"/>
                </a:solidFill>
              </a:rPr>
              <a:t>opportunities. </a:t>
            </a:r>
          </a:p>
          <a:p>
            <a:pPr>
              <a:spcBef>
                <a:spcPts val="0"/>
              </a:spcBef>
              <a:spcAft>
                <a:spcPts val="1200"/>
              </a:spcAft>
            </a:pPr>
            <a:r>
              <a:rPr lang="en-US" sz="1600" dirty="0" smtClean="0">
                <a:solidFill>
                  <a:schemeClr val="bg1"/>
                </a:solidFill>
              </a:rPr>
              <a:t>Held </a:t>
            </a:r>
            <a:r>
              <a:rPr lang="en-US" sz="1600" dirty="0">
                <a:solidFill>
                  <a:schemeClr val="bg1"/>
                </a:solidFill>
              </a:rPr>
              <a:t>every June.</a:t>
            </a:r>
          </a:p>
        </p:txBody>
      </p:sp>
      <p:sp>
        <p:nvSpPr>
          <p:cNvPr id="5" name="Slide Number Placeholder 4"/>
          <p:cNvSpPr>
            <a:spLocks noGrp="1"/>
          </p:cNvSpPr>
          <p:nvPr>
            <p:ph type="sldNum" sz="quarter" idx="12"/>
          </p:nvPr>
        </p:nvSpPr>
        <p:spPr/>
        <p:txBody>
          <a:bodyPr/>
          <a:lstStyle/>
          <a:p>
            <a:fld id="{391AEF9A-17C0-494C-8E63-5C473FB5B135}" type="slidenum">
              <a:rPr lang="en-US" smtClean="0"/>
              <a:pPr/>
              <a:t>21</a:t>
            </a:fld>
            <a:endParaRPr lang="en-US"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5654774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199" t="3942" r="1786" b="1446"/>
          <a:stretch/>
        </p:blipFill>
        <p:spPr>
          <a:xfrm>
            <a:off x="-398" y="1"/>
            <a:ext cx="9144398" cy="6858000"/>
          </a:xfrm>
          <a:prstGeom prst="rect">
            <a:avLst/>
          </a:prstGeom>
        </p:spPr>
      </p:pic>
      <p:sp>
        <p:nvSpPr>
          <p:cNvPr id="5" name="Slide Number Placeholder 4"/>
          <p:cNvSpPr>
            <a:spLocks noGrp="1"/>
          </p:cNvSpPr>
          <p:nvPr>
            <p:ph type="sldNum" sz="quarter" idx="12"/>
          </p:nvPr>
        </p:nvSpPr>
        <p:spPr/>
        <p:txBody>
          <a:bodyPr/>
          <a:lstStyle/>
          <a:p>
            <a:fld id="{391AEF9A-17C0-494C-8E63-5C473FB5B135}" type="slidenum">
              <a:rPr lang="en-US" smtClean="0"/>
              <a:pPr/>
              <a:t>22</a:t>
            </a:fld>
            <a:endParaRPr lang="en-US"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
        <p:nvSpPr>
          <p:cNvPr id="12" name="Title 1"/>
          <p:cNvSpPr>
            <a:spLocks noGrp="1"/>
          </p:cNvSpPr>
          <p:nvPr>
            <p:ph type="title"/>
          </p:nvPr>
        </p:nvSpPr>
        <p:spPr>
          <a:xfrm>
            <a:off x="228600" y="533400"/>
            <a:ext cx="8229600" cy="1143000"/>
          </a:xfrm>
        </p:spPr>
        <p:txBody>
          <a:bodyPr>
            <a:noAutofit/>
          </a:bodyPr>
          <a:lstStyle/>
          <a:p>
            <a:r>
              <a:rPr lang="en-US" sz="2800" dirty="0">
                <a:solidFill>
                  <a:srgbClr val="FFC000"/>
                </a:solidFill>
                <a:ea typeface="Verdana" panose="020B0604030504040204" pitchFamily="34" charset="0"/>
                <a:cs typeface="Verdana" panose="020B0604030504040204" pitchFamily="34" charset="0"/>
              </a:rPr>
              <a:t>GMAC Annual </a:t>
            </a:r>
            <a:r>
              <a:rPr lang="en-US" sz="2800" dirty="0" smtClean="0">
                <a:solidFill>
                  <a:srgbClr val="FFC000"/>
                </a:solidFill>
                <a:ea typeface="Verdana" panose="020B0604030504040204" pitchFamily="34" charset="0"/>
                <a:cs typeface="Verdana" panose="020B0604030504040204" pitchFamily="34" charset="0"/>
              </a:rPr>
              <a:t>Conference</a:t>
            </a:r>
            <a:endParaRPr lang="en-US" sz="2800" dirty="0">
              <a:solidFill>
                <a:srgbClr val="FFC000"/>
              </a:solidFill>
              <a:ea typeface="Verdana" panose="020B0604030504040204" pitchFamily="34" charset="0"/>
              <a:cs typeface="Verdana" panose="020B0604030504040204" pitchFamily="34" charset="0"/>
            </a:endParaRPr>
          </a:p>
        </p:txBody>
      </p:sp>
      <p:sp>
        <p:nvSpPr>
          <p:cNvPr id="13" name="Content Placeholder 2"/>
          <p:cNvSpPr>
            <a:spLocks noGrp="1"/>
          </p:cNvSpPr>
          <p:nvPr>
            <p:ph idx="1"/>
          </p:nvPr>
        </p:nvSpPr>
        <p:spPr>
          <a:xfrm>
            <a:off x="228600" y="1600200"/>
            <a:ext cx="4800600" cy="3124201"/>
          </a:xfrm>
        </p:spPr>
        <p:txBody>
          <a:bodyPr>
            <a:noAutofit/>
          </a:bodyPr>
          <a:lstStyle/>
          <a:p>
            <a:pPr marL="0" indent="0">
              <a:spcBef>
                <a:spcPts val="0"/>
              </a:spcBef>
              <a:spcAft>
                <a:spcPts val="1200"/>
              </a:spcAft>
              <a:buNone/>
            </a:pPr>
            <a:r>
              <a:rPr lang="en-US" sz="2000" b="1" dirty="0">
                <a:solidFill>
                  <a:schemeClr val="bg1"/>
                </a:solidFill>
              </a:rPr>
              <a:t>The premier professional meeting for administrators in graduate management education. </a:t>
            </a:r>
            <a:endParaRPr lang="en-US" sz="2000" dirty="0">
              <a:solidFill>
                <a:schemeClr val="bg1"/>
              </a:solidFill>
            </a:endParaRPr>
          </a:p>
          <a:p>
            <a:pPr>
              <a:spcBef>
                <a:spcPts val="0"/>
              </a:spcBef>
              <a:spcAft>
                <a:spcPts val="1200"/>
              </a:spcAft>
            </a:pPr>
            <a:r>
              <a:rPr lang="en-US" sz="1600" dirty="0" smtClean="0">
                <a:solidFill>
                  <a:schemeClr val="bg1"/>
                </a:solidFill>
              </a:rPr>
              <a:t>For </a:t>
            </a:r>
            <a:r>
              <a:rPr lang="en-US" sz="1600" dirty="0">
                <a:solidFill>
                  <a:schemeClr val="bg1"/>
                </a:solidFill>
              </a:rPr>
              <a:t>administrators at all levels who work in admissions, marketing, and program </a:t>
            </a:r>
            <a:r>
              <a:rPr lang="en-US" sz="1600" dirty="0" smtClean="0">
                <a:solidFill>
                  <a:schemeClr val="bg1"/>
                </a:solidFill>
              </a:rPr>
              <a:t>management, the </a:t>
            </a:r>
            <a:r>
              <a:rPr lang="en-US" sz="1600" dirty="0">
                <a:solidFill>
                  <a:schemeClr val="bg1"/>
                </a:solidFill>
              </a:rPr>
              <a:t>Annual Conference delivers current issues, the latest marketplace trends, research data, best practices, and ample </a:t>
            </a:r>
            <a:r>
              <a:rPr lang="en-US" sz="1600" dirty="0" smtClean="0">
                <a:solidFill>
                  <a:schemeClr val="bg1"/>
                </a:solidFill>
              </a:rPr>
              <a:t>networking </a:t>
            </a:r>
            <a:r>
              <a:rPr lang="en-US" sz="1600" dirty="0">
                <a:solidFill>
                  <a:schemeClr val="bg1"/>
                </a:solidFill>
              </a:rPr>
              <a:t>opportunities. </a:t>
            </a:r>
          </a:p>
          <a:p>
            <a:pPr>
              <a:spcBef>
                <a:spcPts val="0"/>
              </a:spcBef>
              <a:spcAft>
                <a:spcPts val="1200"/>
              </a:spcAft>
            </a:pPr>
            <a:r>
              <a:rPr lang="en-US" sz="1600" dirty="0" smtClean="0">
                <a:solidFill>
                  <a:schemeClr val="bg1"/>
                </a:solidFill>
              </a:rPr>
              <a:t>Held </a:t>
            </a:r>
            <a:r>
              <a:rPr lang="en-US" sz="1600" dirty="0">
                <a:solidFill>
                  <a:schemeClr val="bg1"/>
                </a:solidFill>
              </a:rPr>
              <a:t>every June.</a:t>
            </a:r>
          </a:p>
        </p:txBody>
      </p:sp>
    </p:spTree>
    <p:extLst>
      <p:ext uri="{BB962C8B-B14F-4D97-AF65-F5344CB8AC3E}">
        <p14:creationId xmlns:p14="http://schemas.microsoft.com/office/powerpoint/2010/main" val="17011057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84" t="3412" r="17279" b="13952"/>
          <a:stretch/>
        </p:blipFill>
        <p:spPr>
          <a:xfrm>
            <a:off x="0" y="0"/>
            <a:ext cx="9144000" cy="6858000"/>
          </a:xfrm>
          <a:prstGeom prst="rect">
            <a:avLst/>
          </a:prstGeom>
        </p:spPr>
      </p:pic>
      <p:sp>
        <p:nvSpPr>
          <p:cNvPr id="8" name="Rectangle 7"/>
          <p:cNvSpPr/>
          <p:nvPr/>
        </p:nvSpPr>
        <p:spPr>
          <a:xfrm>
            <a:off x="0" y="0"/>
            <a:ext cx="5257799" cy="6867896"/>
          </a:xfrm>
          <a:prstGeom prst="rect">
            <a:avLst/>
          </a:prstGeom>
          <a:solidFill>
            <a:srgbClr val="005C9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533400"/>
            <a:ext cx="8382000" cy="1143000"/>
          </a:xfrm>
        </p:spPr>
        <p:txBody>
          <a:bodyPr>
            <a:normAutofit/>
          </a:bodyPr>
          <a:lstStyle/>
          <a:p>
            <a:r>
              <a:rPr lang="en-US" sz="2800" dirty="0">
                <a:solidFill>
                  <a:srgbClr val="FFC000"/>
                </a:solidFill>
                <a:ea typeface="Verdana" panose="020B0604030504040204" pitchFamily="34" charset="0"/>
                <a:cs typeface="Verdana" panose="020B0604030504040204" pitchFamily="34" charset="0"/>
              </a:rPr>
              <a:t>Leadership </a:t>
            </a:r>
            <a:r>
              <a:rPr lang="en-US" sz="2800" dirty="0" smtClean="0">
                <a:solidFill>
                  <a:srgbClr val="FFC000"/>
                </a:solidFill>
                <a:ea typeface="Verdana" panose="020B0604030504040204" pitchFamily="34" charset="0"/>
                <a:cs typeface="Verdana" panose="020B0604030504040204" pitchFamily="34" charset="0"/>
              </a:rPr>
              <a:t>Conference</a:t>
            </a:r>
            <a:endParaRPr lang="en-US" sz="2800" dirty="0">
              <a:solidFill>
                <a:srgbClr val="FFC000"/>
              </a:solidFill>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28600" y="1627426"/>
            <a:ext cx="4572000" cy="4697174"/>
          </a:xfrm>
        </p:spPr>
        <p:txBody>
          <a:bodyPr>
            <a:noAutofit/>
          </a:bodyPr>
          <a:lstStyle/>
          <a:p>
            <a:pPr marL="0" indent="0">
              <a:spcBef>
                <a:spcPts val="0"/>
              </a:spcBef>
              <a:spcAft>
                <a:spcPts val="1200"/>
              </a:spcAft>
              <a:buNone/>
            </a:pPr>
            <a:r>
              <a:rPr lang="en-US" sz="2000" b="1" dirty="0">
                <a:solidFill>
                  <a:schemeClr val="bg1"/>
                </a:solidFill>
              </a:rPr>
              <a:t>One of GMAC’s most anticipated events for academic and administrative program directors and program-level deans. </a:t>
            </a:r>
            <a:endParaRPr lang="en-US" sz="2000" dirty="0">
              <a:solidFill>
                <a:schemeClr val="bg1"/>
              </a:solidFill>
            </a:endParaRPr>
          </a:p>
          <a:p>
            <a:pPr>
              <a:spcBef>
                <a:spcPts val="0"/>
              </a:spcBef>
              <a:spcAft>
                <a:spcPts val="1200"/>
              </a:spcAft>
            </a:pPr>
            <a:r>
              <a:rPr lang="en-US" sz="1600" dirty="0" smtClean="0">
                <a:solidFill>
                  <a:schemeClr val="bg1"/>
                </a:solidFill>
              </a:rPr>
              <a:t>Graduate </a:t>
            </a:r>
            <a:r>
              <a:rPr lang="en-US" sz="1600" dirty="0">
                <a:solidFill>
                  <a:schemeClr val="bg1"/>
                </a:solidFill>
              </a:rPr>
              <a:t>management professionals from around the world gather in an intimate setting to get the inside track on the state of graduate management education, explore new ideas, and share best practices. </a:t>
            </a:r>
            <a:endParaRPr lang="en-US" sz="1600" dirty="0" smtClean="0">
              <a:solidFill>
                <a:schemeClr val="bg1"/>
              </a:solidFill>
            </a:endParaRPr>
          </a:p>
          <a:p>
            <a:pPr>
              <a:spcBef>
                <a:spcPts val="0"/>
              </a:spcBef>
              <a:spcAft>
                <a:spcPts val="1200"/>
              </a:spcAft>
            </a:pPr>
            <a:r>
              <a:rPr lang="en-US" sz="1600" dirty="0" smtClean="0">
                <a:solidFill>
                  <a:schemeClr val="bg1"/>
                </a:solidFill>
              </a:rPr>
              <a:t>Held </a:t>
            </a:r>
            <a:r>
              <a:rPr lang="en-US" sz="1600" dirty="0">
                <a:solidFill>
                  <a:schemeClr val="bg1"/>
                </a:solidFill>
              </a:rPr>
              <a:t>in January or February.</a:t>
            </a:r>
          </a:p>
        </p:txBody>
      </p:sp>
      <p:sp>
        <p:nvSpPr>
          <p:cNvPr id="5" name="Slide Number Placeholder 4"/>
          <p:cNvSpPr>
            <a:spLocks noGrp="1"/>
          </p:cNvSpPr>
          <p:nvPr>
            <p:ph type="sldNum" sz="quarter" idx="12"/>
          </p:nvPr>
        </p:nvSpPr>
        <p:spPr/>
        <p:txBody>
          <a:bodyPr/>
          <a:lstStyle/>
          <a:p>
            <a:fld id="{391AEF9A-17C0-494C-8E63-5C473FB5B135}" type="slidenum">
              <a:rPr lang="en-US" smtClean="0"/>
              <a:pPr/>
              <a:t>23</a:t>
            </a:fld>
            <a:endParaRPr lang="en-US" dirty="0"/>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9586859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082" t="5651" r="15321" b="12752"/>
          <a:stretch/>
        </p:blipFill>
        <p:spPr>
          <a:xfrm>
            <a:off x="0" y="0"/>
            <a:ext cx="9143999" cy="6858000"/>
          </a:xfrm>
          <a:prstGeom prst="rect">
            <a:avLst/>
          </a:prstGeom>
        </p:spPr>
      </p:pic>
      <p:sp>
        <p:nvSpPr>
          <p:cNvPr id="8" name="Rectangle 7"/>
          <p:cNvSpPr/>
          <p:nvPr/>
        </p:nvSpPr>
        <p:spPr>
          <a:xfrm>
            <a:off x="0" y="0"/>
            <a:ext cx="5257799" cy="6867896"/>
          </a:xfrm>
          <a:prstGeom prst="rect">
            <a:avLst/>
          </a:prstGeom>
          <a:solidFill>
            <a:srgbClr val="005C9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762000"/>
            <a:ext cx="8763000" cy="1143000"/>
          </a:xfrm>
        </p:spPr>
        <p:txBody>
          <a:bodyPr>
            <a:noAutofit/>
          </a:bodyPr>
          <a:lstStyle/>
          <a:p>
            <a:r>
              <a:rPr lang="en-US" sz="2800" dirty="0">
                <a:solidFill>
                  <a:srgbClr val="FFC000"/>
                </a:solidFill>
                <a:ea typeface="Verdana" panose="020B0604030504040204" pitchFamily="34" charset="0"/>
                <a:cs typeface="Verdana" panose="020B0604030504040204" pitchFamily="34" charset="0"/>
              </a:rPr>
              <a:t>Admissions </a:t>
            </a:r>
            <a:r>
              <a:rPr lang="en-US" sz="2800" dirty="0" smtClean="0">
                <a:solidFill>
                  <a:srgbClr val="FFC000"/>
                </a:solidFill>
                <a:ea typeface="Verdana" panose="020B0604030504040204" pitchFamily="34" charset="0"/>
                <a:cs typeface="Verdana" panose="020B0604030504040204" pitchFamily="34" charset="0"/>
              </a:rPr>
              <a:t>Institute for </a:t>
            </a:r>
            <a:br>
              <a:rPr lang="en-US" sz="2800" dirty="0" smtClean="0">
                <a:solidFill>
                  <a:srgbClr val="FFC000"/>
                </a:solidFill>
                <a:ea typeface="Verdana" panose="020B0604030504040204" pitchFamily="34" charset="0"/>
                <a:cs typeface="Verdana" panose="020B0604030504040204" pitchFamily="34" charset="0"/>
              </a:rPr>
            </a:br>
            <a:r>
              <a:rPr lang="en-US" sz="2800" dirty="0" smtClean="0">
                <a:solidFill>
                  <a:srgbClr val="FFC000"/>
                </a:solidFill>
                <a:ea typeface="Verdana" panose="020B0604030504040204" pitchFamily="34" charset="0"/>
                <a:cs typeface="Verdana" panose="020B0604030504040204" pitchFamily="34" charset="0"/>
              </a:rPr>
              <a:t>New Professionals</a:t>
            </a:r>
            <a:endParaRPr lang="en-US" sz="2800" dirty="0">
              <a:solidFill>
                <a:srgbClr val="FFC000"/>
              </a:solidFill>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28600" y="2209801"/>
            <a:ext cx="4800600" cy="2667000"/>
          </a:xfrm>
        </p:spPr>
        <p:txBody>
          <a:bodyPr>
            <a:noAutofit/>
          </a:bodyPr>
          <a:lstStyle/>
          <a:p>
            <a:pPr>
              <a:spcBef>
                <a:spcPts val="0"/>
              </a:spcBef>
              <a:spcAft>
                <a:spcPts val="1200"/>
              </a:spcAft>
            </a:pPr>
            <a:r>
              <a:rPr lang="en-US" sz="1600" dirty="0">
                <a:solidFill>
                  <a:schemeClr val="bg1"/>
                </a:solidFill>
              </a:rPr>
              <a:t>For new </a:t>
            </a:r>
            <a:r>
              <a:rPr lang="en-US" sz="1600" dirty="0" smtClean="0">
                <a:solidFill>
                  <a:schemeClr val="bg1"/>
                </a:solidFill>
              </a:rPr>
              <a:t>professionals with </a:t>
            </a:r>
            <a:r>
              <a:rPr lang="en-US" sz="1600" dirty="0">
                <a:solidFill>
                  <a:schemeClr val="bg1"/>
                </a:solidFill>
              </a:rPr>
              <a:t>six months to </a:t>
            </a:r>
            <a:r>
              <a:rPr lang="en-US" sz="1600" dirty="0" smtClean="0">
                <a:solidFill>
                  <a:schemeClr val="bg1"/>
                </a:solidFill>
              </a:rPr>
              <a:t>two years </a:t>
            </a:r>
            <a:r>
              <a:rPr lang="en-US" sz="1600" dirty="0">
                <a:solidFill>
                  <a:schemeClr val="bg1"/>
                </a:solidFill>
              </a:rPr>
              <a:t>of experience who want to grow their </a:t>
            </a:r>
            <a:r>
              <a:rPr lang="en-US" sz="1600" dirty="0" smtClean="0">
                <a:solidFill>
                  <a:schemeClr val="bg1"/>
                </a:solidFill>
              </a:rPr>
              <a:t>skills.</a:t>
            </a:r>
            <a:endParaRPr lang="en-US" sz="1600" dirty="0">
              <a:solidFill>
                <a:schemeClr val="bg1"/>
              </a:solidFill>
            </a:endParaRPr>
          </a:p>
          <a:p>
            <a:pPr>
              <a:spcBef>
                <a:spcPts val="0"/>
              </a:spcBef>
              <a:spcAft>
                <a:spcPts val="1200"/>
              </a:spcAft>
            </a:pPr>
            <a:r>
              <a:rPr lang="en-US" sz="1600" dirty="0" smtClean="0">
                <a:solidFill>
                  <a:schemeClr val="bg1"/>
                </a:solidFill>
              </a:rPr>
              <a:t>An </a:t>
            </a:r>
            <a:r>
              <a:rPr lang="en-US" sz="1600" dirty="0">
                <a:solidFill>
                  <a:schemeClr val="bg1"/>
                </a:solidFill>
              </a:rPr>
              <a:t>intensive, skills-based program focusing on the core knowledge needed to excel in graduate management admissions. </a:t>
            </a:r>
          </a:p>
          <a:p>
            <a:pPr>
              <a:spcBef>
                <a:spcPts val="0"/>
              </a:spcBef>
              <a:spcAft>
                <a:spcPts val="1200"/>
              </a:spcAft>
            </a:pPr>
            <a:r>
              <a:rPr lang="en-US" sz="1600" dirty="0" smtClean="0">
                <a:solidFill>
                  <a:schemeClr val="bg1"/>
                </a:solidFill>
              </a:rPr>
              <a:t>Held </a:t>
            </a:r>
            <a:r>
              <a:rPr lang="en-US" sz="1600" dirty="0">
                <a:solidFill>
                  <a:schemeClr val="bg1"/>
                </a:solidFill>
              </a:rPr>
              <a:t>every July. </a:t>
            </a:r>
          </a:p>
        </p:txBody>
      </p:sp>
      <p:sp>
        <p:nvSpPr>
          <p:cNvPr id="5" name="Slide Number Placeholder 4"/>
          <p:cNvSpPr>
            <a:spLocks noGrp="1"/>
          </p:cNvSpPr>
          <p:nvPr>
            <p:ph type="sldNum" sz="quarter" idx="12"/>
          </p:nvPr>
        </p:nvSpPr>
        <p:spPr/>
        <p:txBody>
          <a:bodyPr/>
          <a:lstStyle/>
          <a:p>
            <a:fld id="{391AEF9A-17C0-494C-8E63-5C473FB5B135}" type="slidenum">
              <a:rPr lang="en-US" smtClean="0"/>
              <a:pPr/>
              <a:t>24</a:t>
            </a:fld>
            <a:endParaRPr lang="en-US"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37707221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8624" t="5286" r="1056" b="14394"/>
          <a:stretch/>
        </p:blipFill>
        <p:spPr>
          <a:xfrm>
            <a:off x="12664" y="0"/>
            <a:ext cx="9131335" cy="6858000"/>
          </a:xfrm>
          <a:prstGeom prst="rect">
            <a:avLst/>
          </a:prstGeom>
        </p:spPr>
      </p:pic>
      <p:sp>
        <p:nvSpPr>
          <p:cNvPr id="8" name="Rectangle 7"/>
          <p:cNvSpPr/>
          <p:nvPr/>
        </p:nvSpPr>
        <p:spPr>
          <a:xfrm>
            <a:off x="0" y="0"/>
            <a:ext cx="5257799" cy="6867896"/>
          </a:xfrm>
          <a:prstGeom prst="rect">
            <a:avLst/>
          </a:prstGeom>
          <a:solidFill>
            <a:srgbClr val="005C9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533400"/>
            <a:ext cx="8229600" cy="1143000"/>
          </a:xfrm>
        </p:spPr>
        <p:txBody>
          <a:bodyPr>
            <a:noAutofit/>
          </a:bodyPr>
          <a:lstStyle/>
          <a:p>
            <a:r>
              <a:rPr lang="en-US" sz="2800" dirty="0">
                <a:solidFill>
                  <a:srgbClr val="FFC000"/>
                </a:solidFill>
                <a:ea typeface="Verdana" panose="020B0604030504040204" pitchFamily="34" charset="0"/>
                <a:cs typeface="Verdana" panose="020B0604030504040204" pitchFamily="34" charset="0"/>
              </a:rPr>
              <a:t>GMAC European </a:t>
            </a:r>
            <a:r>
              <a:rPr lang="en-US" sz="2800" dirty="0" smtClean="0">
                <a:solidFill>
                  <a:srgbClr val="FFC000"/>
                </a:solidFill>
                <a:ea typeface="Verdana" panose="020B0604030504040204" pitchFamily="34" charset="0"/>
                <a:cs typeface="Verdana" panose="020B0604030504040204" pitchFamily="34" charset="0"/>
              </a:rPr>
              <a:t>Conference</a:t>
            </a:r>
            <a:endParaRPr lang="en-US" sz="2800" dirty="0">
              <a:solidFill>
                <a:srgbClr val="FFC000"/>
              </a:solidFill>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28600" y="1637825"/>
            <a:ext cx="4279075" cy="5143975"/>
          </a:xfrm>
        </p:spPr>
        <p:txBody>
          <a:bodyPr>
            <a:noAutofit/>
          </a:bodyPr>
          <a:lstStyle/>
          <a:p>
            <a:pPr marL="0" indent="0">
              <a:spcBef>
                <a:spcPts val="0"/>
              </a:spcBef>
              <a:spcAft>
                <a:spcPts val="1200"/>
              </a:spcAft>
              <a:buNone/>
            </a:pPr>
            <a:r>
              <a:rPr lang="en-US" sz="2000" b="1" dirty="0">
                <a:solidFill>
                  <a:schemeClr val="bg1"/>
                </a:solidFill>
              </a:rPr>
              <a:t>For professionals of all levels with responsibility for admissions, marketing and program direction. </a:t>
            </a:r>
            <a:endParaRPr lang="en-US" sz="2000" dirty="0">
              <a:solidFill>
                <a:schemeClr val="bg1"/>
              </a:solidFill>
            </a:endParaRPr>
          </a:p>
          <a:p>
            <a:pPr>
              <a:spcBef>
                <a:spcPts val="0"/>
              </a:spcBef>
              <a:spcAft>
                <a:spcPts val="1200"/>
              </a:spcAft>
            </a:pPr>
            <a:r>
              <a:rPr lang="en-US" sz="1600" dirty="0" smtClean="0">
                <a:solidFill>
                  <a:schemeClr val="bg1"/>
                </a:solidFill>
              </a:rPr>
              <a:t>An </a:t>
            </a:r>
            <a:r>
              <a:rPr lang="en-US" sz="1600" dirty="0">
                <a:solidFill>
                  <a:schemeClr val="bg1"/>
                </a:solidFill>
              </a:rPr>
              <a:t>opportunity to examine in-depth topics of global significance and local interest, as well as strategies and best practices focused on a local perspective. For professionals at all levels with responsibility for admissions, marketing, and program direction. </a:t>
            </a:r>
          </a:p>
          <a:p>
            <a:pPr>
              <a:spcBef>
                <a:spcPts val="0"/>
              </a:spcBef>
              <a:spcAft>
                <a:spcPts val="1200"/>
              </a:spcAft>
            </a:pPr>
            <a:r>
              <a:rPr lang="en-US" sz="1600" dirty="0" smtClean="0">
                <a:solidFill>
                  <a:schemeClr val="bg1"/>
                </a:solidFill>
              </a:rPr>
              <a:t>Held </a:t>
            </a:r>
            <a:r>
              <a:rPr lang="en-US" sz="1600" dirty="0">
                <a:solidFill>
                  <a:schemeClr val="bg1"/>
                </a:solidFill>
              </a:rPr>
              <a:t>in the fall. </a:t>
            </a:r>
          </a:p>
        </p:txBody>
      </p:sp>
      <p:sp>
        <p:nvSpPr>
          <p:cNvPr id="5" name="Slide Number Placeholder 4"/>
          <p:cNvSpPr>
            <a:spLocks noGrp="1"/>
          </p:cNvSpPr>
          <p:nvPr>
            <p:ph type="sldNum" sz="quarter" idx="12"/>
          </p:nvPr>
        </p:nvSpPr>
        <p:spPr/>
        <p:txBody>
          <a:bodyPr/>
          <a:lstStyle/>
          <a:p>
            <a:fld id="{391AEF9A-17C0-494C-8E63-5C473FB5B135}" type="slidenum">
              <a:rPr lang="en-US" smtClean="0"/>
              <a:pPr/>
              <a:t>25</a:t>
            </a:fld>
            <a:endParaRPr lang="en-US" dirty="0"/>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18487708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167" t="19578" r="15466" b="10054"/>
          <a:stretch/>
        </p:blipFill>
        <p:spPr>
          <a:xfrm>
            <a:off x="12664" y="0"/>
            <a:ext cx="9131335" cy="6858000"/>
          </a:xfrm>
          <a:prstGeom prst="rect">
            <a:avLst/>
          </a:prstGeom>
        </p:spPr>
      </p:pic>
      <p:sp>
        <p:nvSpPr>
          <p:cNvPr id="8" name="Rectangle 7"/>
          <p:cNvSpPr/>
          <p:nvPr/>
        </p:nvSpPr>
        <p:spPr>
          <a:xfrm>
            <a:off x="0" y="0"/>
            <a:ext cx="5257799" cy="6867896"/>
          </a:xfrm>
          <a:prstGeom prst="rect">
            <a:avLst/>
          </a:prstGeom>
          <a:solidFill>
            <a:srgbClr val="005C9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533400"/>
            <a:ext cx="8229600" cy="1143000"/>
          </a:xfrm>
        </p:spPr>
        <p:txBody>
          <a:bodyPr>
            <a:noAutofit/>
          </a:bodyPr>
          <a:lstStyle/>
          <a:p>
            <a:r>
              <a:rPr lang="en-US" sz="2800" dirty="0">
                <a:solidFill>
                  <a:srgbClr val="FFC000"/>
                </a:solidFill>
                <a:ea typeface="Verdana" panose="020B0604030504040204" pitchFamily="34" charset="0"/>
                <a:cs typeface="Verdana" panose="020B0604030504040204" pitchFamily="34" charset="0"/>
              </a:rPr>
              <a:t>GMAC Asia </a:t>
            </a:r>
            <a:r>
              <a:rPr lang="en-US" sz="2800" dirty="0" smtClean="0">
                <a:solidFill>
                  <a:srgbClr val="FFC000"/>
                </a:solidFill>
                <a:ea typeface="Verdana" panose="020B0604030504040204" pitchFamily="34" charset="0"/>
                <a:cs typeface="Verdana" panose="020B0604030504040204" pitchFamily="34" charset="0"/>
              </a:rPr>
              <a:t>Pacific </a:t>
            </a:r>
            <a:r>
              <a:rPr lang="en-US" sz="2800" dirty="0">
                <a:solidFill>
                  <a:srgbClr val="FFC000"/>
                </a:solidFill>
                <a:ea typeface="Verdana" panose="020B0604030504040204" pitchFamily="34" charset="0"/>
                <a:cs typeface="Verdana" panose="020B0604030504040204" pitchFamily="34" charset="0"/>
              </a:rPr>
              <a:t>Conference</a:t>
            </a:r>
          </a:p>
        </p:txBody>
      </p:sp>
      <p:sp>
        <p:nvSpPr>
          <p:cNvPr id="3" name="Content Placeholder 2"/>
          <p:cNvSpPr>
            <a:spLocks noGrp="1"/>
          </p:cNvSpPr>
          <p:nvPr>
            <p:ph idx="1"/>
          </p:nvPr>
        </p:nvSpPr>
        <p:spPr>
          <a:xfrm>
            <a:off x="228600" y="1635826"/>
            <a:ext cx="4648200" cy="3498252"/>
          </a:xfrm>
        </p:spPr>
        <p:txBody>
          <a:bodyPr>
            <a:noAutofit/>
          </a:bodyPr>
          <a:lstStyle/>
          <a:p>
            <a:pPr marL="0" indent="0">
              <a:spcBef>
                <a:spcPts val="0"/>
              </a:spcBef>
              <a:spcAft>
                <a:spcPts val="1200"/>
              </a:spcAft>
              <a:buNone/>
            </a:pPr>
            <a:r>
              <a:rPr lang="en-US" sz="2000" b="1" dirty="0">
                <a:solidFill>
                  <a:schemeClr val="bg1"/>
                </a:solidFill>
              </a:rPr>
              <a:t>For </a:t>
            </a:r>
            <a:r>
              <a:rPr lang="en-US" sz="2000" b="1" dirty="0" smtClean="0">
                <a:solidFill>
                  <a:schemeClr val="bg1"/>
                </a:solidFill>
              </a:rPr>
              <a:t>professionals of </a:t>
            </a:r>
            <a:r>
              <a:rPr lang="en-US" sz="2000" b="1" dirty="0">
                <a:solidFill>
                  <a:schemeClr val="bg1"/>
                </a:solidFill>
              </a:rPr>
              <a:t>all levels with responsibility for admissions, marketing and program direction. </a:t>
            </a:r>
            <a:endParaRPr lang="en-US" sz="2000" dirty="0">
              <a:solidFill>
                <a:schemeClr val="bg1"/>
              </a:solidFill>
            </a:endParaRPr>
          </a:p>
          <a:p>
            <a:pPr>
              <a:spcBef>
                <a:spcPts val="0"/>
              </a:spcBef>
              <a:spcAft>
                <a:spcPts val="1200"/>
              </a:spcAft>
            </a:pPr>
            <a:r>
              <a:rPr lang="en-US" sz="1600" dirty="0" smtClean="0">
                <a:solidFill>
                  <a:schemeClr val="bg1"/>
                </a:solidFill>
              </a:rPr>
              <a:t>A </a:t>
            </a:r>
            <a:r>
              <a:rPr lang="en-US" sz="1600" dirty="0">
                <a:solidFill>
                  <a:schemeClr val="bg1"/>
                </a:solidFill>
              </a:rPr>
              <a:t>global forum for exploring issues of critical importance within a growing Asian graduate management education landscape. For professionals at all levels with responsibility for admissions, marketing, and program direction. </a:t>
            </a:r>
            <a:endParaRPr lang="en-US" sz="1600" dirty="0" smtClean="0">
              <a:solidFill>
                <a:schemeClr val="bg1"/>
              </a:solidFill>
            </a:endParaRPr>
          </a:p>
          <a:p>
            <a:pPr>
              <a:spcBef>
                <a:spcPts val="0"/>
              </a:spcBef>
              <a:spcAft>
                <a:spcPts val="1200"/>
              </a:spcAft>
            </a:pPr>
            <a:r>
              <a:rPr lang="en-US" sz="1600" dirty="0" smtClean="0">
                <a:solidFill>
                  <a:schemeClr val="bg1"/>
                </a:solidFill>
              </a:rPr>
              <a:t>Held </a:t>
            </a:r>
            <a:r>
              <a:rPr lang="en-US" sz="1600" dirty="0">
                <a:solidFill>
                  <a:schemeClr val="bg1"/>
                </a:solidFill>
              </a:rPr>
              <a:t>in the fall. </a:t>
            </a:r>
          </a:p>
        </p:txBody>
      </p:sp>
      <p:sp>
        <p:nvSpPr>
          <p:cNvPr id="5" name="Slide Number Placeholder 4"/>
          <p:cNvSpPr>
            <a:spLocks noGrp="1"/>
          </p:cNvSpPr>
          <p:nvPr>
            <p:ph type="sldNum" sz="quarter" idx="12"/>
          </p:nvPr>
        </p:nvSpPr>
        <p:spPr/>
        <p:txBody>
          <a:bodyPr/>
          <a:lstStyle/>
          <a:p>
            <a:fld id="{391AEF9A-17C0-494C-8E63-5C473FB5B135}" type="slidenum">
              <a:rPr lang="en-US" smtClean="0"/>
              <a:pPr/>
              <a:t>26</a:t>
            </a:fld>
            <a:endParaRPr lang="en-US"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15730401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G:\Global Communications\Shared\Multimedia Library\Stock Photography\1-STOCK IMAGES\iStock_000023640285XXX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629" t="16192" r="4789" b="1778"/>
          <a:stretch/>
        </p:blipFill>
        <p:spPr bwMode="auto">
          <a:xfrm flipH="1">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0"/>
            <a:ext cx="5257799" cy="6867896"/>
          </a:xfrm>
          <a:prstGeom prst="rect">
            <a:avLst/>
          </a:prstGeom>
          <a:solidFill>
            <a:srgbClr val="005C9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533400"/>
            <a:ext cx="8229600" cy="1143000"/>
          </a:xfrm>
        </p:spPr>
        <p:txBody>
          <a:bodyPr>
            <a:normAutofit/>
          </a:bodyPr>
          <a:lstStyle/>
          <a:p>
            <a:r>
              <a:rPr lang="en-US" sz="2800" dirty="0">
                <a:solidFill>
                  <a:srgbClr val="FFC000"/>
                </a:solidFill>
              </a:rPr>
              <a:t>GMAC Webinars </a:t>
            </a:r>
          </a:p>
        </p:txBody>
      </p:sp>
      <p:sp>
        <p:nvSpPr>
          <p:cNvPr id="3" name="Content Placeholder 2"/>
          <p:cNvSpPr>
            <a:spLocks noGrp="1"/>
          </p:cNvSpPr>
          <p:nvPr>
            <p:ph idx="1"/>
          </p:nvPr>
        </p:nvSpPr>
        <p:spPr>
          <a:xfrm>
            <a:off x="228600" y="1646237"/>
            <a:ext cx="4648200" cy="4525963"/>
          </a:xfrm>
        </p:spPr>
        <p:txBody>
          <a:bodyPr>
            <a:noAutofit/>
          </a:bodyPr>
          <a:lstStyle/>
          <a:p>
            <a:pPr marL="0" indent="0">
              <a:spcBef>
                <a:spcPts val="0"/>
              </a:spcBef>
              <a:spcAft>
                <a:spcPts val="1200"/>
              </a:spcAft>
              <a:buNone/>
            </a:pPr>
            <a:r>
              <a:rPr lang="en-US" sz="2000" b="1" dirty="0" smtClean="0">
                <a:solidFill>
                  <a:schemeClr val="bg1"/>
                </a:solidFill>
              </a:rPr>
              <a:t>Stay </a:t>
            </a:r>
            <a:r>
              <a:rPr lang="en-US" sz="2000" b="1" dirty="0">
                <a:solidFill>
                  <a:schemeClr val="bg1"/>
                </a:solidFill>
              </a:rPr>
              <a:t>on the cutting edge of current </a:t>
            </a:r>
            <a:r>
              <a:rPr lang="en-US" sz="2000" b="1" dirty="0" smtClean="0">
                <a:solidFill>
                  <a:schemeClr val="bg1"/>
                </a:solidFill>
              </a:rPr>
              <a:t>issues.</a:t>
            </a:r>
          </a:p>
          <a:p>
            <a:pPr>
              <a:spcBef>
                <a:spcPts val="0"/>
              </a:spcBef>
              <a:spcAft>
                <a:spcPts val="1200"/>
              </a:spcAft>
            </a:pPr>
            <a:r>
              <a:rPr lang="en-US" sz="1600" dirty="0" smtClean="0">
                <a:solidFill>
                  <a:schemeClr val="bg1"/>
                </a:solidFill>
              </a:rPr>
              <a:t>From </a:t>
            </a:r>
            <a:r>
              <a:rPr lang="en-US" sz="1600" dirty="0">
                <a:solidFill>
                  <a:schemeClr val="bg1"/>
                </a:solidFill>
              </a:rPr>
              <a:t>understanding global test-taker trends to using research in your student recruitment messaging to making effective use of GMAC products and services, GMAC webinars offer the latest graduate management education in an accessible format. </a:t>
            </a:r>
            <a:endParaRPr lang="en-US" sz="1600" dirty="0" smtClean="0">
              <a:solidFill>
                <a:schemeClr val="bg1"/>
              </a:solidFill>
            </a:endParaRPr>
          </a:p>
          <a:p>
            <a:pPr>
              <a:spcBef>
                <a:spcPts val="0"/>
              </a:spcBef>
              <a:spcAft>
                <a:spcPts val="1200"/>
              </a:spcAft>
            </a:pPr>
            <a:r>
              <a:rPr lang="en-US" sz="1600" dirty="0" smtClean="0">
                <a:solidFill>
                  <a:schemeClr val="bg1"/>
                </a:solidFill>
              </a:rPr>
              <a:t>Offered </a:t>
            </a:r>
            <a:r>
              <a:rPr lang="en-US" sz="1600" dirty="0">
                <a:solidFill>
                  <a:schemeClr val="bg1"/>
                </a:solidFill>
              </a:rPr>
              <a:t>online for free year-round. </a:t>
            </a:r>
          </a:p>
        </p:txBody>
      </p:sp>
      <p:sp>
        <p:nvSpPr>
          <p:cNvPr id="5" name="Slide Number Placeholder 4"/>
          <p:cNvSpPr>
            <a:spLocks noGrp="1"/>
          </p:cNvSpPr>
          <p:nvPr>
            <p:ph type="sldNum" sz="quarter" idx="12"/>
          </p:nvPr>
        </p:nvSpPr>
        <p:spPr/>
        <p:txBody>
          <a:bodyPr/>
          <a:lstStyle/>
          <a:p>
            <a:fld id="{391AEF9A-17C0-494C-8E63-5C473FB5B135}" type="slidenum">
              <a:rPr lang="en-US" smtClean="0"/>
              <a:pPr/>
              <a:t>27</a:t>
            </a:fld>
            <a:endParaRPr lang="en-US" dirty="0"/>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12504310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Global Communications\Shared\Multimedia Library\Stock Photography\1-STOCK IMAGES\iStock_000012812966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408" t="15697" r="4622" b="2977"/>
          <a:stretch/>
        </p:blipFill>
        <p:spPr bwMode="auto">
          <a:xfrm flipH="1">
            <a:off x="-1" y="1"/>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0"/>
            <a:ext cx="5257799" cy="6867896"/>
          </a:xfrm>
          <a:prstGeom prst="rect">
            <a:avLst/>
          </a:prstGeom>
          <a:solidFill>
            <a:srgbClr val="005C9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533400"/>
            <a:ext cx="8382000" cy="1143000"/>
          </a:xfrm>
        </p:spPr>
        <p:txBody>
          <a:bodyPr>
            <a:normAutofit/>
          </a:bodyPr>
          <a:lstStyle/>
          <a:p>
            <a:r>
              <a:rPr lang="en-US" sz="2800" dirty="0">
                <a:solidFill>
                  <a:srgbClr val="FFC000"/>
                </a:solidFill>
                <a:ea typeface="Verdana" panose="020B0604030504040204" pitchFamily="34" charset="0"/>
                <a:cs typeface="Verdana" panose="020B0604030504040204" pitchFamily="34" charset="0"/>
              </a:rPr>
              <a:t>Learning Library</a:t>
            </a:r>
          </a:p>
        </p:txBody>
      </p:sp>
      <p:sp>
        <p:nvSpPr>
          <p:cNvPr id="3" name="Content Placeholder 2"/>
          <p:cNvSpPr>
            <a:spLocks noGrp="1"/>
          </p:cNvSpPr>
          <p:nvPr>
            <p:ph idx="1"/>
          </p:nvPr>
        </p:nvSpPr>
        <p:spPr>
          <a:xfrm>
            <a:off x="228600" y="1676400"/>
            <a:ext cx="4267200" cy="4525963"/>
          </a:xfrm>
        </p:spPr>
        <p:txBody>
          <a:bodyPr>
            <a:noAutofit/>
          </a:bodyPr>
          <a:lstStyle/>
          <a:p>
            <a:pPr marL="0" indent="0">
              <a:spcBef>
                <a:spcPts val="0"/>
              </a:spcBef>
              <a:spcAft>
                <a:spcPts val="1200"/>
              </a:spcAft>
              <a:buNone/>
            </a:pPr>
            <a:r>
              <a:rPr lang="en-US" sz="2000" b="1" dirty="0">
                <a:solidFill>
                  <a:schemeClr val="bg1"/>
                </a:solidFill>
              </a:rPr>
              <a:t>O</a:t>
            </a:r>
            <a:r>
              <a:rPr lang="en-US" sz="2000" b="1" dirty="0" smtClean="0">
                <a:solidFill>
                  <a:schemeClr val="bg1"/>
                </a:solidFill>
              </a:rPr>
              <a:t>n-demand </a:t>
            </a:r>
            <a:r>
              <a:rPr lang="en-US" sz="2000" b="1" dirty="0">
                <a:solidFill>
                  <a:schemeClr val="bg1"/>
                </a:solidFill>
              </a:rPr>
              <a:t>collection of professional development opportunities, webinars, and tutorials for all graduate management education </a:t>
            </a:r>
            <a:r>
              <a:rPr lang="en-US" sz="2000" b="1" dirty="0" smtClean="0">
                <a:solidFill>
                  <a:schemeClr val="bg1"/>
                </a:solidFill>
              </a:rPr>
              <a:t>professionals.</a:t>
            </a:r>
          </a:p>
          <a:p>
            <a:pPr>
              <a:spcBef>
                <a:spcPts val="0"/>
              </a:spcBef>
              <a:spcAft>
                <a:spcPts val="1200"/>
              </a:spcAft>
            </a:pPr>
            <a:r>
              <a:rPr lang="en-US" sz="1600" dirty="0" smtClean="0">
                <a:solidFill>
                  <a:schemeClr val="bg1"/>
                </a:solidFill>
              </a:rPr>
              <a:t>We </a:t>
            </a:r>
            <a:r>
              <a:rPr lang="en-US" sz="1600" dirty="0">
                <a:solidFill>
                  <a:schemeClr val="bg1"/>
                </a:solidFill>
              </a:rPr>
              <a:t>know your schedules don’t always align with ours, so we’ve created a resource-rich library of </a:t>
            </a:r>
            <a:r>
              <a:rPr lang="en-US" sz="1600" dirty="0" smtClean="0">
                <a:solidFill>
                  <a:schemeClr val="bg1"/>
                </a:solidFill>
              </a:rPr>
              <a:t>videos </a:t>
            </a:r>
            <a:r>
              <a:rPr lang="en-US" sz="1600" dirty="0">
                <a:solidFill>
                  <a:schemeClr val="bg1"/>
                </a:solidFill>
              </a:rPr>
              <a:t>from past webinars</a:t>
            </a:r>
            <a:r>
              <a:rPr lang="en-US" sz="1600" dirty="0" smtClean="0">
                <a:solidFill>
                  <a:schemeClr val="bg1"/>
                </a:solidFill>
              </a:rPr>
              <a:t>, </a:t>
            </a:r>
            <a:r>
              <a:rPr lang="en-US" sz="1600" dirty="0">
                <a:solidFill>
                  <a:schemeClr val="bg1"/>
                </a:solidFill>
              </a:rPr>
              <a:t>webcasts and educational tutorials to complement the numerous in-person events GMAC offers.</a:t>
            </a:r>
          </a:p>
        </p:txBody>
      </p:sp>
      <p:sp>
        <p:nvSpPr>
          <p:cNvPr id="5" name="Slide Number Placeholder 4"/>
          <p:cNvSpPr>
            <a:spLocks noGrp="1"/>
          </p:cNvSpPr>
          <p:nvPr>
            <p:ph type="sldNum" sz="quarter" idx="12"/>
          </p:nvPr>
        </p:nvSpPr>
        <p:spPr/>
        <p:txBody>
          <a:bodyPr/>
          <a:lstStyle/>
          <a:p>
            <a:fld id="{391AEF9A-17C0-494C-8E63-5C473FB5B135}" type="slidenum">
              <a:rPr lang="en-US" smtClean="0"/>
              <a:pPr/>
              <a:t>28</a:t>
            </a:fld>
            <a:endParaRPr lang="en-US"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2273794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G:\Global Communications\Shared\Multimedia Library\Stock Photography\1-STOCK IMAGES\iStock_000019698146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674" t="1232" r="12454" b="9880"/>
          <a:stretch/>
        </p:blipFill>
        <p:spPr bwMode="auto">
          <a:xfrm>
            <a:off x="12664" y="1"/>
            <a:ext cx="9131336"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0"/>
            <a:ext cx="5257799" cy="6867896"/>
          </a:xfrm>
          <a:prstGeom prst="rect">
            <a:avLst/>
          </a:prstGeom>
          <a:solidFill>
            <a:srgbClr val="005C9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533400"/>
            <a:ext cx="8229600" cy="1143000"/>
          </a:xfrm>
        </p:spPr>
        <p:txBody>
          <a:bodyPr>
            <a:noAutofit/>
          </a:bodyPr>
          <a:lstStyle/>
          <a:p>
            <a:r>
              <a:rPr lang="en-US" sz="2800" dirty="0" smtClean="0">
                <a:solidFill>
                  <a:srgbClr val="FFC000"/>
                </a:solidFill>
                <a:ea typeface="Verdana" panose="020B0604030504040204" pitchFamily="34" charset="0"/>
                <a:cs typeface="Verdana" panose="020B0604030504040204" pitchFamily="34" charset="0"/>
              </a:rPr>
              <a:t>Post and Search Job Openings</a:t>
            </a:r>
            <a:endParaRPr lang="en-US" sz="2800" dirty="0">
              <a:solidFill>
                <a:srgbClr val="FFC000"/>
              </a:solidFill>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28600" y="1676400"/>
            <a:ext cx="4648200" cy="4995533"/>
          </a:xfrm>
        </p:spPr>
        <p:txBody>
          <a:bodyPr>
            <a:noAutofit/>
          </a:bodyPr>
          <a:lstStyle/>
          <a:p>
            <a:pPr marL="0" indent="0">
              <a:spcBef>
                <a:spcPts val="0"/>
              </a:spcBef>
              <a:spcAft>
                <a:spcPts val="1200"/>
              </a:spcAft>
              <a:buNone/>
            </a:pPr>
            <a:r>
              <a:rPr lang="en-US" sz="2000" b="1" dirty="0">
                <a:solidFill>
                  <a:schemeClr val="bg1"/>
                </a:solidFill>
              </a:rPr>
              <a:t>An up-to-date list of professional positions around the world for GMAT accepting </a:t>
            </a:r>
            <a:r>
              <a:rPr lang="en-US" sz="2000" b="1" dirty="0" smtClean="0">
                <a:solidFill>
                  <a:schemeClr val="bg1"/>
                </a:solidFill>
              </a:rPr>
              <a:t>schools.</a:t>
            </a:r>
          </a:p>
          <a:p>
            <a:pPr>
              <a:spcBef>
                <a:spcPts val="0"/>
              </a:spcBef>
              <a:spcAft>
                <a:spcPts val="1200"/>
              </a:spcAft>
            </a:pPr>
            <a:r>
              <a:rPr lang="en-US" sz="1600" dirty="0" smtClean="0">
                <a:solidFill>
                  <a:schemeClr val="bg1"/>
                </a:solidFill>
              </a:rPr>
              <a:t>Explore </a:t>
            </a:r>
            <a:r>
              <a:rPr lang="en-US" sz="1600" dirty="0">
                <a:solidFill>
                  <a:schemeClr val="bg1"/>
                </a:solidFill>
              </a:rPr>
              <a:t>opportunities in graduate management education and attract the best candidates by </a:t>
            </a:r>
            <a:r>
              <a:rPr lang="en-US" sz="1600" dirty="0" smtClean="0">
                <a:solidFill>
                  <a:schemeClr val="bg1"/>
                </a:solidFill>
              </a:rPr>
              <a:t>directly posting your job </a:t>
            </a:r>
            <a:r>
              <a:rPr lang="en-US" sz="1600" dirty="0">
                <a:solidFill>
                  <a:schemeClr val="bg1"/>
                </a:solidFill>
              </a:rPr>
              <a:t>openings. </a:t>
            </a:r>
            <a:endParaRPr lang="en-US" sz="1600" dirty="0" smtClean="0">
              <a:solidFill>
                <a:schemeClr val="bg1"/>
              </a:solidFill>
            </a:endParaRPr>
          </a:p>
          <a:p>
            <a:pPr>
              <a:spcBef>
                <a:spcPts val="0"/>
              </a:spcBef>
              <a:spcAft>
                <a:spcPts val="1200"/>
              </a:spcAft>
            </a:pPr>
            <a:r>
              <a:rPr lang="en-US" sz="1600" dirty="0" smtClean="0">
                <a:solidFill>
                  <a:schemeClr val="bg1"/>
                </a:solidFill>
              </a:rPr>
              <a:t>GMAC </a:t>
            </a:r>
            <a:r>
              <a:rPr lang="en-US" sz="1600" dirty="0">
                <a:solidFill>
                  <a:schemeClr val="bg1"/>
                </a:solidFill>
              </a:rPr>
              <a:t>maintains a current list of professional positions in graduate management education </a:t>
            </a:r>
            <a:r>
              <a:rPr lang="en-US" sz="1600" dirty="0" smtClean="0">
                <a:solidFill>
                  <a:schemeClr val="bg1"/>
                </a:solidFill>
              </a:rPr>
              <a:t>at schools </a:t>
            </a:r>
            <a:r>
              <a:rPr lang="en-US" sz="1600" dirty="0">
                <a:solidFill>
                  <a:schemeClr val="bg1"/>
                </a:solidFill>
              </a:rPr>
              <a:t>and programs around the world</a:t>
            </a:r>
            <a:r>
              <a:rPr lang="en-US" sz="1600" dirty="0" smtClean="0">
                <a:solidFill>
                  <a:schemeClr val="bg1"/>
                </a:solidFill>
              </a:rPr>
              <a:t>.</a:t>
            </a:r>
            <a:endParaRPr lang="en-US" sz="1600" dirty="0">
              <a:solidFill>
                <a:schemeClr val="bg1"/>
              </a:solidFill>
            </a:endParaRPr>
          </a:p>
        </p:txBody>
      </p:sp>
      <p:sp>
        <p:nvSpPr>
          <p:cNvPr id="5" name="Slide Number Placeholder 4"/>
          <p:cNvSpPr>
            <a:spLocks noGrp="1"/>
          </p:cNvSpPr>
          <p:nvPr>
            <p:ph type="sldNum" sz="quarter" idx="12"/>
          </p:nvPr>
        </p:nvSpPr>
        <p:spPr/>
        <p:txBody>
          <a:bodyPr/>
          <a:lstStyle/>
          <a:p>
            <a:fld id="{391AEF9A-17C0-494C-8E63-5C473FB5B135}" type="slidenum">
              <a:rPr lang="en-US" smtClean="0"/>
              <a:pPr/>
              <a:t>29</a:t>
            </a:fld>
            <a:endParaRPr lang="en-US" dirty="0"/>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41668035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G:\Global Communications\Shared\Multimedia Library\Conference_Event Photos\2013\2013 AC Photos\Gmac\_V5A106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5" t="780" r="11848" b="448"/>
          <a:stretch/>
        </p:blipFill>
        <p:spPr bwMode="auto">
          <a:xfrm>
            <a:off x="-398" y="0"/>
            <a:ext cx="9144398"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0"/>
            <a:ext cx="7543800" cy="6858000"/>
          </a:xfrm>
          <a:prstGeom prst="rect">
            <a:avLst/>
          </a:prstGeom>
          <a:gradFill flip="none" rotWithShape="1">
            <a:gsLst>
              <a:gs pos="0">
                <a:srgbClr val="005C98">
                  <a:alpha val="0"/>
                </a:srgbClr>
              </a:gs>
              <a:gs pos="50000">
                <a:srgbClr val="005C98"/>
              </a:gs>
              <a:gs pos="100000">
                <a:srgbClr val="005C98"/>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228600"/>
            <a:ext cx="8229600" cy="1143000"/>
          </a:xfrm>
        </p:spPr>
        <p:txBody>
          <a:bodyPr>
            <a:normAutofit/>
          </a:bodyPr>
          <a:lstStyle/>
          <a:p>
            <a:r>
              <a:rPr lang="en-US" dirty="0" smtClean="0">
                <a:solidFill>
                  <a:srgbClr val="FFC000"/>
                </a:solidFill>
                <a:ea typeface="Verdana" panose="020B0604030504040204" pitchFamily="34" charset="0"/>
                <a:cs typeface="Verdana" panose="020B0604030504040204" pitchFamily="34" charset="0"/>
              </a:rPr>
              <a:t>What We Do</a:t>
            </a:r>
            <a:endParaRPr lang="en-US" dirty="0">
              <a:solidFill>
                <a:srgbClr val="FFC000"/>
              </a:solidFill>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28599" y="1371600"/>
            <a:ext cx="4419601" cy="4525963"/>
          </a:xfrm>
        </p:spPr>
        <p:txBody>
          <a:bodyPr>
            <a:normAutofit/>
          </a:bodyPr>
          <a:lstStyle/>
          <a:p>
            <a:pPr marL="0" indent="0">
              <a:spcBef>
                <a:spcPts val="0"/>
              </a:spcBef>
              <a:spcAft>
                <a:spcPts val="1200"/>
              </a:spcAft>
              <a:buNone/>
            </a:pPr>
            <a:r>
              <a:rPr lang="en-US" sz="2000" b="1" dirty="0">
                <a:solidFill>
                  <a:schemeClr val="bg1"/>
                </a:solidFill>
              </a:rPr>
              <a:t>GMAC is the leader in connecting talent and aspiration with </a:t>
            </a:r>
            <a:r>
              <a:rPr lang="en-US" sz="2000" b="1" dirty="0" smtClean="0">
                <a:solidFill>
                  <a:schemeClr val="bg1"/>
                </a:solidFill>
              </a:rPr>
              <a:t>opportunity </a:t>
            </a:r>
          </a:p>
          <a:p>
            <a:pPr>
              <a:spcBef>
                <a:spcPts val="0"/>
              </a:spcBef>
              <a:spcAft>
                <a:spcPts val="1200"/>
              </a:spcAft>
            </a:pPr>
            <a:r>
              <a:rPr lang="en-US" sz="1600" dirty="0" smtClean="0">
                <a:solidFill>
                  <a:schemeClr val="bg1"/>
                </a:solidFill>
              </a:rPr>
              <a:t>We believe </a:t>
            </a:r>
            <a:r>
              <a:rPr lang="en-US" sz="1600" dirty="0">
                <a:solidFill>
                  <a:schemeClr val="bg1"/>
                </a:solidFill>
              </a:rPr>
              <a:t>that business and management are critical to the economic and social well-being of people worldwide. </a:t>
            </a:r>
            <a:endParaRPr lang="en-US" sz="1600" dirty="0" smtClean="0">
              <a:solidFill>
                <a:schemeClr val="bg1"/>
              </a:solidFill>
            </a:endParaRPr>
          </a:p>
          <a:p>
            <a:r>
              <a:rPr lang="en-US" sz="1600" dirty="0" smtClean="0">
                <a:solidFill>
                  <a:schemeClr val="bg1"/>
                </a:solidFill>
              </a:rPr>
              <a:t>Our </a:t>
            </a:r>
            <a:r>
              <a:rPr lang="en-US" sz="1600" dirty="0">
                <a:solidFill>
                  <a:schemeClr val="bg1"/>
                </a:solidFill>
              </a:rPr>
              <a:t>mission is to provide information to improve decision making about the discovery and evaluation of talent for people involved in, or aspiring to be involved in, business or management. </a:t>
            </a:r>
          </a:p>
        </p:txBody>
      </p:sp>
      <p:sp>
        <p:nvSpPr>
          <p:cNvPr id="5" name="Slide Number Placeholder 4"/>
          <p:cNvSpPr>
            <a:spLocks noGrp="1"/>
          </p:cNvSpPr>
          <p:nvPr>
            <p:ph type="sldNum" sz="quarter" idx="12"/>
          </p:nvPr>
        </p:nvSpPr>
        <p:spPr/>
        <p:txBody>
          <a:bodyPr/>
          <a:lstStyle/>
          <a:p>
            <a:fld id="{391AEF9A-17C0-494C-8E63-5C473FB5B135}" type="slidenum">
              <a:rPr lang="en-US" sz="1200" smtClean="0"/>
              <a:pPr/>
              <a:t>3</a:t>
            </a:fld>
            <a:endParaRPr lang="en-US" sz="1200" dirty="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16415666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G:\Global Communications\Shared\Multimedia Library\Stock Photography\1-STOCK IMAGES\iStock_000026471139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61" t="11337" r="30356" b="25912"/>
          <a:stretch/>
        </p:blipFill>
        <p:spPr bwMode="auto">
          <a:xfrm>
            <a:off x="12664" y="0"/>
            <a:ext cx="9131336"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0"/>
            <a:ext cx="5257799" cy="6867896"/>
          </a:xfrm>
          <a:prstGeom prst="rect">
            <a:avLst/>
          </a:prstGeom>
          <a:solidFill>
            <a:srgbClr val="005C9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533400"/>
            <a:ext cx="8458200" cy="1143000"/>
          </a:xfrm>
        </p:spPr>
        <p:txBody>
          <a:bodyPr>
            <a:normAutofit/>
          </a:bodyPr>
          <a:lstStyle/>
          <a:p>
            <a:r>
              <a:rPr lang="en-US" sz="2800" dirty="0">
                <a:solidFill>
                  <a:srgbClr val="FFC000"/>
                </a:solidFill>
                <a:ea typeface="Verdana" panose="020B0604030504040204" pitchFamily="34" charset="0"/>
                <a:cs typeface="Verdana" panose="020B0604030504040204" pitchFamily="34" charset="0"/>
              </a:rPr>
              <a:t>Promotional </a:t>
            </a:r>
            <a:r>
              <a:rPr lang="en-US" sz="2800" dirty="0" smtClean="0">
                <a:solidFill>
                  <a:srgbClr val="FFC000"/>
                </a:solidFill>
                <a:ea typeface="Verdana" panose="020B0604030504040204" pitchFamily="34" charset="0"/>
                <a:cs typeface="Verdana" panose="020B0604030504040204" pitchFamily="34" charset="0"/>
              </a:rPr>
              <a:t>Opportunities </a:t>
            </a:r>
            <a:endParaRPr lang="en-US" sz="2800" dirty="0">
              <a:solidFill>
                <a:srgbClr val="FFC000"/>
              </a:solidFill>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28600" y="1676399"/>
            <a:ext cx="4572000" cy="3886201"/>
          </a:xfrm>
        </p:spPr>
        <p:txBody>
          <a:bodyPr>
            <a:noAutofit/>
          </a:bodyPr>
          <a:lstStyle/>
          <a:p>
            <a:pPr marL="0" indent="0">
              <a:spcBef>
                <a:spcPts val="0"/>
              </a:spcBef>
              <a:spcAft>
                <a:spcPts val="1200"/>
              </a:spcAft>
              <a:buNone/>
            </a:pPr>
            <a:r>
              <a:rPr lang="en-US" sz="2000" b="1" dirty="0" smtClean="0">
                <a:solidFill>
                  <a:schemeClr val="bg1"/>
                </a:solidFill>
              </a:rPr>
              <a:t>Boost </a:t>
            </a:r>
            <a:r>
              <a:rPr lang="en-US" sz="2000" b="1" dirty="0">
                <a:solidFill>
                  <a:schemeClr val="bg1"/>
                </a:solidFill>
              </a:rPr>
              <a:t>your recruiting by sharing the insights of your admissions staff and students on </a:t>
            </a:r>
            <a:r>
              <a:rPr lang="en-US" sz="2000" b="1" dirty="0">
                <a:solidFill>
                  <a:srgbClr val="FFC000"/>
                </a:solidFill>
              </a:rPr>
              <a:t>mba.com</a:t>
            </a:r>
          </a:p>
          <a:p>
            <a:pPr>
              <a:spcBef>
                <a:spcPts val="0"/>
              </a:spcBef>
              <a:spcAft>
                <a:spcPts val="1200"/>
              </a:spcAft>
            </a:pPr>
            <a:r>
              <a:rPr lang="en-US" sz="1600" dirty="0" smtClean="0">
                <a:solidFill>
                  <a:schemeClr val="bg1"/>
                </a:solidFill>
              </a:rPr>
              <a:t>Prospective </a:t>
            </a:r>
            <a:r>
              <a:rPr lang="en-US" sz="1600" dirty="0">
                <a:solidFill>
                  <a:schemeClr val="bg1"/>
                </a:solidFill>
              </a:rPr>
              <a:t>students identify with stories from their peers and from the insights of admissions professionals. </a:t>
            </a:r>
            <a:endParaRPr lang="en-US" sz="1600" dirty="0" smtClean="0">
              <a:solidFill>
                <a:schemeClr val="bg1"/>
              </a:solidFill>
            </a:endParaRPr>
          </a:p>
          <a:p>
            <a:pPr>
              <a:spcBef>
                <a:spcPts val="0"/>
              </a:spcBef>
              <a:spcAft>
                <a:spcPts val="1200"/>
              </a:spcAft>
            </a:pPr>
            <a:r>
              <a:rPr lang="en-US" sz="1600" dirty="0" smtClean="0">
                <a:solidFill>
                  <a:schemeClr val="bg1"/>
                </a:solidFill>
              </a:rPr>
              <a:t>Admissions </a:t>
            </a:r>
            <a:r>
              <a:rPr lang="en-US" sz="1600" dirty="0">
                <a:solidFill>
                  <a:schemeClr val="bg1"/>
                </a:solidFill>
              </a:rPr>
              <a:t>professionals from GMAT accepting schools </a:t>
            </a:r>
            <a:r>
              <a:rPr lang="en-US" sz="1600" dirty="0" smtClean="0">
                <a:solidFill>
                  <a:schemeClr val="bg1"/>
                </a:solidFill>
              </a:rPr>
              <a:t>can promote </a:t>
            </a:r>
            <a:r>
              <a:rPr lang="en-US" sz="1600" dirty="0">
                <a:solidFill>
                  <a:schemeClr val="bg1"/>
                </a:solidFill>
              </a:rPr>
              <a:t>their programs on </a:t>
            </a:r>
            <a:r>
              <a:rPr lang="en-US" sz="1600" dirty="0">
                <a:solidFill>
                  <a:srgbClr val="FFC000"/>
                </a:solidFill>
              </a:rPr>
              <a:t>mba.com</a:t>
            </a:r>
            <a:r>
              <a:rPr lang="en-US" sz="1600" dirty="0">
                <a:solidFill>
                  <a:schemeClr val="bg1"/>
                </a:solidFill>
              </a:rPr>
              <a:t>, Twitter, </a:t>
            </a:r>
            <a:r>
              <a:rPr lang="en-US" sz="1600" dirty="0" smtClean="0">
                <a:solidFill>
                  <a:schemeClr val="bg1"/>
                </a:solidFill>
              </a:rPr>
              <a:t>blogs, videos, and </a:t>
            </a:r>
            <a:r>
              <a:rPr lang="en-US" sz="1600" dirty="0">
                <a:solidFill>
                  <a:schemeClr val="bg1"/>
                </a:solidFill>
              </a:rPr>
              <a:t>the Official GMAT Facebook </a:t>
            </a:r>
            <a:r>
              <a:rPr lang="en-US" sz="1600" dirty="0" smtClean="0">
                <a:solidFill>
                  <a:schemeClr val="bg1"/>
                </a:solidFill>
              </a:rPr>
              <a:t>page.</a:t>
            </a:r>
          </a:p>
        </p:txBody>
      </p:sp>
      <p:sp>
        <p:nvSpPr>
          <p:cNvPr id="5" name="Slide Number Placeholder 4"/>
          <p:cNvSpPr>
            <a:spLocks noGrp="1"/>
          </p:cNvSpPr>
          <p:nvPr>
            <p:ph type="sldNum" sz="quarter" idx="12"/>
          </p:nvPr>
        </p:nvSpPr>
        <p:spPr/>
        <p:txBody>
          <a:bodyPr/>
          <a:lstStyle/>
          <a:p>
            <a:fld id="{391AEF9A-17C0-494C-8E63-5C473FB5B135}" type="slidenum">
              <a:rPr lang="en-US" sz="1200" smtClean="0"/>
              <a:pPr/>
              <a:t>30</a:t>
            </a:fld>
            <a:endParaRPr lang="en-US" sz="1200" dirty="0"/>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34243155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G:\Global Communications\Shared\Multimedia Library\Stock Photography\1-STOCK IMAGES\iStock_000017850874Medium.jpg"/>
          <p:cNvPicPr>
            <a:picLocks noChangeAspect="1" noChangeArrowheads="1"/>
          </p:cNvPicPr>
          <p:nvPr/>
        </p:nvPicPr>
        <p:blipFill rotWithShape="1">
          <a:blip r:embed="rId3">
            <a:extLst>
              <a:ext uri="{28A0092B-C50C-407E-A947-70E740481C1C}">
                <a14:useLocalDpi xmlns:a14="http://schemas.microsoft.com/office/drawing/2010/main" val="0"/>
              </a:ext>
            </a:extLst>
          </a:blip>
          <a:srcRect l="7578" t="2640" r="9594" b="3946"/>
          <a:stretch/>
        </p:blipFill>
        <p:spPr bwMode="auto">
          <a:xfrm flipH="1">
            <a:off x="12664" y="15240"/>
            <a:ext cx="9131336" cy="68427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0"/>
            <a:ext cx="5257799" cy="6867896"/>
          </a:xfrm>
          <a:prstGeom prst="rect">
            <a:avLst/>
          </a:prstGeom>
          <a:solidFill>
            <a:srgbClr val="005C9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533400"/>
            <a:ext cx="8229600" cy="1143000"/>
          </a:xfrm>
        </p:spPr>
        <p:txBody>
          <a:bodyPr>
            <a:normAutofit/>
          </a:bodyPr>
          <a:lstStyle/>
          <a:p>
            <a:r>
              <a:rPr lang="en-US" sz="2800" dirty="0" smtClean="0">
                <a:solidFill>
                  <a:srgbClr val="FFC000"/>
                </a:solidFill>
                <a:ea typeface="Verdana" panose="020B0604030504040204" pitchFamily="34" charset="0"/>
                <a:cs typeface="Verdana" panose="020B0604030504040204" pitchFamily="34" charset="0"/>
              </a:rPr>
              <a:t>gmac.com </a:t>
            </a:r>
            <a:endParaRPr lang="en-US" sz="2800" dirty="0">
              <a:solidFill>
                <a:srgbClr val="FFC000"/>
              </a:solidFill>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28600" y="1699420"/>
            <a:ext cx="4724400" cy="4929980"/>
          </a:xfrm>
        </p:spPr>
        <p:txBody>
          <a:bodyPr>
            <a:noAutofit/>
          </a:bodyPr>
          <a:lstStyle/>
          <a:p>
            <a:pPr marL="0" indent="0">
              <a:spcBef>
                <a:spcPts val="0"/>
              </a:spcBef>
              <a:spcAft>
                <a:spcPts val="1200"/>
              </a:spcAft>
              <a:buNone/>
            </a:pPr>
            <a:r>
              <a:rPr lang="en-US" sz="2800" b="1" i="1" dirty="0" smtClean="0">
                <a:solidFill>
                  <a:schemeClr val="bg1"/>
                </a:solidFill>
              </a:rPr>
              <a:t>60 years of helping schools recruit, assess, and develop students</a:t>
            </a:r>
          </a:p>
        </p:txBody>
      </p:sp>
      <p:sp>
        <p:nvSpPr>
          <p:cNvPr id="5" name="Slide Number Placeholder 4"/>
          <p:cNvSpPr>
            <a:spLocks noGrp="1"/>
          </p:cNvSpPr>
          <p:nvPr>
            <p:ph type="sldNum" sz="quarter" idx="12"/>
          </p:nvPr>
        </p:nvSpPr>
        <p:spPr/>
        <p:txBody>
          <a:bodyPr/>
          <a:lstStyle/>
          <a:p>
            <a:fld id="{391AEF9A-17C0-494C-8E63-5C473FB5B135}" type="slidenum">
              <a:rPr lang="en-US" sz="1200" smtClean="0"/>
              <a:pPr/>
              <a:t>31</a:t>
            </a:fld>
            <a:endParaRPr lang="en-US" sz="1200" dirty="0"/>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7037990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G:\Global Communications\Shared\Multimedia Library\Stock Photography\1-STOCK IMAGES\iStock_000018837049XX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 r="35360" b="3641"/>
          <a:stretch/>
        </p:blipFill>
        <p:spPr bwMode="auto">
          <a:xfrm>
            <a:off x="2238375" y="-1"/>
            <a:ext cx="6905626" cy="68580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0"/>
            <a:ext cx="8686800" cy="6858000"/>
          </a:xfrm>
          <a:prstGeom prst="rect">
            <a:avLst/>
          </a:prstGeom>
          <a:gradFill flip="none" rotWithShape="1">
            <a:gsLst>
              <a:gs pos="0">
                <a:srgbClr val="005C98">
                  <a:alpha val="0"/>
                </a:srgbClr>
              </a:gs>
              <a:gs pos="50000">
                <a:srgbClr val="005C98"/>
              </a:gs>
              <a:gs pos="100000">
                <a:srgbClr val="005C98"/>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33600" y="192743"/>
            <a:ext cx="3429000" cy="721657"/>
          </a:xfrm>
        </p:spPr>
        <p:txBody>
          <a:bodyPr>
            <a:normAutofit/>
          </a:bodyPr>
          <a:lstStyle/>
          <a:p>
            <a:r>
              <a:rPr lang="en-US" dirty="0" smtClean="0">
                <a:solidFill>
                  <a:schemeClr val="bg1"/>
                </a:solidFill>
                <a:ea typeface="Verdana" panose="020B0604030504040204" pitchFamily="34" charset="0"/>
                <a:cs typeface="Verdana" panose="020B0604030504040204" pitchFamily="34" charset="0"/>
              </a:rPr>
              <a:t>THE GMAT</a:t>
            </a:r>
            <a:r>
              <a:rPr lang="en-US" baseline="30000" dirty="0" smtClean="0">
                <a:solidFill>
                  <a:schemeClr val="bg1"/>
                </a:solidFill>
              </a:rPr>
              <a:t>®</a:t>
            </a:r>
            <a:r>
              <a:rPr lang="en-US" dirty="0" smtClean="0">
                <a:solidFill>
                  <a:schemeClr val="bg1"/>
                </a:solidFill>
                <a:ea typeface="Verdana" panose="020B0604030504040204" pitchFamily="34" charset="0"/>
                <a:cs typeface="Verdana" panose="020B0604030504040204" pitchFamily="34" charset="0"/>
              </a:rPr>
              <a:t> EXAM</a:t>
            </a:r>
            <a:endParaRPr lang="en-US" dirty="0">
              <a:solidFill>
                <a:schemeClr val="bg1"/>
              </a:solidFill>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28600" y="1036637"/>
            <a:ext cx="5443537" cy="5287963"/>
          </a:xfrm>
        </p:spPr>
        <p:txBody>
          <a:bodyPr>
            <a:noAutofit/>
          </a:bodyPr>
          <a:lstStyle/>
          <a:p>
            <a:pPr marL="0" indent="0">
              <a:spcBef>
                <a:spcPts val="0"/>
              </a:spcBef>
              <a:spcAft>
                <a:spcPts val="1200"/>
              </a:spcAft>
              <a:buNone/>
            </a:pPr>
            <a:r>
              <a:rPr lang="en-US" sz="2000" b="1" i="1" dirty="0" smtClean="0">
                <a:solidFill>
                  <a:srgbClr val="FFC000"/>
                </a:solidFill>
              </a:rPr>
              <a:t>The GMAT exam shines a spotlight on talent around the world</a:t>
            </a:r>
            <a:endParaRPr lang="en-US" sz="2000" i="1" dirty="0" smtClean="0">
              <a:solidFill>
                <a:srgbClr val="FFC000"/>
              </a:solidFill>
            </a:endParaRPr>
          </a:p>
          <a:p>
            <a:pPr>
              <a:spcBef>
                <a:spcPts val="0"/>
              </a:spcBef>
              <a:spcAft>
                <a:spcPts val="1200"/>
              </a:spcAft>
            </a:pPr>
            <a:r>
              <a:rPr lang="en-US" sz="1600" dirty="0" smtClean="0">
                <a:solidFill>
                  <a:schemeClr val="bg1"/>
                </a:solidFill>
              </a:rPr>
              <a:t>Aspiring graduate management education students in 110 countries take more than 225,000 GMAT exams every year. </a:t>
            </a:r>
            <a:endParaRPr lang="en-US" sz="1600" dirty="0">
              <a:solidFill>
                <a:schemeClr val="bg1"/>
              </a:solidFill>
            </a:endParaRPr>
          </a:p>
          <a:p>
            <a:pPr>
              <a:spcBef>
                <a:spcPts val="0"/>
              </a:spcBef>
              <a:spcAft>
                <a:spcPts val="1200"/>
              </a:spcAft>
            </a:pPr>
            <a:r>
              <a:rPr lang="en-US" sz="1600" dirty="0" smtClean="0">
                <a:solidFill>
                  <a:schemeClr val="bg1"/>
                </a:solidFill>
              </a:rPr>
              <a:t>The GMAT is the most widely used business and management program assessment tool. </a:t>
            </a:r>
          </a:p>
          <a:p>
            <a:pPr marL="0" indent="0">
              <a:spcBef>
                <a:spcPts val="0"/>
              </a:spcBef>
              <a:spcAft>
                <a:spcPts val="1200"/>
              </a:spcAft>
              <a:buNone/>
            </a:pPr>
            <a:r>
              <a:rPr lang="en-US" sz="2000" b="1" i="1" dirty="0" smtClean="0">
                <a:solidFill>
                  <a:srgbClr val="FFC000"/>
                </a:solidFill>
              </a:rPr>
              <a:t>What </a:t>
            </a:r>
            <a:r>
              <a:rPr lang="en-US" sz="2000" b="1" i="1" dirty="0">
                <a:solidFill>
                  <a:srgbClr val="FFC000"/>
                </a:solidFill>
              </a:rPr>
              <a:t>GMAT </a:t>
            </a:r>
            <a:r>
              <a:rPr lang="en-US" sz="2000" b="1" i="1" dirty="0" smtClean="0">
                <a:solidFill>
                  <a:srgbClr val="FFC000"/>
                </a:solidFill>
              </a:rPr>
              <a:t>scores mean for your school</a:t>
            </a:r>
            <a:endParaRPr lang="en-US" sz="2000" b="1" i="1" dirty="0">
              <a:solidFill>
                <a:srgbClr val="FFC000"/>
              </a:solidFill>
            </a:endParaRPr>
          </a:p>
          <a:p>
            <a:pPr marL="0" indent="0">
              <a:spcBef>
                <a:spcPts val="0"/>
              </a:spcBef>
              <a:spcAft>
                <a:spcPts val="1200"/>
              </a:spcAft>
              <a:buNone/>
            </a:pPr>
            <a:r>
              <a:rPr lang="en-US" sz="1600" b="1" dirty="0" smtClean="0">
                <a:solidFill>
                  <a:schemeClr val="bg1"/>
                </a:solidFill>
              </a:rPr>
              <a:t>By </a:t>
            </a:r>
            <a:r>
              <a:rPr lang="en-US" sz="1600" b="1" dirty="0">
                <a:solidFill>
                  <a:schemeClr val="bg1"/>
                </a:solidFill>
              </a:rPr>
              <a:t>accepting GMAT scores, </a:t>
            </a:r>
            <a:r>
              <a:rPr lang="en-US" sz="1600" b="1" dirty="0" smtClean="0">
                <a:solidFill>
                  <a:schemeClr val="bg1"/>
                </a:solidFill>
              </a:rPr>
              <a:t>you’re part </a:t>
            </a:r>
            <a:r>
              <a:rPr lang="en-US" sz="1600" b="1" dirty="0">
                <a:solidFill>
                  <a:schemeClr val="bg1"/>
                </a:solidFill>
              </a:rPr>
              <a:t>of a community of programs that are:</a:t>
            </a:r>
          </a:p>
          <a:p>
            <a:pPr>
              <a:spcBef>
                <a:spcPts val="0"/>
              </a:spcBef>
              <a:spcAft>
                <a:spcPts val="1200"/>
              </a:spcAft>
            </a:pPr>
            <a:r>
              <a:rPr lang="en-US" sz="1600" dirty="0">
                <a:solidFill>
                  <a:schemeClr val="bg1"/>
                </a:solidFill>
              </a:rPr>
              <a:t>Affiliated with quality public and private institutions worldwide</a:t>
            </a:r>
            <a:r>
              <a:rPr lang="en-US" sz="1600" dirty="0" smtClean="0">
                <a:solidFill>
                  <a:schemeClr val="bg1"/>
                </a:solidFill>
              </a:rPr>
              <a:t>.</a:t>
            </a:r>
            <a:endParaRPr lang="en-US" sz="1600" dirty="0">
              <a:solidFill>
                <a:schemeClr val="bg1"/>
              </a:solidFill>
            </a:endParaRPr>
          </a:p>
          <a:p>
            <a:pPr>
              <a:spcBef>
                <a:spcPts val="0"/>
              </a:spcBef>
              <a:spcAft>
                <a:spcPts val="1200"/>
              </a:spcAft>
            </a:pPr>
            <a:r>
              <a:rPr lang="en-US" sz="1600" dirty="0">
                <a:solidFill>
                  <a:schemeClr val="bg1"/>
                </a:solidFill>
              </a:rPr>
              <a:t>Consistently included in Top-100 business school rankings</a:t>
            </a:r>
            <a:r>
              <a:rPr lang="en-US" sz="1600" dirty="0" smtClean="0">
                <a:solidFill>
                  <a:schemeClr val="bg1"/>
                </a:solidFill>
              </a:rPr>
              <a:t>.</a:t>
            </a:r>
            <a:endParaRPr lang="en-US" sz="1600" dirty="0">
              <a:solidFill>
                <a:schemeClr val="bg1"/>
              </a:solidFill>
            </a:endParaRPr>
          </a:p>
          <a:p>
            <a:pPr>
              <a:spcBef>
                <a:spcPts val="0"/>
              </a:spcBef>
              <a:spcAft>
                <a:spcPts val="1200"/>
              </a:spcAft>
            </a:pPr>
            <a:r>
              <a:rPr lang="en-US" sz="1600" dirty="0">
                <a:solidFill>
                  <a:schemeClr val="bg1"/>
                </a:solidFill>
              </a:rPr>
              <a:t>Made up of all program types – part- and full-time, traditional MBA, executive MBA, and other </a:t>
            </a:r>
            <a:r>
              <a:rPr lang="en-US" sz="1600" dirty="0" smtClean="0">
                <a:solidFill>
                  <a:schemeClr val="bg1"/>
                </a:solidFill>
              </a:rPr>
              <a:t>business and management related </a:t>
            </a:r>
            <a:r>
              <a:rPr lang="en-US" sz="1600" dirty="0">
                <a:solidFill>
                  <a:schemeClr val="bg1"/>
                </a:solidFill>
              </a:rPr>
              <a:t>master’s degree and PhD programs. </a:t>
            </a:r>
          </a:p>
        </p:txBody>
      </p:sp>
      <p:sp>
        <p:nvSpPr>
          <p:cNvPr id="5" name="Slide Number Placeholder 4"/>
          <p:cNvSpPr>
            <a:spLocks noGrp="1"/>
          </p:cNvSpPr>
          <p:nvPr>
            <p:ph type="sldNum" sz="quarter" idx="4294967295"/>
          </p:nvPr>
        </p:nvSpPr>
        <p:spPr>
          <a:xfrm>
            <a:off x="8458200" y="6324600"/>
            <a:ext cx="457200" cy="365125"/>
          </a:xfrm>
          <a:prstGeom prst="rect">
            <a:avLst/>
          </a:prstGeom>
        </p:spPr>
        <p:txBody>
          <a:bodyPr/>
          <a:lstStyle/>
          <a:p>
            <a:fld id="{391AEF9A-17C0-494C-8E63-5C473FB5B135}" type="slidenum">
              <a:rPr lang="en-US" sz="1200" smtClean="0"/>
              <a:pPr/>
              <a:t>4</a:t>
            </a:fld>
            <a:endParaRPr lang="en-US" sz="1200" dirty="0"/>
          </a:p>
        </p:txBody>
      </p:sp>
      <p:pic>
        <p:nvPicPr>
          <p:cNvPr id="6" name="Picture 5"/>
          <p:cNvPicPr>
            <a:picLocks noChangeAspect="1"/>
          </p:cNvPicPr>
          <p:nvPr/>
        </p:nvPicPr>
        <p:blipFill>
          <a:blip r:embed="rId4" cstate="print">
            <a:lum bright="100000"/>
            <a:extLst>
              <a:ext uri="{28A0092B-C50C-407E-A947-70E740481C1C}">
                <a14:useLocalDpi xmlns:a14="http://schemas.microsoft.com/office/drawing/2010/main" val="0"/>
              </a:ext>
            </a:extLst>
          </a:blip>
          <a:stretch>
            <a:fillRect/>
          </a:stretch>
        </p:blipFill>
        <p:spPr>
          <a:xfrm>
            <a:off x="304800" y="366010"/>
            <a:ext cx="1604962" cy="395990"/>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12690067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G:\Global Communications\Shared\Multimedia Library\Stock Photography\1-STOCK IMAGES\iStock_000012107860XXXLar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65" t="30" r="12360" b="7187"/>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0"/>
            <a:ext cx="4267199" cy="6858000"/>
          </a:xfrm>
          <a:prstGeom prst="rect">
            <a:avLst/>
          </a:prstGeom>
          <a:solidFill>
            <a:srgbClr val="005C9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391AEF9A-17C0-494C-8E63-5C473FB5B135}" type="slidenum">
              <a:rPr lang="en-US" smtClean="0"/>
              <a:pPr/>
              <a:t>5</a:t>
            </a:fld>
            <a:endParaRPr lang="en-US" dirty="0"/>
          </a:p>
        </p:txBody>
      </p:sp>
      <p:sp>
        <p:nvSpPr>
          <p:cNvPr id="5" name="Rectangle 4"/>
          <p:cNvSpPr/>
          <p:nvPr/>
        </p:nvSpPr>
        <p:spPr>
          <a:xfrm>
            <a:off x="0" y="770412"/>
            <a:ext cx="9144000" cy="1667988"/>
          </a:xfrm>
          <a:prstGeom prst="rect">
            <a:avLst/>
          </a:prstGeom>
          <a:solidFill>
            <a:srgbClr val="005C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Title 1"/>
          <p:cNvSpPr>
            <a:spLocks noGrp="1"/>
          </p:cNvSpPr>
          <p:nvPr>
            <p:ph type="title"/>
          </p:nvPr>
        </p:nvSpPr>
        <p:spPr>
          <a:xfrm>
            <a:off x="182086" y="685800"/>
            <a:ext cx="6752113" cy="1066800"/>
          </a:xfrm>
        </p:spPr>
        <p:txBody>
          <a:bodyPr>
            <a:normAutofit/>
          </a:bodyPr>
          <a:lstStyle/>
          <a:p>
            <a:r>
              <a:rPr lang="en-US" dirty="0" smtClean="0">
                <a:solidFill>
                  <a:srgbClr val="FFC000"/>
                </a:solidFill>
                <a:ea typeface="Verdana" panose="020B0604030504040204" pitchFamily="34" charset="0"/>
                <a:cs typeface="Verdana" panose="020B0604030504040204" pitchFamily="34" charset="0"/>
              </a:rPr>
              <a:t>Market Intelligence and Research</a:t>
            </a:r>
            <a:endParaRPr lang="en-US" dirty="0">
              <a:solidFill>
                <a:srgbClr val="FFC000"/>
              </a:solidFill>
              <a:ea typeface="Verdana" panose="020B0604030504040204" pitchFamily="34" charset="0"/>
              <a:cs typeface="Verdana" panose="020B0604030504040204" pitchFamily="34" charset="0"/>
            </a:endParaRPr>
          </a:p>
        </p:txBody>
      </p:sp>
      <p:sp>
        <p:nvSpPr>
          <p:cNvPr id="9" name="TextBox 8"/>
          <p:cNvSpPr txBox="1"/>
          <p:nvPr/>
        </p:nvSpPr>
        <p:spPr>
          <a:xfrm>
            <a:off x="182087" y="1524000"/>
            <a:ext cx="6371113" cy="707886"/>
          </a:xfrm>
          <a:prstGeom prst="rect">
            <a:avLst/>
          </a:prstGeom>
          <a:noFill/>
        </p:spPr>
        <p:txBody>
          <a:bodyPr wrap="square" rtlCol="0">
            <a:spAutoFit/>
          </a:bodyPr>
          <a:lstStyle/>
          <a:p>
            <a:r>
              <a:rPr lang="en-US" sz="2000" b="1" i="1" dirty="0" smtClean="0">
                <a:solidFill>
                  <a:schemeClr val="bg1"/>
                </a:solidFill>
                <a:latin typeface="+mj-lt"/>
                <a:ea typeface="Verdana" panose="020B0604030504040204" pitchFamily="34" charset="0"/>
                <a:cs typeface="Verdana" panose="020B0604030504040204" pitchFamily="34" charset="0"/>
              </a:rPr>
              <a:t>GMAC is your reliable source of industry knowledge with surveys, reports, data, and research at your fingertips</a:t>
            </a:r>
            <a:endParaRPr lang="en-US" sz="2000" b="1" i="1" dirty="0">
              <a:solidFill>
                <a:schemeClr val="bg1"/>
              </a:solidFill>
              <a:latin typeface="+mj-lt"/>
              <a:ea typeface="Verdana" panose="020B0604030504040204" pitchFamily="34" charset="0"/>
              <a:cs typeface="Verdana" panose="020B0604030504040204" pitchFamily="34" charset="0"/>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9211550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790" t="5937" b="5008"/>
          <a:stretch/>
        </p:blipFill>
        <p:spPr bwMode="auto">
          <a:xfrm>
            <a:off x="0" y="-1"/>
            <a:ext cx="9148948"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0" y="0"/>
            <a:ext cx="9144000" cy="6553200"/>
          </a:xfrm>
          <a:prstGeom prst="rect">
            <a:avLst/>
          </a:prstGeom>
          <a:gradFill flip="none" rotWithShape="1">
            <a:gsLst>
              <a:gs pos="0">
                <a:srgbClr val="005C98">
                  <a:alpha val="0"/>
                </a:srgbClr>
              </a:gs>
              <a:gs pos="50000">
                <a:srgbClr val="005C98"/>
              </a:gs>
              <a:gs pos="100000">
                <a:srgbClr val="005C98"/>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76200"/>
            <a:ext cx="8534400" cy="1676400"/>
          </a:xfrm>
        </p:spPr>
        <p:txBody>
          <a:bodyPr>
            <a:normAutofit/>
          </a:bodyPr>
          <a:lstStyle/>
          <a:p>
            <a:r>
              <a:rPr lang="en-US" dirty="0" smtClean="0">
                <a:solidFill>
                  <a:srgbClr val="FFC000"/>
                </a:solidFill>
                <a:ea typeface="Verdana" panose="020B0604030504040204" pitchFamily="34" charset="0"/>
                <a:cs typeface="Verdana" panose="020B0604030504040204" pitchFamily="34" charset="0"/>
              </a:rPr>
              <a:t>Market Intelligence and Research</a:t>
            </a:r>
            <a:br>
              <a:rPr lang="en-US" dirty="0" smtClean="0">
                <a:solidFill>
                  <a:srgbClr val="FFC000"/>
                </a:solidFill>
                <a:ea typeface="Verdana" panose="020B0604030504040204" pitchFamily="34" charset="0"/>
                <a:cs typeface="Verdana" panose="020B0604030504040204" pitchFamily="34" charset="0"/>
              </a:rPr>
            </a:br>
            <a:r>
              <a:rPr lang="en-US" sz="3200" i="1" dirty="0" smtClean="0">
                <a:solidFill>
                  <a:schemeClr val="bg1"/>
                </a:solidFill>
                <a:ea typeface="Verdana" panose="020B0604030504040204" pitchFamily="34" charset="0"/>
                <a:cs typeface="Verdana" panose="020B0604030504040204" pitchFamily="34" charset="0"/>
              </a:rPr>
              <a:t>Your Reliable Source of Industry Knowledge</a:t>
            </a:r>
            <a:endParaRPr lang="en-US" sz="3200" i="1" dirty="0">
              <a:solidFill>
                <a:schemeClr val="bg1"/>
              </a:solidFill>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28600" y="1752600"/>
            <a:ext cx="7620000" cy="4038600"/>
          </a:xfrm>
        </p:spPr>
        <p:txBody>
          <a:bodyPr>
            <a:noAutofit/>
          </a:bodyPr>
          <a:lstStyle/>
          <a:p>
            <a:pPr>
              <a:spcBef>
                <a:spcPts val="0"/>
              </a:spcBef>
              <a:spcAft>
                <a:spcPts val="1200"/>
              </a:spcAft>
            </a:pPr>
            <a:r>
              <a:rPr lang="en-US" sz="1600" dirty="0" smtClean="0">
                <a:solidFill>
                  <a:schemeClr val="bg1"/>
                </a:solidFill>
              </a:rPr>
              <a:t>GMAC survey research and market analysis gives you the tools to make fact-based admissions decisions.</a:t>
            </a:r>
          </a:p>
          <a:p>
            <a:pPr>
              <a:spcBef>
                <a:spcPts val="0"/>
              </a:spcBef>
              <a:spcAft>
                <a:spcPts val="1200"/>
              </a:spcAft>
            </a:pPr>
            <a:r>
              <a:rPr lang="en-US" sz="1600" dirty="0" smtClean="0">
                <a:solidFill>
                  <a:schemeClr val="bg1"/>
                </a:solidFill>
              </a:rPr>
              <a:t>Accepting </a:t>
            </a:r>
            <a:r>
              <a:rPr lang="en-US" sz="1600" dirty="0">
                <a:solidFill>
                  <a:schemeClr val="bg1"/>
                </a:solidFill>
              </a:rPr>
              <a:t>the GMAT exam gives your school access </a:t>
            </a:r>
            <a:r>
              <a:rPr lang="en-US" sz="1600" dirty="0" smtClean="0">
                <a:solidFill>
                  <a:schemeClr val="bg1"/>
                </a:solidFill>
              </a:rPr>
              <a:t> to </a:t>
            </a:r>
            <a:r>
              <a:rPr lang="en-US" sz="1600" dirty="0">
                <a:solidFill>
                  <a:schemeClr val="bg1"/>
                </a:solidFill>
              </a:rPr>
              <a:t>a wealth of reliable, robust applicant data, plus reports and research services. </a:t>
            </a:r>
          </a:p>
          <a:p>
            <a:pPr>
              <a:spcBef>
                <a:spcPts val="0"/>
              </a:spcBef>
              <a:spcAft>
                <a:spcPts val="1200"/>
              </a:spcAft>
            </a:pPr>
            <a:r>
              <a:rPr lang="en-US" sz="1600" dirty="0" smtClean="0">
                <a:solidFill>
                  <a:schemeClr val="bg1"/>
                </a:solidFill>
              </a:rPr>
              <a:t>Recruit </a:t>
            </a:r>
            <a:r>
              <a:rPr lang="en-US" sz="1600" dirty="0">
                <a:solidFill>
                  <a:schemeClr val="bg1"/>
                </a:solidFill>
              </a:rPr>
              <a:t>more precisely and market your programs more effectively because of the insights </a:t>
            </a:r>
            <a:r>
              <a:rPr lang="en-US" sz="1600" dirty="0" smtClean="0">
                <a:solidFill>
                  <a:schemeClr val="bg1"/>
                </a:solidFill>
              </a:rPr>
              <a:t>GMAC derives </a:t>
            </a:r>
            <a:r>
              <a:rPr lang="en-US" sz="1600" dirty="0">
                <a:solidFill>
                  <a:schemeClr val="bg1"/>
                </a:solidFill>
              </a:rPr>
              <a:t>from GMAT data</a:t>
            </a:r>
            <a:r>
              <a:rPr lang="en-US" sz="1600" dirty="0" smtClean="0">
                <a:solidFill>
                  <a:schemeClr val="bg1"/>
                </a:solidFill>
              </a:rPr>
              <a:t>.</a:t>
            </a:r>
          </a:p>
          <a:p>
            <a:pPr>
              <a:spcBef>
                <a:spcPts val="0"/>
              </a:spcBef>
              <a:spcAft>
                <a:spcPts val="1200"/>
              </a:spcAft>
            </a:pPr>
            <a:r>
              <a:rPr lang="en-US" sz="1600" dirty="0" smtClean="0">
                <a:solidFill>
                  <a:schemeClr val="bg1"/>
                </a:solidFill>
              </a:rPr>
              <a:t>GMAC </a:t>
            </a:r>
            <a:r>
              <a:rPr lang="en-US" sz="1600" dirty="0">
                <a:solidFill>
                  <a:schemeClr val="bg1"/>
                </a:solidFill>
              </a:rPr>
              <a:t>is committed to helping you increase the pool of viable candidates for your graduate management program. </a:t>
            </a:r>
          </a:p>
          <a:p>
            <a:pPr>
              <a:spcBef>
                <a:spcPts val="0"/>
              </a:spcBef>
              <a:spcAft>
                <a:spcPts val="1200"/>
              </a:spcAft>
            </a:pPr>
            <a:r>
              <a:rPr lang="en-US" sz="1600" dirty="0" smtClean="0">
                <a:solidFill>
                  <a:schemeClr val="bg1"/>
                </a:solidFill>
              </a:rPr>
              <a:t>As </a:t>
            </a:r>
            <a:r>
              <a:rPr lang="en-US" sz="1600" dirty="0">
                <a:solidFill>
                  <a:schemeClr val="bg1"/>
                </a:solidFill>
              </a:rPr>
              <a:t>part of this commitment, we offer promotional collateral and research </a:t>
            </a:r>
            <a:r>
              <a:rPr lang="en-US" sz="1600" dirty="0" smtClean="0">
                <a:solidFill>
                  <a:schemeClr val="bg1"/>
                </a:solidFill>
              </a:rPr>
              <a:t>publications to GMAT </a:t>
            </a:r>
            <a:r>
              <a:rPr lang="en-US" sz="1600" dirty="0">
                <a:solidFill>
                  <a:schemeClr val="bg1"/>
                </a:solidFill>
              </a:rPr>
              <a:t>accepting organizations and schools at no charge</a:t>
            </a:r>
            <a:r>
              <a:rPr lang="en-US" sz="2000" dirty="0">
                <a:solidFill>
                  <a:schemeClr val="bg1"/>
                </a:solidFill>
              </a:rPr>
              <a:t>.</a:t>
            </a:r>
          </a:p>
          <a:p>
            <a:pPr>
              <a:spcBef>
                <a:spcPts val="0"/>
              </a:spcBef>
              <a:spcAft>
                <a:spcPts val="1200"/>
              </a:spcAft>
            </a:pPr>
            <a:endParaRPr lang="en-US" sz="1600" dirty="0">
              <a:solidFill>
                <a:schemeClr val="bg1"/>
              </a:solidFill>
            </a:endParaRPr>
          </a:p>
        </p:txBody>
      </p:sp>
      <p:sp>
        <p:nvSpPr>
          <p:cNvPr id="5" name="Slide Number Placeholder 4"/>
          <p:cNvSpPr>
            <a:spLocks noGrp="1"/>
          </p:cNvSpPr>
          <p:nvPr>
            <p:ph type="sldNum" sz="quarter" idx="12"/>
          </p:nvPr>
        </p:nvSpPr>
        <p:spPr/>
        <p:txBody>
          <a:bodyPr/>
          <a:lstStyle/>
          <a:p>
            <a:fld id="{391AEF9A-17C0-494C-8E63-5C473FB5B135}" type="slidenum">
              <a:rPr lang="en-US" sz="1200" smtClean="0"/>
              <a:pPr/>
              <a:t>6</a:t>
            </a:fld>
            <a:endParaRPr lang="en-US" sz="1200" dirty="0"/>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21136457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790" t="5937" b="5008"/>
          <a:stretch/>
        </p:blipFill>
        <p:spPr bwMode="auto">
          <a:xfrm>
            <a:off x="0" y="-1"/>
            <a:ext cx="9148948"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0" y="0"/>
            <a:ext cx="9144000" cy="6553200"/>
          </a:xfrm>
          <a:prstGeom prst="rect">
            <a:avLst/>
          </a:prstGeom>
          <a:gradFill flip="none" rotWithShape="1">
            <a:gsLst>
              <a:gs pos="0">
                <a:srgbClr val="005C98">
                  <a:alpha val="0"/>
                </a:srgbClr>
              </a:gs>
              <a:gs pos="50000">
                <a:srgbClr val="005C98"/>
              </a:gs>
              <a:gs pos="100000">
                <a:srgbClr val="005C98"/>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457200"/>
            <a:ext cx="8229600" cy="1143000"/>
          </a:xfrm>
        </p:spPr>
        <p:txBody>
          <a:bodyPr>
            <a:normAutofit/>
          </a:bodyPr>
          <a:lstStyle/>
          <a:p>
            <a:r>
              <a:rPr lang="en-US" dirty="0">
                <a:solidFill>
                  <a:srgbClr val="FFC000"/>
                </a:solidFill>
                <a:ea typeface="Verdana" panose="020B0604030504040204" pitchFamily="34" charset="0"/>
                <a:cs typeface="Verdana" panose="020B0604030504040204" pitchFamily="34" charset="0"/>
              </a:rPr>
              <a:t>Market Intelligence and Research</a:t>
            </a:r>
            <a:br>
              <a:rPr lang="en-US" dirty="0">
                <a:solidFill>
                  <a:srgbClr val="FFC000"/>
                </a:solidFill>
                <a:ea typeface="Verdana" panose="020B0604030504040204" pitchFamily="34" charset="0"/>
                <a:cs typeface="Verdana" panose="020B0604030504040204" pitchFamily="34" charset="0"/>
              </a:rPr>
            </a:br>
            <a:endParaRPr lang="en-US" sz="3200" i="1" dirty="0">
              <a:solidFill>
                <a:schemeClr val="bg1"/>
              </a:solidFill>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28600" y="1371600"/>
            <a:ext cx="7848600" cy="3230563"/>
          </a:xfrm>
        </p:spPr>
        <p:txBody>
          <a:bodyPr>
            <a:noAutofit/>
          </a:bodyPr>
          <a:lstStyle/>
          <a:p>
            <a:pPr>
              <a:spcBef>
                <a:spcPts val="0"/>
              </a:spcBef>
              <a:spcAft>
                <a:spcPts val="1200"/>
              </a:spcAft>
            </a:pPr>
            <a:r>
              <a:rPr lang="en-US" sz="2000" i="1" dirty="0">
                <a:solidFill>
                  <a:schemeClr val="bg1"/>
                </a:solidFill>
                <a:ea typeface="Verdana" panose="020B0604030504040204" pitchFamily="34" charset="0"/>
                <a:cs typeface="Verdana" panose="020B0604030504040204" pitchFamily="34" charset="0"/>
              </a:rPr>
              <a:t>Application Trends </a:t>
            </a:r>
            <a:r>
              <a:rPr lang="en-US" sz="2000" i="1" dirty="0" smtClean="0">
                <a:solidFill>
                  <a:schemeClr val="bg1"/>
                </a:solidFill>
                <a:ea typeface="Verdana" panose="020B0604030504040204" pitchFamily="34" charset="0"/>
                <a:cs typeface="Verdana" panose="020B0604030504040204" pitchFamily="34" charset="0"/>
              </a:rPr>
              <a:t>Survey</a:t>
            </a:r>
          </a:p>
          <a:p>
            <a:pPr>
              <a:spcBef>
                <a:spcPts val="0"/>
              </a:spcBef>
              <a:spcAft>
                <a:spcPts val="1200"/>
              </a:spcAft>
            </a:pPr>
            <a:r>
              <a:rPr lang="en-US" sz="2000" i="1" dirty="0">
                <a:solidFill>
                  <a:schemeClr val="bg1"/>
                </a:solidFill>
                <a:ea typeface="Verdana" panose="020B0604030504040204" pitchFamily="34" charset="0"/>
                <a:cs typeface="Verdana" panose="020B0604030504040204" pitchFamily="34" charset="0"/>
              </a:rPr>
              <a:t>mba.com Prospective Students </a:t>
            </a:r>
            <a:r>
              <a:rPr lang="en-US" sz="2000" i="1" dirty="0" smtClean="0">
                <a:solidFill>
                  <a:schemeClr val="bg1"/>
                </a:solidFill>
                <a:ea typeface="Verdana" panose="020B0604030504040204" pitchFamily="34" charset="0"/>
                <a:cs typeface="Verdana" panose="020B0604030504040204" pitchFamily="34" charset="0"/>
              </a:rPr>
              <a:t>Survey</a:t>
            </a:r>
          </a:p>
          <a:p>
            <a:pPr>
              <a:spcBef>
                <a:spcPts val="0"/>
              </a:spcBef>
              <a:spcAft>
                <a:spcPts val="1200"/>
              </a:spcAft>
            </a:pPr>
            <a:r>
              <a:rPr lang="en-US" sz="2000" i="1" dirty="0">
                <a:solidFill>
                  <a:schemeClr val="bg1"/>
                </a:solidFill>
                <a:ea typeface="Verdana" panose="020B0604030504040204" pitchFamily="34" charset="0"/>
                <a:cs typeface="Verdana" panose="020B0604030504040204" pitchFamily="34" charset="0"/>
              </a:rPr>
              <a:t>GMAT Geographic Trends </a:t>
            </a:r>
            <a:r>
              <a:rPr lang="en-US" sz="2000" i="1" dirty="0" smtClean="0">
                <a:solidFill>
                  <a:schemeClr val="bg1"/>
                </a:solidFill>
                <a:ea typeface="Verdana" panose="020B0604030504040204" pitchFamily="34" charset="0"/>
                <a:cs typeface="Verdana" panose="020B0604030504040204" pitchFamily="34" charset="0"/>
              </a:rPr>
              <a:t>Reports</a:t>
            </a:r>
          </a:p>
          <a:p>
            <a:pPr>
              <a:spcBef>
                <a:spcPts val="0"/>
              </a:spcBef>
              <a:spcAft>
                <a:spcPts val="1200"/>
              </a:spcAft>
            </a:pPr>
            <a:r>
              <a:rPr lang="en-US" sz="2000" i="1" dirty="0">
                <a:solidFill>
                  <a:schemeClr val="bg1"/>
                </a:solidFill>
                <a:ea typeface="Verdana" panose="020B0604030504040204" pitchFamily="34" charset="0"/>
                <a:cs typeface="Verdana" panose="020B0604030504040204" pitchFamily="34" charset="0"/>
              </a:rPr>
              <a:t>Global Management Education Graduate </a:t>
            </a:r>
            <a:r>
              <a:rPr lang="en-US" sz="2000" i="1" dirty="0" smtClean="0">
                <a:solidFill>
                  <a:schemeClr val="bg1"/>
                </a:solidFill>
                <a:ea typeface="Verdana" panose="020B0604030504040204" pitchFamily="34" charset="0"/>
                <a:cs typeface="Verdana" panose="020B0604030504040204" pitchFamily="34" charset="0"/>
              </a:rPr>
              <a:t>Survey</a:t>
            </a:r>
          </a:p>
          <a:p>
            <a:pPr>
              <a:spcBef>
                <a:spcPts val="0"/>
              </a:spcBef>
              <a:spcAft>
                <a:spcPts val="1200"/>
              </a:spcAft>
            </a:pPr>
            <a:r>
              <a:rPr lang="en-US" sz="2000" i="1" dirty="0">
                <a:solidFill>
                  <a:schemeClr val="bg1"/>
                </a:solidFill>
                <a:ea typeface="Verdana" panose="020B0604030504040204" pitchFamily="34" charset="0"/>
                <a:cs typeface="Verdana" panose="020B0604030504040204" pitchFamily="34" charset="0"/>
              </a:rPr>
              <a:t>Alumni Perspectives </a:t>
            </a:r>
            <a:r>
              <a:rPr lang="en-US" sz="2000" i="1" dirty="0" smtClean="0">
                <a:solidFill>
                  <a:schemeClr val="bg1"/>
                </a:solidFill>
                <a:ea typeface="Verdana" panose="020B0604030504040204" pitchFamily="34" charset="0"/>
                <a:cs typeface="Verdana" panose="020B0604030504040204" pitchFamily="34" charset="0"/>
              </a:rPr>
              <a:t>Survey</a:t>
            </a:r>
          </a:p>
          <a:p>
            <a:pPr>
              <a:spcBef>
                <a:spcPts val="0"/>
              </a:spcBef>
              <a:spcAft>
                <a:spcPts val="1200"/>
              </a:spcAft>
            </a:pPr>
            <a:r>
              <a:rPr lang="en-US" sz="2000" i="1" dirty="0">
                <a:solidFill>
                  <a:schemeClr val="bg1"/>
                </a:solidFill>
                <a:ea typeface="Verdana" panose="020B0604030504040204" pitchFamily="34" charset="0"/>
                <a:cs typeface="Verdana" panose="020B0604030504040204" pitchFamily="34" charset="0"/>
              </a:rPr>
              <a:t>Corporate Recruiters </a:t>
            </a:r>
            <a:r>
              <a:rPr lang="en-US" sz="2000" i="1" dirty="0" smtClean="0">
                <a:solidFill>
                  <a:schemeClr val="bg1"/>
                </a:solidFill>
                <a:ea typeface="Verdana" panose="020B0604030504040204" pitchFamily="34" charset="0"/>
                <a:cs typeface="Verdana" panose="020B0604030504040204" pitchFamily="34" charset="0"/>
              </a:rPr>
              <a:t>Survey</a:t>
            </a:r>
          </a:p>
        </p:txBody>
      </p:sp>
      <p:sp>
        <p:nvSpPr>
          <p:cNvPr id="5" name="Slide Number Placeholder 4"/>
          <p:cNvSpPr>
            <a:spLocks noGrp="1"/>
          </p:cNvSpPr>
          <p:nvPr>
            <p:ph type="sldNum" sz="quarter" idx="12"/>
          </p:nvPr>
        </p:nvSpPr>
        <p:spPr/>
        <p:txBody>
          <a:bodyPr/>
          <a:lstStyle/>
          <a:p>
            <a:fld id="{391AEF9A-17C0-494C-8E63-5C473FB5B135}" type="slidenum">
              <a:rPr lang="en-US" sz="1200" smtClean="0"/>
              <a:pPr/>
              <a:t>7</a:t>
            </a:fld>
            <a:endParaRPr lang="en-US" sz="1200"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11387262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790" t="5937" b="5008"/>
          <a:stretch/>
        </p:blipFill>
        <p:spPr bwMode="auto">
          <a:xfrm>
            <a:off x="0" y="-1"/>
            <a:ext cx="9148948"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0" y="0"/>
            <a:ext cx="9144000" cy="6553200"/>
          </a:xfrm>
          <a:prstGeom prst="rect">
            <a:avLst/>
          </a:prstGeom>
          <a:gradFill flip="none" rotWithShape="1">
            <a:gsLst>
              <a:gs pos="0">
                <a:srgbClr val="005C98">
                  <a:alpha val="0"/>
                </a:srgbClr>
              </a:gs>
              <a:gs pos="50000">
                <a:srgbClr val="005C98"/>
              </a:gs>
              <a:gs pos="100000">
                <a:srgbClr val="005C98"/>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457200"/>
            <a:ext cx="8229600" cy="1143000"/>
          </a:xfrm>
        </p:spPr>
        <p:txBody>
          <a:bodyPr>
            <a:noAutofit/>
          </a:bodyPr>
          <a:lstStyle/>
          <a:p>
            <a:r>
              <a:rPr lang="en-US" dirty="0">
                <a:solidFill>
                  <a:srgbClr val="FFC000"/>
                </a:solidFill>
                <a:ea typeface="Verdana" panose="020B0604030504040204" pitchFamily="34" charset="0"/>
                <a:cs typeface="Verdana" panose="020B0604030504040204" pitchFamily="34" charset="0"/>
              </a:rPr>
              <a:t>Market Intelligence and Research</a:t>
            </a:r>
            <a:br>
              <a:rPr lang="en-US" dirty="0">
                <a:solidFill>
                  <a:srgbClr val="FFC000"/>
                </a:solidFill>
                <a:ea typeface="Verdana" panose="020B0604030504040204" pitchFamily="34" charset="0"/>
                <a:cs typeface="Verdana" panose="020B0604030504040204" pitchFamily="34" charset="0"/>
              </a:rPr>
            </a:br>
            <a:endParaRPr lang="en-US" dirty="0">
              <a:solidFill>
                <a:schemeClr val="tx1"/>
              </a:solidFill>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228600" y="1524000"/>
            <a:ext cx="8229600" cy="4906963"/>
          </a:xfrm>
        </p:spPr>
        <p:txBody>
          <a:bodyPr>
            <a:noAutofit/>
          </a:bodyPr>
          <a:lstStyle/>
          <a:p>
            <a:pPr>
              <a:spcBef>
                <a:spcPts val="0"/>
              </a:spcBef>
              <a:spcAft>
                <a:spcPts val="1200"/>
              </a:spcAft>
            </a:pPr>
            <a:r>
              <a:rPr lang="en-US" sz="2000" i="1" dirty="0">
                <a:solidFill>
                  <a:schemeClr val="bg1"/>
                </a:solidFill>
                <a:ea typeface="Verdana" panose="020B0604030504040204" pitchFamily="34" charset="0"/>
                <a:cs typeface="Verdana" panose="020B0604030504040204" pitchFamily="34" charset="0"/>
              </a:rPr>
              <a:t>Benchmark </a:t>
            </a:r>
            <a:r>
              <a:rPr lang="en-US" sz="2000" i="1" dirty="0" smtClean="0">
                <a:solidFill>
                  <a:schemeClr val="bg1"/>
                </a:solidFill>
                <a:ea typeface="Verdana" panose="020B0604030504040204" pitchFamily="34" charset="0"/>
                <a:cs typeface="Verdana" panose="020B0604030504040204" pitchFamily="34" charset="0"/>
              </a:rPr>
              <a:t>Reports</a:t>
            </a:r>
          </a:p>
          <a:p>
            <a:pPr>
              <a:spcBef>
                <a:spcPts val="0"/>
              </a:spcBef>
              <a:spcAft>
                <a:spcPts val="1200"/>
              </a:spcAft>
            </a:pPr>
            <a:r>
              <a:rPr lang="en-US" sz="2000" i="1" dirty="0">
                <a:solidFill>
                  <a:schemeClr val="bg1"/>
                </a:solidFill>
                <a:ea typeface="Verdana" panose="020B0604030504040204" pitchFamily="34" charset="0"/>
                <a:cs typeface="Verdana" panose="020B0604030504040204" pitchFamily="34" charset="0"/>
              </a:rPr>
              <a:t>GMAT® Test Taker </a:t>
            </a:r>
            <a:r>
              <a:rPr lang="en-US" sz="2000" i="1" dirty="0" smtClean="0">
                <a:solidFill>
                  <a:schemeClr val="bg1"/>
                </a:solidFill>
                <a:ea typeface="Verdana" panose="020B0604030504040204" pitchFamily="34" charset="0"/>
                <a:cs typeface="Verdana" panose="020B0604030504040204" pitchFamily="34" charset="0"/>
              </a:rPr>
              <a:t>Data</a:t>
            </a:r>
          </a:p>
          <a:p>
            <a:pPr>
              <a:spcBef>
                <a:spcPts val="0"/>
              </a:spcBef>
              <a:spcAft>
                <a:spcPts val="1200"/>
              </a:spcAft>
            </a:pPr>
            <a:r>
              <a:rPr lang="en-US" sz="2000" i="1" dirty="0">
                <a:solidFill>
                  <a:schemeClr val="bg1"/>
                </a:solidFill>
                <a:ea typeface="Verdana" panose="020B0604030504040204" pitchFamily="34" charset="0"/>
                <a:cs typeface="Verdana" panose="020B0604030504040204" pitchFamily="34" charset="0"/>
              </a:rPr>
              <a:t>Validity Study Service (VSS</a:t>
            </a:r>
            <a:r>
              <a:rPr lang="en-US" sz="2000" i="1" dirty="0" smtClean="0">
                <a:solidFill>
                  <a:schemeClr val="bg1"/>
                </a:solidFill>
                <a:ea typeface="Verdana" panose="020B0604030504040204" pitchFamily="34" charset="0"/>
                <a:cs typeface="Verdana" panose="020B0604030504040204" pitchFamily="34" charset="0"/>
              </a:rPr>
              <a:t>)</a:t>
            </a:r>
          </a:p>
        </p:txBody>
      </p:sp>
      <p:sp>
        <p:nvSpPr>
          <p:cNvPr id="5" name="Slide Number Placeholder 4"/>
          <p:cNvSpPr>
            <a:spLocks noGrp="1"/>
          </p:cNvSpPr>
          <p:nvPr>
            <p:ph type="sldNum" sz="quarter" idx="12"/>
          </p:nvPr>
        </p:nvSpPr>
        <p:spPr/>
        <p:txBody>
          <a:bodyPr/>
          <a:lstStyle/>
          <a:p>
            <a:fld id="{391AEF9A-17C0-494C-8E63-5C473FB5B135}" type="slidenum">
              <a:rPr lang="en-US" sz="1200" smtClean="0"/>
              <a:pPr/>
              <a:t>8</a:t>
            </a:fld>
            <a:endParaRPr lang="en-US" sz="1200" dirty="0"/>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8271593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G:\Global Communications\Shared\Multimedia Library\Stock Photography\1-STOCK IMAGES\iStock_000012107860XXXLarg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65" t="30" r="12360" b="7187"/>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0"/>
            <a:ext cx="4267199" cy="6858000"/>
          </a:xfrm>
          <a:prstGeom prst="rect">
            <a:avLst/>
          </a:prstGeom>
          <a:solidFill>
            <a:srgbClr val="005C9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391AEF9A-17C0-494C-8E63-5C473FB5B135}" type="slidenum">
              <a:rPr lang="en-US" smtClean="0"/>
              <a:pPr/>
              <a:t>9</a:t>
            </a:fld>
            <a:endParaRPr lang="en-US" dirty="0"/>
          </a:p>
        </p:txBody>
      </p:sp>
      <p:sp>
        <p:nvSpPr>
          <p:cNvPr id="5" name="Rectangle 4"/>
          <p:cNvSpPr/>
          <p:nvPr/>
        </p:nvSpPr>
        <p:spPr>
          <a:xfrm>
            <a:off x="0" y="770412"/>
            <a:ext cx="9144000" cy="1667988"/>
          </a:xfrm>
          <a:prstGeom prst="rect">
            <a:avLst/>
          </a:prstGeom>
          <a:solidFill>
            <a:srgbClr val="005C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Title 1"/>
          <p:cNvSpPr>
            <a:spLocks noGrp="1"/>
          </p:cNvSpPr>
          <p:nvPr>
            <p:ph type="title"/>
          </p:nvPr>
        </p:nvSpPr>
        <p:spPr>
          <a:xfrm>
            <a:off x="182087" y="685800"/>
            <a:ext cx="4572000" cy="1066800"/>
          </a:xfrm>
        </p:spPr>
        <p:txBody>
          <a:bodyPr>
            <a:normAutofit/>
          </a:bodyPr>
          <a:lstStyle/>
          <a:p>
            <a:r>
              <a:rPr lang="en-US" dirty="0">
                <a:solidFill>
                  <a:srgbClr val="FFC000"/>
                </a:solidFill>
                <a:ea typeface="Verdana" panose="020B0604030504040204" pitchFamily="34" charset="0"/>
                <a:cs typeface="Verdana" panose="020B0604030504040204" pitchFamily="34" charset="0"/>
              </a:rPr>
              <a:t>Recruiting Tools</a:t>
            </a:r>
          </a:p>
        </p:txBody>
      </p:sp>
      <p:sp>
        <p:nvSpPr>
          <p:cNvPr id="9" name="TextBox 8"/>
          <p:cNvSpPr txBox="1"/>
          <p:nvPr/>
        </p:nvSpPr>
        <p:spPr>
          <a:xfrm>
            <a:off x="182087" y="1524000"/>
            <a:ext cx="6371113" cy="707886"/>
          </a:xfrm>
          <a:prstGeom prst="rect">
            <a:avLst/>
          </a:prstGeom>
          <a:noFill/>
        </p:spPr>
        <p:txBody>
          <a:bodyPr wrap="square" rtlCol="0">
            <a:spAutoFit/>
          </a:bodyPr>
          <a:lstStyle/>
          <a:p>
            <a:r>
              <a:rPr lang="en-US" sz="2000" b="1" i="1" dirty="0">
                <a:solidFill>
                  <a:schemeClr val="bg1"/>
                </a:solidFill>
                <a:latin typeface="+mj-lt"/>
                <a:ea typeface="Verdana" panose="020B0604030504040204" pitchFamily="34" charset="0"/>
                <a:cs typeface="Verdana" panose="020B0604030504040204" pitchFamily="34" charset="0"/>
              </a:rPr>
              <a:t>Promote your program and recruit top candidates </a:t>
            </a:r>
            <a:r>
              <a:rPr lang="en-US" sz="2000" b="1" i="1" dirty="0" smtClean="0">
                <a:solidFill>
                  <a:schemeClr val="bg1"/>
                </a:solidFill>
                <a:latin typeface="+mj-lt"/>
                <a:ea typeface="Verdana" panose="020B0604030504040204" pitchFamily="34" charset="0"/>
                <a:cs typeface="Verdana" panose="020B0604030504040204" pitchFamily="34" charset="0"/>
              </a:rPr>
              <a:t>through </a:t>
            </a:r>
            <a:r>
              <a:rPr lang="en-US" sz="2000" b="1" i="1" dirty="0">
                <a:solidFill>
                  <a:schemeClr val="bg1"/>
                </a:solidFill>
                <a:latin typeface="+mj-lt"/>
                <a:ea typeface="Verdana" panose="020B0604030504040204" pitchFamily="34" charset="0"/>
                <a:cs typeface="Verdana" panose="020B0604030504040204" pitchFamily="34" charset="0"/>
              </a:rPr>
              <a:t>a proven portfolio of tools and </a:t>
            </a:r>
            <a:r>
              <a:rPr lang="en-US" sz="2000" b="1" i="1" dirty="0" smtClean="0">
                <a:solidFill>
                  <a:schemeClr val="bg1"/>
                </a:solidFill>
                <a:latin typeface="+mj-lt"/>
                <a:ea typeface="Verdana" panose="020B0604030504040204" pitchFamily="34" charset="0"/>
                <a:cs typeface="Verdana" panose="020B0604030504040204" pitchFamily="34" charset="0"/>
              </a:rPr>
              <a:t>services</a:t>
            </a:r>
            <a:endParaRPr lang="en-US" sz="2000" b="1" i="1" dirty="0">
              <a:solidFill>
                <a:schemeClr val="bg1"/>
              </a:solidFill>
              <a:latin typeface="+mj-lt"/>
              <a:ea typeface="Verdana" panose="020B0604030504040204" pitchFamily="34" charset="0"/>
              <a:cs typeface="Verdana" panose="020B0604030504040204" pitchFamily="34" charset="0"/>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82597" r="77433"/>
          <a:stretch/>
        </p:blipFill>
        <p:spPr>
          <a:xfrm>
            <a:off x="-398" y="5664531"/>
            <a:ext cx="2057798" cy="1193469"/>
          </a:xfrm>
          <a:prstGeom prst="rect">
            <a:avLst/>
          </a:prstGeom>
        </p:spPr>
      </p:pic>
    </p:spTree>
    <p:extLst>
      <p:ext uri="{BB962C8B-B14F-4D97-AF65-F5344CB8AC3E}">
        <p14:creationId xmlns:p14="http://schemas.microsoft.com/office/powerpoint/2010/main" val="20103004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7863</TotalTime>
  <Words>1640</Words>
  <Application>Microsoft Office PowerPoint</Application>
  <PresentationFormat>On-screen Show (4:3)</PresentationFormat>
  <Paragraphs>181</Paragraphs>
  <Slides>31</Slides>
  <Notes>29</Notes>
  <HiddenSlides>0</HiddenSlides>
  <MMClips>0</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1_Office Theme</vt:lpstr>
      <vt:lpstr>GRADUATE MANAGEMENT ADMISSION COUNCIL® Services &amp; Products for Schools</vt:lpstr>
      <vt:lpstr>Who We Are</vt:lpstr>
      <vt:lpstr>What We Do</vt:lpstr>
      <vt:lpstr>THE GMAT® EXAM</vt:lpstr>
      <vt:lpstr>Market Intelligence and Research</vt:lpstr>
      <vt:lpstr>Market Intelligence and Research Your Reliable Source of Industry Knowledge</vt:lpstr>
      <vt:lpstr>Market Intelligence and Research </vt:lpstr>
      <vt:lpstr>Market Intelligence and Research </vt:lpstr>
      <vt:lpstr>Recruiting Tools</vt:lpstr>
      <vt:lpstr>Graduate Management  Admission Search Service®</vt:lpstr>
      <vt:lpstr>School Finder</vt:lpstr>
      <vt:lpstr>Calendar of Events</vt:lpstr>
      <vt:lpstr>Prepare Your Candidates</vt:lpstr>
      <vt:lpstr>Reflect™ by GMAC</vt:lpstr>
      <vt:lpstr>ESSENTIALPrep™ </vt:lpstr>
      <vt:lpstr>CareerLeader®</vt:lpstr>
      <vt:lpstr>Pearson Test of English  Academic (PTE)</vt:lpstr>
      <vt:lpstr>GMAT® Prep</vt:lpstr>
      <vt:lpstr>GMATPrep® Software</vt:lpstr>
      <vt:lpstr>Professional Development &amp; Career</vt:lpstr>
      <vt:lpstr>GMAC Annual Conference</vt:lpstr>
      <vt:lpstr>GMAC Annual Conference</vt:lpstr>
      <vt:lpstr>Leadership Conference</vt:lpstr>
      <vt:lpstr>Admissions Institute for  New Professionals</vt:lpstr>
      <vt:lpstr>GMAC European Conference</vt:lpstr>
      <vt:lpstr>GMAC Asia Pacific Conference</vt:lpstr>
      <vt:lpstr>GMAC Webinars </vt:lpstr>
      <vt:lpstr>Learning Library</vt:lpstr>
      <vt:lpstr>Post and Search Job Openings</vt:lpstr>
      <vt:lpstr>Promotional Opportunities </vt:lpstr>
      <vt:lpstr>gmac.com </vt:lpstr>
    </vt:vector>
  </TitlesOfParts>
  <Company>GMAC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Ethan Cebulash</dc:creator>
  <cp:lastModifiedBy>Hirt, Jennifer</cp:lastModifiedBy>
  <cp:revision>398</cp:revision>
  <cp:lastPrinted>2014-01-30T23:12:13Z</cp:lastPrinted>
  <dcterms:created xsi:type="dcterms:W3CDTF">2010-07-08T20:45:10Z</dcterms:created>
  <dcterms:modified xsi:type="dcterms:W3CDTF">2014-03-10T15:05:05Z</dcterms:modified>
</cp:coreProperties>
</file>