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95" r:id="rId3"/>
    <p:sldId id="295" r:id="rId4"/>
    <p:sldId id="425" r:id="rId5"/>
    <p:sldId id="436" r:id="rId6"/>
    <p:sldId id="424" r:id="rId7"/>
    <p:sldId id="306" r:id="rId8"/>
    <p:sldId id="304" r:id="rId9"/>
    <p:sldId id="437" r:id="rId10"/>
    <p:sldId id="406" r:id="rId11"/>
    <p:sldId id="302" r:id="rId12"/>
    <p:sldId id="301" r:id="rId13"/>
    <p:sldId id="343" r:id="rId14"/>
    <p:sldId id="431" r:id="rId15"/>
    <p:sldId id="432" r:id="rId16"/>
    <p:sldId id="353" r:id="rId17"/>
    <p:sldId id="430" r:id="rId18"/>
    <p:sldId id="426" r:id="rId19"/>
    <p:sldId id="367" r:id="rId20"/>
    <p:sldId id="368" r:id="rId21"/>
    <p:sldId id="369" r:id="rId22"/>
    <p:sldId id="370" r:id="rId23"/>
    <p:sldId id="371" r:id="rId24"/>
    <p:sldId id="428" r:id="rId25"/>
    <p:sldId id="372" r:id="rId26"/>
    <p:sldId id="373" r:id="rId27"/>
    <p:sldId id="429" r:id="rId28"/>
    <p:sldId id="427" r:id="rId29"/>
    <p:sldId id="375" r:id="rId30"/>
    <p:sldId id="376" r:id="rId31"/>
    <p:sldId id="377" r:id="rId32"/>
    <p:sldId id="433" r:id="rId33"/>
    <p:sldId id="312" r:id="rId34"/>
    <p:sldId id="362" r:id="rId35"/>
    <p:sldId id="438" r:id="rId36"/>
    <p:sldId id="314" r:id="rId37"/>
    <p:sldId id="407" r:id="rId38"/>
    <p:sldId id="410" r:id="rId39"/>
    <p:sldId id="402" r:id="rId40"/>
    <p:sldId id="316" r:id="rId41"/>
    <p:sldId id="317" r:id="rId42"/>
    <p:sldId id="318" r:id="rId43"/>
    <p:sldId id="320" r:id="rId44"/>
    <p:sldId id="422" r:id="rId45"/>
    <p:sldId id="423" r:id="rId46"/>
    <p:sldId id="378" r:id="rId47"/>
    <p:sldId id="379" r:id="rId48"/>
    <p:sldId id="393" r:id="rId49"/>
    <p:sldId id="387" r:id="rId5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FC"/>
    <a:srgbClr val="BED431"/>
    <a:srgbClr val="FFC000"/>
    <a:srgbClr val="FCFC3E"/>
    <a:srgbClr val="FEFAAC"/>
    <a:srgbClr val="404040"/>
    <a:srgbClr val="F2F2F2"/>
    <a:srgbClr val="0065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7" autoAdjust="0"/>
    <p:restoredTop sz="88099" autoAdjust="0"/>
  </p:normalViewPr>
  <p:slideViewPr>
    <p:cSldViewPr>
      <p:cViewPr>
        <p:scale>
          <a:sx n="100" d="100"/>
          <a:sy n="100" d="100"/>
        </p:scale>
        <p:origin x="-2232" y="-462"/>
      </p:cViewPr>
      <p:guideLst>
        <p:guide orient="horz" pos="9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GMAT</c:v>
                </c:pt>
              </c:strCache>
            </c:strRef>
          </c:tx>
          <c:spPr>
            <a:ln w="38100">
              <a:solidFill>
                <a:schemeClr val="bg1">
                  <a:lumMod val="50000"/>
                </a:schemeClr>
              </a:solidFill>
            </a:ln>
          </c:spPr>
          <c:dPt>
            <c:idx val="0"/>
            <c:bubble3D val="0"/>
            <c:spPr>
              <a:solidFill>
                <a:srgbClr val="00B050"/>
              </a:solidFill>
              <a:ln w="38100">
                <a:solidFill>
                  <a:schemeClr val="bg1">
                    <a:lumMod val="50000"/>
                  </a:schemeClr>
                </a:solidFill>
              </a:ln>
              <a:scene3d>
                <a:camera prst="orthographicFront"/>
                <a:lightRig rig="threePt" dir="t"/>
              </a:scene3d>
              <a:sp3d prstMaterial="matte">
                <a:bevelT w="63500" h="63500" prst="artDeco"/>
                <a:contourClr>
                  <a:srgbClr val="000000"/>
                </a:contourClr>
              </a:sp3d>
            </c:spPr>
          </c:dPt>
          <c:dPt>
            <c:idx val="1"/>
            <c:bubble3D val="0"/>
            <c:spPr>
              <a:solidFill>
                <a:srgbClr val="FCFC3E"/>
              </a:solidFill>
              <a:ln w="38100">
                <a:solidFill>
                  <a:schemeClr val="bg1">
                    <a:lumMod val="50000"/>
                  </a:schemeClr>
                </a:solidFill>
              </a:ln>
              <a:scene3d>
                <a:camera prst="orthographicFront"/>
                <a:lightRig rig="threePt" dir="t"/>
              </a:scene3d>
              <a:sp3d prstMaterial="matte">
                <a:bevelT w="63500" h="63500" prst="artDeco"/>
                <a:contourClr>
                  <a:srgbClr val="000000"/>
                </a:contourClr>
              </a:sp3d>
            </c:spPr>
          </c:dPt>
          <c:dPt>
            <c:idx val="2"/>
            <c:bubble3D val="0"/>
            <c:spPr>
              <a:solidFill>
                <a:srgbClr val="BED431"/>
              </a:solidFill>
              <a:ln w="38100">
                <a:solidFill>
                  <a:schemeClr val="bg1">
                    <a:lumMod val="50000"/>
                  </a:schemeClr>
                </a:solidFill>
              </a:ln>
              <a:scene3d>
                <a:camera prst="orthographicFront"/>
                <a:lightRig rig="threePt" dir="t"/>
              </a:scene3d>
              <a:sp3d prstMaterial="matte">
                <a:bevelT w="63500" h="63500" prst="artDeco"/>
                <a:contourClr>
                  <a:srgbClr val="000000"/>
                </a:contourClr>
              </a:sp3d>
            </c:spPr>
          </c:dPt>
          <c:dPt>
            <c:idx val="3"/>
            <c:bubble3D val="0"/>
            <c:spPr>
              <a:solidFill>
                <a:srgbClr val="FC3EFC"/>
              </a:solidFill>
              <a:ln w="38100">
                <a:solidFill>
                  <a:schemeClr val="bg1">
                    <a:lumMod val="50000"/>
                  </a:schemeClr>
                </a:solidFill>
              </a:ln>
              <a:scene3d>
                <a:camera prst="orthographicFront"/>
                <a:lightRig rig="threePt" dir="t"/>
              </a:scene3d>
              <a:sp3d prstMaterial="matte">
                <a:bevelT w="63500" h="63500" prst="artDeco"/>
                <a:contourClr>
                  <a:srgbClr val="000000"/>
                </a:contourClr>
              </a:sp3d>
            </c:spPr>
          </c:dPt>
          <c:dLbls>
            <c:dLbl>
              <c:idx val="0"/>
              <c:layout>
                <c:manualLayout>
                  <c:x val="-0.12511632545931758"/>
                  <c:y val="0.213613558151207"/>
                </c:manualLayout>
              </c:layout>
              <c:tx>
                <c:rich>
                  <a:bodyPr/>
                  <a:lstStyle/>
                  <a:p>
                    <a:r>
                      <a:rPr lang="en-US" dirty="0">
                        <a:solidFill>
                          <a:schemeClr val="tx1"/>
                        </a:solidFill>
                      </a:rPr>
                      <a:t>Integrated </a:t>
                    </a:r>
                    <a:r>
                      <a:rPr lang="en-US" dirty="0" smtClean="0">
                        <a:solidFill>
                          <a:schemeClr val="tx1"/>
                        </a:solidFill>
                      </a:rPr>
                      <a:t>Reasoning</a:t>
                    </a:r>
                  </a:p>
                  <a:p>
                    <a:r>
                      <a:rPr lang="en-US" sz="1200" dirty="0" smtClean="0">
                        <a:solidFill>
                          <a:schemeClr val="tx1"/>
                        </a:solidFill>
                      </a:rPr>
                      <a:t>(12 questions)</a:t>
                    </a:r>
                  </a:p>
                  <a:p>
                    <a:r>
                      <a:rPr lang="en-US" sz="1200" dirty="0" smtClean="0">
                        <a:solidFill>
                          <a:schemeClr val="tx1"/>
                        </a:solidFill>
                      </a:rPr>
                      <a:t>Score: 1-8</a:t>
                    </a:r>
                  </a:p>
                </c:rich>
              </c:tx>
              <c:dLblPos val="bestFit"/>
              <c:showLegendKey val="0"/>
              <c:showVal val="0"/>
              <c:showCatName val="1"/>
              <c:showSerName val="0"/>
              <c:showPercent val="0"/>
              <c:showBubbleSize val="0"/>
            </c:dLbl>
            <c:dLbl>
              <c:idx val="1"/>
              <c:layout>
                <c:manualLayout>
                  <c:x val="-0.13998173228346455"/>
                  <c:y val="-0.22006163123080771"/>
                </c:manualLayout>
              </c:layout>
              <c:tx>
                <c:rich>
                  <a:bodyPr/>
                  <a:lstStyle/>
                  <a:p>
                    <a:r>
                      <a:rPr lang="en-US" dirty="0">
                        <a:solidFill>
                          <a:schemeClr val="tx1"/>
                        </a:solidFill>
                      </a:rPr>
                      <a:t>Quantitative </a:t>
                    </a:r>
                    <a:r>
                      <a:rPr lang="en-US" dirty="0" smtClean="0">
                        <a:solidFill>
                          <a:schemeClr val="tx1"/>
                        </a:solidFill>
                      </a:rPr>
                      <a:t>Reasoning</a:t>
                    </a:r>
                  </a:p>
                  <a:p>
                    <a:r>
                      <a:rPr lang="en-US" sz="1200" dirty="0" smtClean="0">
                        <a:solidFill>
                          <a:schemeClr val="tx1"/>
                        </a:solidFill>
                      </a:rPr>
                      <a:t>(37 questions)</a:t>
                    </a:r>
                  </a:p>
                  <a:p>
                    <a:r>
                      <a:rPr lang="en-US" sz="1200" dirty="0" smtClean="0">
                        <a:solidFill>
                          <a:schemeClr val="tx1"/>
                        </a:solidFill>
                      </a:rPr>
                      <a:t>Score: 0-60</a:t>
                    </a:r>
                    <a:endParaRPr lang="en-US" sz="1200" dirty="0">
                      <a:solidFill>
                        <a:schemeClr val="tx1"/>
                      </a:solidFill>
                    </a:endParaRPr>
                  </a:p>
                </c:rich>
              </c:tx>
              <c:dLblPos val="bestFit"/>
              <c:showLegendKey val="0"/>
              <c:showVal val="0"/>
              <c:showCatName val="1"/>
              <c:showSerName val="0"/>
              <c:showPercent val="0"/>
              <c:showBubbleSize val="0"/>
            </c:dLbl>
            <c:dLbl>
              <c:idx val="2"/>
              <c:layout>
                <c:manualLayout>
                  <c:x val="0.12578204724409447"/>
                  <c:y val="-0.23833872711540294"/>
                </c:manualLayout>
              </c:layout>
              <c:tx>
                <c:rich>
                  <a:bodyPr/>
                  <a:lstStyle/>
                  <a:p>
                    <a:r>
                      <a:rPr lang="en-US" sz="1800" b="1" dirty="0" smtClean="0">
                        <a:solidFill>
                          <a:schemeClr val="tx1"/>
                        </a:solidFill>
                      </a:rPr>
                      <a:t>Verbal </a:t>
                    </a:r>
                    <a:endParaRPr lang="en-US" sz="1800" b="1" dirty="0">
                      <a:solidFill>
                        <a:schemeClr val="tx1"/>
                      </a:solidFill>
                    </a:endParaRPr>
                  </a:p>
                  <a:p>
                    <a:r>
                      <a:rPr lang="en-US" sz="1800" b="1" dirty="0" smtClean="0">
                        <a:solidFill>
                          <a:schemeClr val="tx1"/>
                        </a:solidFill>
                      </a:rPr>
                      <a:t>Reasoning</a:t>
                    </a:r>
                  </a:p>
                  <a:p>
                    <a:r>
                      <a:rPr lang="en-US" sz="1200" b="1" dirty="0" smtClean="0">
                        <a:solidFill>
                          <a:schemeClr val="tx1"/>
                        </a:solidFill>
                      </a:rPr>
                      <a:t>(41 questions</a:t>
                    </a:r>
                    <a:r>
                      <a:rPr lang="en-US" sz="1200" b="1" baseline="0" dirty="0" smtClean="0">
                        <a:solidFill>
                          <a:schemeClr val="tx1"/>
                        </a:solidFill>
                      </a:rPr>
                      <a:t>)</a:t>
                    </a:r>
                  </a:p>
                  <a:p>
                    <a:r>
                      <a:rPr lang="en-US" sz="1200" dirty="0" smtClean="0">
                        <a:solidFill>
                          <a:schemeClr val="tx1"/>
                        </a:solidFill>
                      </a:rPr>
                      <a:t>Score: 0-60</a:t>
                    </a:r>
                    <a:endParaRPr lang="en-US" sz="1200" dirty="0">
                      <a:solidFill>
                        <a:schemeClr val="tx1"/>
                      </a:solidFill>
                    </a:endParaRPr>
                  </a:p>
                </c:rich>
              </c:tx>
              <c:dLblPos val="bestFit"/>
              <c:showLegendKey val="0"/>
              <c:showVal val="0"/>
              <c:showCatName val="1"/>
              <c:showSerName val="0"/>
              <c:showPercent val="0"/>
              <c:showBubbleSize val="0"/>
            </c:dLbl>
            <c:dLbl>
              <c:idx val="3"/>
              <c:layout>
                <c:manualLayout>
                  <c:x val="0.10902803149606299"/>
                  <c:y val="0.21777663445988124"/>
                </c:manualLayout>
              </c:layout>
              <c:tx>
                <c:rich>
                  <a:bodyPr/>
                  <a:lstStyle/>
                  <a:p>
                    <a:r>
                      <a:rPr lang="en-US" sz="1800" b="1" dirty="0" smtClean="0">
                        <a:solidFill>
                          <a:schemeClr val="tx1"/>
                        </a:solidFill>
                      </a:rPr>
                      <a:t>Analytical</a:t>
                    </a:r>
                    <a:r>
                      <a:rPr lang="en-US" sz="1800" b="1" baseline="0" dirty="0" smtClean="0">
                        <a:solidFill>
                          <a:schemeClr val="tx1"/>
                        </a:solidFill>
                      </a:rPr>
                      <a:t> </a:t>
                    </a:r>
                  </a:p>
                  <a:p>
                    <a:r>
                      <a:rPr lang="en-US" sz="1800" b="1" baseline="0" dirty="0" smtClean="0">
                        <a:solidFill>
                          <a:schemeClr val="tx1"/>
                        </a:solidFill>
                      </a:rPr>
                      <a:t>Writing</a:t>
                    </a:r>
                  </a:p>
                  <a:p>
                    <a:r>
                      <a:rPr lang="en-US" sz="1200" b="1" baseline="0" dirty="0" smtClean="0">
                        <a:solidFill>
                          <a:schemeClr val="tx1"/>
                        </a:solidFill>
                      </a:rPr>
                      <a:t>(1 question)</a:t>
                    </a:r>
                  </a:p>
                  <a:p>
                    <a:r>
                      <a:rPr lang="en-US" sz="1200" b="1" baseline="0" dirty="0" smtClean="0">
                        <a:solidFill>
                          <a:schemeClr val="tx1"/>
                        </a:solidFill>
                      </a:rPr>
                      <a:t>Score: 0-6</a:t>
                    </a:r>
                    <a:endParaRPr lang="en-US" sz="1200" dirty="0" smtClean="0">
                      <a:solidFill>
                        <a:schemeClr val="tx1"/>
                      </a:solidFill>
                    </a:endParaRPr>
                  </a:p>
                </c:rich>
              </c:tx>
              <c:dLblPos val="bestFit"/>
              <c:showLegendKey val="0"/>
              <c:showVal val="0"/>
              <c:showCatName val="1"/>
              <c:showSerName val="0"/>
              <c:showPercent val="0"/>
              <c:showBubbleSize val="0"/>
            </c:dLbl>
            <c:dLbl>
              <c:idx val="4"/>
              <c:tx>
                <c:rich>
                  <a:bodyPr/>
                  <a:lstStyle/>
                  <a:p>
                    <a:r>
                      <a:rPr lang="en-US" sz="1800" b="1">
                        <a:solidFill>
                          <a:schemeClr val="bg1"/>
                        </a:solidFill>
                      </a:rPr>
                      <a:t>Verbal </a:t>
                    </a:r>
                  </a:p>
                  <a:p>
                    <a:r>
                      <a:rPr lang="en-US" sz="1800" b="1">
                        <a:solidFill>
                          <a:schemeClr val="bg1"/>
                        </a:solidFill>
                      </a:rPr>
                      <a:t>Reasoning</a:t>
                    </a:r>
                    <a:endParaRPr lang="en-US"/>
                  </a:p>
                </c:rich>
              </c:tx>
              <c:dLblPos val="inEnd"/>
              <c:showLegendKey val="0"/>
              <c:showVal val="0"/>
              <c:showCatName val="1"/>
              <c:showSerName val="0"/>
              <c:showPercent val="0"/>
              <c:showBubbleSize val="0"/>
            </c:dLbl>
            <c:dLbl>
              <c:idx val="5"/>
              <c:tx>
                <c:rich>
                  <a:bodyPr/>
                  <a:lstStyle/>
                  <a:p>
                    <a:r>
                      <a:rPr lang="en-US" sz="1800" b="1">
                        <a:solidFill>
                          <a:schemeClr val="bg1"/>
                        </a:solidFill>
                      </a:rPr>
                      <a:t>Analytical </a:t>
                    </a:r>
                  </a:p>
                  <a:p>
                    <a:r>
                      <a:rPr lang="en-US" sz="1800" b="1">
                        <a:solidFill>
                          <a:schemeClr val="bg1"/>
                        </a:solidFill>
                      </a:rPr>
                      <a:t>Writing</a:t>
                    </a:r>
                    <a:endParaRPr lang="en-US"/>
                  </a:p>
                </c:rich>
              </c:tx>
              <c:dLblPos val="inEnd"/>
              <c:showLegendKey val="0"/>
              <c:showVal val="0"/>
              <c:showCatName val="1"/>
              <c:showSerName val="0"/>
              <c:showPercent val="0"/>
              <c:showBubbleSize val="0"/>
            </c:dLbl>
            <c:txPr>
              <a:bodyPr/>
              <a:lstStyle/>
              <a:p>
                <a:pPr>
                  <a:defRPr sz="1800" b="1">
                    <a:solidFill>
                      <a:schemeClr val="bg1"/>
                    </a:solidFill>
                  </a:defRPr>
                </a:pPr>
                <a:endParaRPr lang="en-US"/>
              </a:p>
            </c:txPr>
            <c:dLblPos val="inEnd"/>
            <c:showLegendKey val="0"/>
            <c:showVal val="0"/>
            <c:showCatName val="1"/>
            <c:showSerName val="0"/>
            <c:showPercent val="0"/>
            <c:showBubbleSize val="0"/>
            <c:showLeaderLines val="0"/>
          </c:dLbls>
          <c:cat>
            <c:strRef>
              <c:f>Sheet1!$A$2:$A$5</c:f>
              <c:strCache>
                <c:ptCount val="4"/>
                <c:pt idx="0">
                  <c:v>Integrated Reasoning</c:v>
                </c:pt>
                <c:pt idx="1">
                  <c:v>Quantitative Reasoning</c:v>
                </c:pt>
                <c:pt idx="2">
                  <c:v>Verbal Reasoning</c:v>
                </c:pt>
                <c:pt idx="3">
                  <c:v>Analytical Writing</c:v>
                </c:pt>
              </c:strCache>
            </c:strRef>
          </c:cat>
          <c:val>
            <c:numRef>
              <c:f>Sheet1!$B$2:$B$5</c:f>
              <c:numCache>
                <c:formatCode>General</c:formatCode>
                <c:ptCount val="4"/>
                <c:pt idx="0">
                  <c:v>25</c:v>
                </c:pt>
                <c:pt idx="1">
                  <c:v>25</c:v>
                </c:pt>
                <c:pt idx="2">
                  <c:v>25</c:v>
                </c:pt>
                <c:pt idx="3">
                  <c:v>25</c:v>
                </c:pt>
              </c:numCache>
            </c:numRef>
          </c:val>
        </c:ser>
        <c:dLbls>
          <c:showLegendKey val="0"/>
          <c:showVal val="0"/>
          <c:showCatName val="1"/>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530ABD5-5BCD-4EA1-8A12-FB114C57EB6A}" type="datetimeFigureOut">
              <a:rPr lang="en-US" smtClean="0"/>
              <a:pPr/>
              <a:t>3/10/2014</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6BBF6505-69B9-4113-8926-7EE6D88BD0EA}" type="slidenum">
              <a:rPr lang="en-US" smtClean="0"/>
              <a:pPr/>
              <a:t>‹#›</a:t>
            </a:fld>
            <a:endParaRPr lang="en-US" dirty="0"/>
          </a:p>
        </p:txBody>
      </p:sp>
    </p:spTree>
    <p:extLst>
      <p:ext uri="{BB962C8B-B14F-4D97-AF65-F5344CB8AC3E}">
        <p14:creationId xmlns:p14="http://schemas.microsoft.com/office/powerpoint/2010/main" val="360277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1</a:t>
            </a:fld>
            <a:endParaRPr lang="en-US" dirty="0"/>
          </a:p>
        </p:txBody>
      </p:sp>
    </p:spTree>
    <p:extLst>
      <p:ext uri="{BB962C8B-B14F-4D97-AF65-F5344CB8AC3E}">
        <p14:creationId xmlns:p14="http://schemas.microsoft.com/office/powerpoint/2010/main" val="950893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itchFamily="34" charset="0"/>
              <a:buNone/>
              <a:defRPr/>
            </a:pPr>
            <a:r>
              <a:rPr lang="en-US" sz="1000" dirty="0" smtClean="0"/>
              <a:t>This kind</a:t>
            </a:r>
            <a:r>
              <a:rPr lang="en-US" sz="1000" baseline="0" dirty="0" smtClean="0"/>
              <a:t> of CAT – Computer Adaptive Test</a:t>
            </a:r>
          </a:p>
          <a:p>
            <a:pPr marL="0" lvl="0" indent="0">
              <a:buFont typeface="Arial" pitchFamily="34" charset="0"/>
              <a:buNone/>
              <a:defRPr/>
            </a:pPr>
            <a:endParaRPr lang="en-US" sz="1000" baseline="0" dirty="0" smtClean="0"/>
          </a:p>
          <a:p>
            <a:pPr marL="0" lvl="0" indent="0">
              <a:buFont typeface="Arial" pitchFamily="34" charset="0"/>
              <a:buNone/>
              <a:defRPr/>
            </a:pPr>
            <a:r>
              <a:rPr lang="en-US" sz="1000" baseline="0" dirty="0" smtClean="0"/>
              <a:t>If you have not taken a standardized test in a while, this will be new to you…this is not the kind of test you took to get into college and you don’t need a number 2 pencil</a:t>
            </a:r>
          </a:p>
          <a:p>
            <a:pPr marL="0" lvl="0" indent="0">
              <a:buFont typeface="Arial" pitchFamily="34" charset="0"/>
              <a:buNone/>
              <a:defRPr/>
            </a:pPr>
            <a:endParaRPr lang="en-US" sz="1000" baseline="0" dirty="0" smtClean="0"/>
          </a:p>
          <a:p>
            <a:pPr marL="0" lvl="0" indent="0">
              <a:buFont typeface="Arial" pitchFamily="34" charset="0"/>
              <a:buNone/>
              <a:defRPr/>
            </a:pPr>
            <a:r>
              <a:rPr lang="en-US" sz="1000" baseline="0" dirty="0" smtClean="0"/>
              <a:t>Read from PPT slide</a:t>
            </a:r>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a:t>
            </a:r>
            <a:r>
              <a:rPr lang="en-US" baseline="0" dirty="0" smtClean="0"/>
              <a:t> example of how it works.</a:t>
            </a:r>
          </a:p>
          <a:p>
            <a:endParaRPr lang="en-US" baseline="0" dirty="0" smtClean="0"/>
          </a:p>
          <a:p>
            <a:r>
              <a:rPr lang="en-US" baseline="0" dirty="0" smtClean="0"/>
              <a:t>You start with a middle-difficulty question…you’re nervous and get it wrong, so you get an easier question</a:t>
            </a:r>
          </a:p>
          <a:p>
            <a:endParaRPr lang="en-US" baseline="0" dirty="0" smtClean="0"/>
          </a:p>
          <a:p>
            <a:r>
              <a:rPr lang="en-US" baseline="0" dirty="0" smtClean="0"/>
              <a:t>You get that question wrong, too, so you get an easier question, you get that one right</a:t>
            </a:r>
          </a:p>
          <a:p>
            <a:endParaRPr lang="en-US" baseline="0" dirty="0" smtClean="0"/>
          </a:p>
          <a:p>
            <a:r>
              <a:rPr lang="en-US" baseline="0" dirty="0" smtClean="0"/>
              <a:t>You settle down and start getting the questions right over and over again, which moves you into the range you should be where you begin to get one wrong, then one right, then one wrong, etc, until the exam is over</a:t>
            </a:r>
          </a:p>
          <a:p>
            <a:endParaRPr lang="en-US" baseline="0" dirty="0" smtClean="0"/>
          </a:p>
          <a:p>
            <a:r>
              <a:rPr lang="en-US" baseline="0" dirty="0" smtClean="0"/>
              <a:t>So, the exam allows you to have a rough start…or have a great start because you’re lucky, but eventually, you end up in the range you are supposed to be and your score will reflect that…</a:t>
            </a:r>
          </a:p>
        </p:txBody>
      </p:sp>
      <p:sp>
        <p:nvSpPr>
          <p:cNvPr id="4" name="Slide Number Placeholder 3"/>
          <p:cNvSpPr>
            <a:spLocks noGrp="1"/>
          </p:cNvSpPr>
          <p:nvPr>
            <p:ph type="sldNum" sz="quarter" idx="10"/>
          </p:nvPr>
        </p:nvSpPr>
        <p:spPr/>
        <p:txBody>
          <a:bodyPr/>
          <a:lstStyle/>
          <a:p>
            <a:fld id="{6BBF6505-69B9-4113-8926-7EE6D88BD0EA}" type="slidenum">
              <a:rPr lang="en-US" smtClean="0"/>
              <a:pPr/>
              <a:t>13</a:t>
            </a:fld>
            <a:endParaRPr lang="en-US" dirty="0"/>
          </a:p>
        </p:txBody>
      </p:sp>
    </p:spTree>
    <p:extLst>
      <p:ext uri="{BB962C8B-B14F-4D97-AF65-F5344CB8AC3E}">
        <p14:creationId xmlns:p14="http://schemas.microsoft.com/office/powerpoint/2010/main" val="3438684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sample question…</a:t>
            </a:r>
          </a:p>
          <a:p>
            <a:endParaRPr lang="en-US" baseline="0" dirty="0" smtClean="0"/>
          </a:p>
          <a:p>
            <a:r>
              <a:rPr lang="en-US" baseline="0" dirty="0" smtClean="0"/>
              <a:t>Read statement and question…</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16</a:t>
            </a:fld>
            <a:endParaRPr lang="en-US" dirty="0"/>
          </a:p>
        </p:txBody>
      </p:sp>
    </p:spTree>
    <p:extLst>
      <p:ext uri="{BB962C8B-B14F-4D97-AF65-F5344CB8AC3E}">
        <p14:creationId xmlns:p14="http://schemas.microsoft.com/office/powerpoint/2010/main" val="1666714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few differences with IR questions…</a:t>
            </a:r>
          </a:p>
          <a:p>
            <a:endParaRPr lang="en-US" dirty="0" smtClean="0"/>
          </a:p>
          <a:p>
            <a:pPr marL="228600" indent="-228600">
              <a:buAutoNum type="arabicParenR"/>
            </a:pPr>
            <a:r>
              <a:rPr lang="en-US" dirty="0" smtClean="0"/>
              <a:t>Use</a:t>
            </a:r>
            <a:r>
              <a:rPr lang="en-US" baseline="0" dirty="0" smtClean="0"/>
              <a:t> of a on-screen calculator</a:t>
            </a:r>
          </a:p>
          <a:p>
            <a:pPr marL="228600" indent="-228600">
              <a:buAutoNum type="arabicParenR"/>
            </a:pPr>
            <a:r>
              <a:rPr lang="en-US" baseline="0" dirty="0" smtClean="0"/>
              <a:t>Ability to click through tabs</a:t>
            </a:r>
          </a:p>
          <a:p>
            <a:pPr marL="228600" indent="-228600">
              <a:buAutoNum type="arabicParenR"/>
            </a:pPr>
            <a:r>
              <a:rPr lang="en-US" baseline="0" dirty="0" smtClean="0"/>
              <a:t>May have multiple questions related to the same data /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text in green box…i.e. “Here is a Multi-Source Reasoning question…”</a:t>
            </a:r>
            <a:endParaRPr lang="en-US" dirty="0" smtClean="0"/>
          </a:p>
          <a:p>
            <a:endParaRPr lang="en-US" dirty="0" smtClean="0"/>
          </a:p>
          <a:p>
            <a:r>
              <a:rPr lang="en-US" dirty="0" smtClean="0"/>
              <a:t>Show answer</a:t>
            </a:r>
          </a:p>
          <a:p>
            <a:pPr marL="228600" indent="-228600">
              <a:buAutoNum type="arabicParenR"/>
            </a:pPr>
            <a:endParaRPr lang="en-US" baseline="0" dirty="0" smtClean="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19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text in green box…”Here is a Table Analysis question…”</a:t>
            </a:r>
          </a:p>
          <a:p>
            <a:endParaRPr lang="en-US" baseline="0" dirty="0" smtClean="0"/>
          </a:p>
          <a:p>
            <a:r>
              <a:rPr lang="en-US" baseline="0" dirty="0" smtClean="0"/>
              <a:t>You can manipulate the data from the drop-down tool</a:t>
            </a:r>
          </a:p>
          <a:p>
            <a:r>
              <a:rPr lang="en-US" baseline="0" dirty="0" smtClean="0"/>
              <a:t>The text under the table tells you about the table contents</a:t>
            </a:r>
          </a:p>
          <a:p>
            <a:r>
              <a:rPr lang="en-US" baseline="0" dirty="0" smtClean="0"/>
              <a:t>The question is to the right</a:t>
            </a:r>
          </a:p>
          <a:p>
            <a:endParaRPr lang="en-US" baseline="0" dirty="0" smtClean="0"/>
          </a:p>
          <a:p>
            <a:r>
              <a:rPr lang="en-US" baseline="0" dirty="0" smtClean="0"/>
              <a:t>Show answer</a:t>
            </a:r>
            <a:endParaRPr lang="en-US"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20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text in green box “This is a Graphics Interpretation question…”</a:t>
            </a:r>
          </a:p>
          <a:p>
            <a:endParaRPr lang="en-US" baseline="0" dirty="0" smtClean="0"/>
          </a:p>
          <a:p>
            <a:r>
              <a:rPr lang="en-US" baseline="0" dirty="0" smtClean="0"/>
              <a:t>Here you have a graph, information about the graph to the right, and questions with  drop-down  lists</a:t>
            </a:r>
          </a:p>
          <a:p>
            <a:endParaRPr lang="en-US" baseline="0" dirty="0" smtClean="0"/>
          </a:p>
          <a:p>
            <a:r>
              <a:rPr lang="en-US" baseline="0" dirty="0" smtClean="0"/>
              <a:t>Show answer</a:t>
            </a:r>
            <a:endParaRPr lang="en-US"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21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text in green box…  “This is a Two-Part Analysis question…”</a:t>
            </a:r>
          </a:p>
          <a:p>
            <a:endParaRPr lang="en-US" baseline="0" dirty="0" smtClean="0"/>
          </a:p>
          <a:p>
            <a:r>
              <a:rPr lang="en-US" baseline="0" dirty="0" smtClean="0"/>
              <a:t>Show answer</a:t>
            </a:r>
            <a:endParaRPr lang="en-US"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22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have an</a:t>
            </a:r>
            <a:r>
              <a:rPr lang="en-US" baseline="0" dirty="0" smtClean="0"/>
              <a:t> optional break…8 minutes (I believe)</a:t>
            </a:r>
          </a:p>
          <a:p>
            <a:endParaRPr lang="en-US" baseline="0" dirty="0" smtClean="0"/>
          </a:p>
          <a:p>
            <a:r>
              <a:rPr lang="en-US" baseline="0" dirty="0" smtClean="0"/>
              <a:t>Then you will have the Quantitative Reasoning section – 75 minutes to answer 37 questions</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23</a:t>
            </a:fld>
            <a:endParaRPr lang="en-US" dirty="0"/>
          </a:p>
        </p:txBody>
      </p:sp>
    </p:spTree>
    <p:extLst>
      <p:ext uri="{BB962C8B-B14F-4D97-AF65-F5344CB8AC3E}">
        <p14:creationId xmlns:p14="http://schemas.microsoft.com/office/powerpoint/2010/main" val="4252124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24</a:t>
            </a:fld>
            <a:endParaRPr lang="en-US" dirty="0"/>
          </a:p>
        </p:txBody>
      </p:sp>
    </p:spTree>
    <p:extLst>
      <p:ext uri="{BB962C8B-B14F-4D97-AF65-F5344CB8AC3E}">
        <p14:creationId xmlns:p14="http://schemas.microsoft.com/office/powerpoint/2010/main" val="29703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sample of a Problem Solving question…</a:t>
            </a:r>
          </a:p>
          <a:p>
            <a:endParaRPr lang="en-US" baseline="0" dirty="0" smtClean="0"/>
          </a:p>
          <a:p>
            <a:r>
              <a:rPr lang="en-US" baseline="0" dirty="0" smtClean="0"/>
              <a:t>Read text</a:t>
            </a:r>
          </a:p>
          <a:p>
            <a:endParaRPr lang="en-US" baseline="0" dirty="0" smtClean="0"/>
          </a:p>
          <a:p>
            <a:r>
              <a:rPr lang="en-US" baseline="0" dirty="0" smtClean="0"/>
              <a:t>Show answer</a:t>
            </a:r>
            <a:endParaRPr lang="en-US" dirty="0" smtClean="0"/>
          </a:p>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25</a:t>
            </a:fld>
            <a:endParaRPr lang="en-US" dirty="0"/>
          </a:p>
        </p:txBody>
      </p:sp>
    </p:spTree>
    <p:extLst>
      <p:ext uri="{BB962C8B-B14F-4D97-AF65-F5344CB8AC3E}">
        <p14:creationId xmlns:p14="http://schemas.microsoft.com/office/powerpoint/2010/main" val="405330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2</a:t>
            </a:fld>
            <a:endParaRPr lang="en-US" dirty="0"/>
          </a:p>
        </p:txBody>
      </p:sp>
    </p:spTree>
    <p:extLst>
      <p:ext uri="{BB962C8B-B14F-4D97-AF65-F5344CB8AC3E}">
        <p14:creationId xmlns:p14="http://schemas.microsoft.com/office/powerpoint/2010/main" val="836462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sample of a Data Sufficiency question…</a:t>
            </a:r>
          </a:p>
          <a:p>
            <a:endParaRPr lang="en-US" baseline="0" dirty="0" smtClean="0"/>
          </a:p>
          <a:p>
            <a:r>
              <a:rPr lang="en-US" baseline="0" dirty="0" smtClean="0"/>
              <a:t>Read text</a:t>
            </a:r>
          </a:p>
          <a:p>
            <a:endParaRPr lang="en-US" baseline="0" dirty="0" smtClean="0"/>
          </a:p>
          <a:p>
            <a:r>
              <a:rPr lang="en-US" baseline="0" dirty="0" smtClean="0"/>
              <a:t>All Data Sufficiency questions have the same answer choices…if you can get these down, then you are half way there</a:t>
            </a:r>
          </a:p>
          <a:p>
            <a:endParaRPr lang="en-US" baseline="0" dirty="0" smtClean="0"/>
          </a:p>
          <a:p>
            <a:r>
              <a:rPr lang="en-US" baseline="0" dirty="0" smtClean="0"/>
              <a:t>Show answer</a:t>
            </a:r>
            <a:endParaRPr lang="en-US" dirty="0" smtClean="0"/>
          </a:p>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26</a:t>
            </a:fld>
            <a:endParaRPr lang="en-US" dirty="0"/>
          </a:p>
        </p:txBody>
      </p:sp>
    </p:spTree>
    <p:extLst>
      <p:ext uri="{BB962C8B-B14F-4D97-AF65-F5344CB8AC3E}">
        <p14:creationId xmlns:p14="http://schemas.microsoft.com/office/powerpoint/2010/main" val="4131542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have an</a:t>
            </a:r>
            <a:r>
              <a:rPr lang="en-US" baseline="0" dirty="0" smtClean="0"/>
              <a:t> optional break…8 minutes (I believe)</a:t>
            </a:r>
          </a:p>
          <a:p>
            <a:endParaRPr lang="en-US" baseline="0" dirty="0" smtClean="0"/>
          </a:p>
          <a:p>
            <a:r>
              <a:rPr lang="en-US" baseline="0" dirty="0" smtClean="0"/>
              <a:t>Then you will have the Quantitative Reasoning section – 75 minutes to answer 37 questions</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27</a:t>
            </a:fld>
            <a:endParaRPr lang="en-US" dirty="0"/>
          </a:p>
        </p:txBody>
      </p:sp>
    </p:spTree>
    <p:extLst>
      <p:ext uri="{BB962C8B-B14F-4D97-AF65-F5344CB8AC3E}">
        <p14:creationId xmlns:p14="http://schemas.microsoft.com/office/powerpoint/2010/main" val="4252124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28</a:t>
            </a:fld>
            <a:endParaRPr lang="en-US" dirty="0"/>
          </a:p>
        </p:txBody>
      </p:sp>
    </p:spTree>
    <p:extLst>
      <p:ext uri="{BB962C8B-B14F-4D97-AF65-F5344CB8AC3E}">
        <p14:creationId xmlns:p14="http://schemas.microsoft.com/office/powerpoint/2010/main" val="1666714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sample Reading Comprehension question…</a:t>
            </a:r>
          </a:p>
          <a:p>
            <a:endParaRPr lang="en-US" baseline="0" dirty="0" smtClean="0"/>
          </a:p>
          <a:p>
            <a:r>
              <a:rPr lang="en-US" baseline="0" dirty="0" smtClean="0"/>
              <a:t>Show answer</a:t>
            </a:r>
          </a:p>
          <a:p>
            <a:endParaRPr lang="en-US" baseline="0" dirty="0" smtClean="0"/>
          </a:p>
          <a:p>
            <a:r>
              <a:rPr lang="en-US" baseline="0" dirty="0" smtClean="0"/>
              <a:t>In this case, there will be four other questions related to the text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sample Critical Reasoning question…</a:t>
            </a:r>
          </a:p>
          <a:p>
            <a:endParaRPr lang="en-US" baseline="0" dirty="0" smtClean="0"/>
          </a:p>
          <a:p>
            <a:r>
              <a:rPr lang="en-US" baseline="0" dirty="0" smtClean="0"/>
              <a:t>Read text</a:t>
            </a:r>
          </a:p>
          <a:p>
            <a:endParaRPr lang="en-US" baseline="0" dirty="0" smtClean="0"/>
          </a:p>
          <a:p>
            <a:r>
              <a:rPr lang="en-US" baseline="0" dirty="0" smtClean="0"/>
              <a:t>Show answer</a:t>
            </a:r>
            <a:endParaRPr lang="en-US" dirty="0" smtClean="0"/>
          </a:p>
          <a:p>
            <a:endParaRPr lang="en-US" dirty="0" smtClean="0"/>
          </a:p>
          <a:p>
            <a:r>
              <a:rPr lang="en-US" dirty="0" smtClean="0"/>
              <a:t>These</a:t>
            </a:r>
            <a:r>
              <a:rPr lang="en-US" baseline="0" dirty="0" smtClean="0"/>
              <a:t> always seem more like common sense to me</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30</a:t>
            </a:fld>
            <a:endParaRPr lang="en-US" dirty="0"/>
          </a:p>
        </p:txBody>
      </p:sp>
    </p:spTree>
    <p:extLst>
      <p:ext uri="{BB962C8B-B14F-4D97-AF65-F5344CB8AC3E}">
        <p14:creationId xmlns:p14="http://schemas.microsoft.com/office/powerpoint/2010/main" val="1372866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sample of a Sentence Correction question…</a:t>
            </a:r>
          </a:p>
          <a:p>
            <a:endParaRPr lang="en-US" baseline="0" dirty="0" smtClean="0"/>
          </a:p>
          <a:p>
            <a:r>
              <a:rPr lang="en-US" baseline="0" dirty="0" smtClean="0"/>
              <a:t>Read text</a:t>
            </a:r>
          </a:p>
          <a:p>
            <a:endParaRPr lang="en-US" baseline="0" dirty="0" smtClean="0"/>
          </a:p>
          <a:p>
            <a:r>
              <a:rPr lang="en-US" baseline="0" dirty="0" smtClean="0"/>
              <a:t>Show answer</a:t>
            </a:r>
          </a:p>
          <a:p>
            <a:endParaRPr lang="en-US" baseline="0" dirty="0" smtClean="0"/>
          </a:p>
          <a:p>
            <a:r>
              <a:rPr lang="en-US" baseline="0" dirty="0" smtClean="0"/>
              <a:t>So, how did everyone do with the questions in the handout?</a:t>
            </a:r>
            <a:endParaRPr lang="en-US" dirty="0" smtClean="0"/>
          </a:p>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31</a:t>
            </a:fld>
            <a:endParaRPr lang="en-US" dirty="0"/>
          </a:p>
        </p:txBody>
      </p:sp>
    </p:spTree>
    <p:extLst>
      <p:ext uri="{BB962C8B-B14F-4D97-AF65-F5344CB8AC3E}">
        <p14:creationId xmlns:p14="http://schemas.microsoft.com/office/powerpoint/2010/main" val="2607054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have an</a:t>
            </a:r>
            <a:r>
              <a:rPr lang="en-US" baseline="0" dirty="0" smtClean="0"/>
              <a:t> optional break…8 minutes (I believe)</a:t>
            </a:r>
          </a:p>
          <a:p>
            <a:endParaRPr lang="en-US" baseline="0" dirty="0" smtClean="0"/>
          </a:p>
          <a:p>
            <a:r>
              <a:rPr lang="en-US" baseline="0" dirty="0" smtClean="0"/>
              <a:t>Then you will have the Quantitative Reasoning section – 75 minutes to answer 37 questions</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32</a:t>
            </a:fld>
            <a:endParaRPr lang="en-US" dirty="0"/>
          </a:p>
        </p:txBody>
      </p:sp>
    </p:spTree>
    <p:extLst>
      <p:ext uri="{BB962C8B-B14F-4D97-AF65-F5344CB8AC3E}">
        <p14:creationId xmlns:p14="http://schemas.microsoft.com/office/powerpoint/2010/main" val="4252124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6357" lvl="0" indent="-224519">
              <a:defRPr/>
            </a:pPr>
            <a:r>
              <a:rPr lang="en-US" sz="1000" dirty="0" smtClean="0"/>
              <a:t>So,</a:t>
            </a:r>
            <a:r>
              <a:rPr lang="en-US" sz="1000" baseline="0" dirty="0" smtClean="0"/>
              <a:t> a few logistics…</a:t>
            </a:r>
          </a:p>
          <a:p>
            <a:pPr marL="216357" lvl="0" indent="-224519">
              <a:defRPr/>
            </a:pPr>
            <a:endParaRPr lang="en-US" sz="1000" baseline="0" dirty="0" smtClean="0"/>
          </a:p>
          <a:p>
            <a:pPr marL="220438" lvl="0" indent="-228600">
              <a:buAutoNum type="arabicParenR"/>
              <a:defRPr/>
            </a:pPr>
            <a:r>
              <a:rPr lang="en-US" sz="1000" baseline="0" dirty="0" smtClean="0"/>
              <a:t>Register on mba.com</a:t>
            </a:r>
          </a:p>
          <a:p>
            <a:pPr marL="220438" lvl="0" indent="-228600">
              <a:buAutoNum type="arabicParenR"/>
              <a:defRPr/>
            </a:pPr>
            <a:r>
              <a:rPr lang="en-US" sz="1000" baseline="0" dirty="0" smtClean="0"/>
              <a:t>There are a large selection of test centers, so you shouldn’t have any trouble finding one near you</a:t>
            </a:r>
            <a:endParaRPr lang="en-US" sz="1000"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6357" lvl="0" indent="-224519">
              <a:defRPr/>
            </a:pPr>
            <a:r>
              <a:rPr lang="en-US" sz="1000" dirty="0" smtClean="0"/>
              <a:t>The GMAT costs</a:t>
            </a:r>
            <a:r>
              <a:rPr lang="en-US" sz="1000" baseline="0" dirty="0" smtClean="0"/>
              <a:t> $250 – the price hasn’t changed in nearly a decade</a:t>
            </a:r>
          </a:p>
          <a:p>
            <a:pPr marL="216357" lvl="0" indent="-224519">
              <a:defRPr/>
            </a:pPr>
            <a:endParaRPr lang="en-US" sz="1000" baseline="0" dirty="0" smtClean="0"/>
          </a:p>
          <a:p>
            <a:pPr marL="216357" lvl="0" indent="-224519">
              <a:defRPr/>
            </a:pPr>
            <a:r>
              <a:rPr lang="en-US" sz="1000" baseline="0" dirty="0" smtClean="0"/>
              <a:t>You can send your results to have programs FREE</a:t>
            </a:r>
          </a:p>
          <a:p>
            <a:pPr marL="216357" lvl="0" indent="-224519">
              <a:defRPr/>
            </a:pPr>
            <a:endParaRPr lang="en-US" sz="1000" baseline="0" dirty="0"/>
          </a:p>
          <a:p>
            <a:pPr marL="216357" lvl="0" indent="-224519">
              <a:defRPr/>
            </a:pPr>
            <a:r>
              <a:rPr lang="en-US" sz="1000" baseline="0" dirty="0" smtClean="0"/>
              <a:t>Retesting… about 20% take more than once, generally just one more time.  Most retesting did not finish the first time and feel like they can do significantly better (i.e. didn’t study like they should have)</a:t>
            </a:r>
          </a:p>
          <a:p>
            <a:pPr marL="216357" lvl="0" indent="-224519">
              <a:defRPr/>
            </a:pPr>
            <a:r>
              <a:rPr lang="en-US" sz="1000" baseline="0" dirty="0" smtClean="0"/>
              <a:t>…thus the 30 point jump.</a:t>
            </a:r>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34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6357" lvl="0" indent="-224519">
              <a:defRPr/>
            </a:pPr>
            <a:r>
              <a:rPr lang="en-US" sz="1000" dirty="0" smtClean="0"/>
              <a:t>So, how much time is necessary…</a:t>
            </a:r>
          </a:p>
          <a:p>
            <a:pPr marL="216357" lvl="0" indent="-224519">
              <a:defRPr/>
            </a:pPr>
            <a:endParaRPr lang="en-US" sz="1000" dirty="0" smtClean="0"/>
          </a:p>
          <a:p>
            <a:pPr marL="216357" lvl="0" indent="-224519">
              <a:defRPr/>
            </a:pPr>
            <a:r>
              <a:rPr lang="en-US" sz="1000" dirty="0" smtClean="0"/>
              <a:t>Read</a:t>
            </a:r>
            <a:r>
              <a:rPr lang="en-US" sz="1000" baseline="0" dirty="0" smtClean="0"/>
              <a:t> text</a:t>
            </a:r>
          </a:p>
          <a:p>
            <a:pPr marL="216357" lvl="0" indent="-224519">
              <a:defRPr/>
            </a:pPr>
            <a:endParaRPr lang="en-US" sz="1000" baseline="0" dirty="0" smtClean="0"/>
          </a:p>
          <a:p>
            <a:pPr marL="216357" lvl="0" indent="-224519">
              <a:defRPr/>
            </a:pPr>
            <a:r>
              <a:rPr lang="en-US" sz="1000" baseline="0" dirty="0" smtClean="0"/>
              <a:t>Cultural norms are interesting…in Asia and Central Asia, testing is everything…in the US, test scores are just one component of the admissions process</a:t>
            </a:r>
            <a:endParaRPr lang="en-US" sz="1000"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6357" lvl="0" indent="-224519">
              <a:defRPr/>
            </a:pPr>
            <a:endParaRPr lang="en-US" sz="1000"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6357" lvl="0" indent="-224519">
              <a:defRPr/>
            </a:pPr>
            <a:r>
              <a:rPr lang="en-US" sz="1000" dirty="0" smtClean="0"/>
              <a:t>Here are</a:t>
            </a:r>
            <a:r>
              <a:rPr lang="en-US" sz="1000" baseline="0" dirty="0" smtClean="0"/>
              <a:t> the study aids we offer…</a:t>
            </a:r>
          </a:p>
          <a:p>
            <a:pPr marL="216357" lvl="0" indent="-224519">
              <a:defRPr/>
            </a:pPr>
            <a:endParaRPr lang="en-US" sz="1000" baseline="0" dirty="0" smtClean="0"/>
          </a:p>
          <a:p>
            <a:pPr marL="216357" lvl="0" indent="-224519">
              <a:defRPr/>
            </a:pPr>
            <a:r>
              <a:rPr lang="en-US" sz="1000" baseline="0" dirty="0" smtClean="0"/>
              <a:t>GMAT Review is most popular on the market…</a:t>
            </a:r>
          </a:p>
          <a:p>
            <a:pPr marL="216357" lvl="0" indent="-224519">
              <a:defRPr/>
            </a:pPr>
            <a:endParaRPr lang="en-US" sz="1000" baseline="0" dirty="0" smtClean="0"/>
          </a:p>
          <a:p>
            <a:pPr marL="216357" lvl="0" indent="-224519">
              <a:defRPr/>
            </a:pPr>
            <a:r>
              <a:rPr lang="en-US" sz="1000" baseline="0" dirty="0" smtClean="0"/>
              <a:t>If you want more questions, check out the Verbal Review, Quant Review, or buy the extra package of questions available in GMAT Prep.</a:t>
            </a:r>
          </a:p>
          <a:p>
            <a:pPr marL="216357" lvl="0" indent="-224519">
              <a:defRPr/>
            </a:pPr>
            <a:endParaRPr lang="en-US" sz="1000" baseline="0" dirty="0" smtClean="0"/>
          </a:p>
          <a:p>
            <a:pPr marL="216357" lvl="0" indent="-224519">
              <a:defRPr/>
            </a:pPr>
            <a:r>
              <a:rPr lang="en-US" sz="1000" baseline="0" dirty="0" smtClean="0"/>
              <a:t>GMAT write can help you with the AWA section</a:t>
            </a:r>
          </a:p>
          <a:p>
            <a:pPr marL="216357" lvl="0" indent="-224519">
              <a:defRPr/>
            </a:pPr>
            <a:endParaRPr lang="en-US" sz="1000" baseline="0" dirty="0" smtClean="0"/>
          </a:p>
          <a:p>
            <a:pPr marL="216357" lvl="0" indent="-224519">
              <a:defRPr/>
            </a:pPr>
            <a:r>
              <a:rPr lang="en-US" sz="1000" baseline="0" dirty="0" smtClean="0"/>
              <a:t>GMAT Focus is a quantitative diagnostic that will show you which question types you are doing well on or which ones you may need some more practice</a:t>
            </a:r>
          </a:p>
          <a:p>
            <a:pPr marL="216357" lvl="0" indent="-224519">
              <a:defRPr/>
            </a:pPr>
            <a:endParaRPr lang="en-US" sz="1000" baseline="0" dirty="0" smtClean="0"/>
          </a:p>
          <a:p>
            <a:pPr marL="216357" lvl="0" indent="-224519">
              <a:defRPr/>
            </a:pPr>
            <a:r>
              <a:rPr lang="en-US" sz="1000" baseline="0" dirty="0" smtClean="0"/>
              <a:t>All of these are listed on the handout you have</a:t>
            </a:r>
          </a:p>
          <a:p>
            <a:pPr marL="216357" lvl="0" indent="-224519">
              <a:defRPr/>
            </a:pPr>
            <a:endParaRPr lang="en-US" sz="1000" baseline="0" dirty="0" smtClean="0"/>
          </a:p>
          <a:p>
            <a:pPr marL="216357" lvl="0" indent="-224519">
              <a:defRPr/>
            </a:pPr>
            <a:r>
              <a:rPr lang="en-US" sz="1000" baseline="0" dirty="0" smtClean="0"/>
              <a:t>Of special note, GMATPrep is FREE and includes two, full length, computer adaptive tests that are scores.  You can also reset the tests to take more tests.  In addition, you can pick you own question pack…</a:t>
            </a:r>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36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a:t>
            </a:r>
            <a:r>
              <a:rPr lang="en-GB" baseline="0" dirty="0" smtClean="0"/>
              <a:t> can create a truly custom question set by specifying how many questions of each type and difficulty</a:t>
            </a:r>
          </a:p>
          <a:p>
            <a:endParaRPr lang="en-GB" baseline="0" dirty="0" smtClean="0"/>
          </a:p>
          <a:p>
            <a:r>
              <a:rPr lang="en-GB" baseline="0" dirty="0" smtClean="0"/>
              <a:t>For example, on the screen you can see I’ve selected:</a:t>
            </a:r>
          </a:p>
          <a:p>
            <a:pPr marL="173422" indent="-173422">
              <a:buFont typeface="Arial" charset="0"/>
              <a:buChar char="•"/>
            </a:pPr>
            <a:r>
              <a:rPr lang="en-GB" baseline="0" dirty="0" smtClean="0"/>
              <a:t>A total of 9 Data Sufficiency questions – 3 of each difficulty</a:t>
            </a:r>
          </a:p>
          <a:p>
            <a:pPr marL="173422" indent="-173422">
              <a:buFont typeface="Arial" charset="0"/>
              <a:buChar char="•"/>
            </a:pPr>
            <a:r>
              <a:rPr lang="en-GB" baseline="0" dirty="0" smtClean="0"/>
              <a:t>All IR questions</a:t>
            </a:r>
          </a:p>
          <a:p>
            <a:pPr marL="173422" indent="-173422">
              <a:buFont typeface="Arial" charset="0"/>
              <a:buChar char="•"/>
            </a:pPr>
            <a:endParaRPr lang="en-GB" dirty="0"/>
          </a:p>
        </p:txBody>
      </p:sp>
      <p:sp>
        <p:nvSpPr>
          <p:cNvPr id="4" name="Slide Number Placeholder 3"/>
          <p:cNvSpPr>
            <a:spLocks noGrp="1"/>
          </p:cNvSpPr>
          <p:nvPr>
            <p:ph type="sldNum" sz="quarter" idx="10"/>
          </p:nvPr>
        </p:nvSpPr>
        <p:spPr/>
        <p:txBody>
          <a:bodyPr/>
          <a:lstStyle/>
          <a:p>
            <a:fld id="{A6C3147C-0CA5-4EFC-8096-D80A0AC2749A}" type="slidenum">
              <a:rPr lang="en-GB" smtClean="0"/>
              <a:pPr/>
              <a:t>37</a:t>
            </a:fld>
            <a:endParaRPr lang="en-GB" dirty="0"/>
          </a:p>
        </p:txBody>
      </p:sp>
    </p:spTree>
    <p:extLst>
      <p:ext uri="{BB962C8B-B14F-4D97-AF65-F5344CB8AC3E}">
        <p14:creationId xmlns:p14="http://schemas.microsoft.com/office/powerpoint/2010/main" val="2022905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you can now review your exam responses after completing an exam!  Links are provided to the review screens from both this screen and the performance summary tab of their detailed exam results.  Once the Reset button is clicked, however, you won’t be able to review your responses to old exams</a:t>
            </a:r>
            <a:endParaRPr lang="en-GB" dirty="0"/>
          </a:p>
        </p:txBody>
      </p:sp>
      <p:sp>
        <p:nvSpPr>
          <p:cNvPr id="4" name="Slide Number Placeholder 3"/>
          <p:cNvSpPr>
            <a:spLocks noGrp="1"/>
          </p:cNvSpPr>
          <p:nvPr>
            <p:ph type="sldNum" sz="quarter" idx="10"/>
          </p:nvPr>
        </p:nvSpPr>
        <p:spPr/>
        <p:txBody>
          <a:bodyPr/>
          <a:lstStyle/>
          <a:p>
            <a:fld id="{A6C3147C-0CA5-4EFC-8096-D80A0AC2749A}" type="slidenum">
              <a:rPr lang="en-GB" smtClean="0"/>
              <a:pPr/>
              <a:t>38</a:t>
            </a:fld>
            <a:endParaRPr lang="en-GB" dirty="0"/>
          </a:p>
        </p:txBody>
      </p:sp>
    </p:spTree>
    <p:extLst>
      <p:ext uri="{BB962C8B-B14F-4D97-AF65-F5344CB8AC3E}">
        <p14:creationId xmlns:p14="http://schemas.microsoft.com/office/powerpoint/2010/main" val="1354006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39</a:t>
            </a:fld>
            <a:endParaRPr lang="en-US" dirty="0"/>
          </a:p>
        </p:txBody>
      </p:sp>
    </p:spTree>
    <p:extLst>
      <p:ext uri="{BB962C8B-B14F-4D97-AF65-F5344CB8AC3E}">
        <p14:creationId xmlns:p14="http://schemas.microsoft.com/office/powerpoint/2010/main" val="1504936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16357" lvl="0" indent="-224519">
              <a:defRPr/>
            </a:pPr>
            <a:r>
              <a:rPr lang="en-US" sz="1000" dirty="0" smtClean="0"/>
              <a:t>A few things</a:t>
            </a:r>
            <a:r>
              <a:rPr lang="en-US" sz="1000" baseline="0" dirty="0" smtClean="0"/>
              <a:t> about test day…</a:t>
            </a:r>
          </a:p>
          <a:p>
            <a:pPr marL="216357" lvl="0" indent="-224519">
              <a:defRPr/>
            </a:pPr>
            <a:endParaRPr lang="en-US" sz="1000" baseline="0" dirty="0" smtClean="0"/>
          </a:p>
          <a:p>
            <a:pPr marL="216357" lvl="0" indent="-224519">
              <a:defRPr/>
            </a:pPr>
            <a:r>
              <a:rPr lang="en-US" sz="1000" baseline="0" dirty="0" smtClean="0"/>
              <a:t>If you know what you’re walking into, you will not be as anxious about it, so...</a:t>
            </a:r>
          </a:p>
          <a:p>
            <a:pPr marL="216357" lvl="0" indent="-224519">
              <a:defRPr/>
            </a:pPr>
            <a:endParaRPr lang="en-US" sz="1000" baseline="0" dirty="0" smtClean="0"/>
          </a:p>
          <a:p>
            <a:pPr marL="220438" lvl="0" indent="-228600">
              <a:buAutoNum type="arabicParenR"/>
              <a:defRPr/>
            </a:pPr>
            <a:r>
              <a:rPr lang="en-US" sz="1000" baseline="0" dirty="0" smtClean="0"/>
              <a:t>Since the GMAT is a high-stakes test, security if VERY tight.  Taking the GMAT seems to involve more security than boarding and international flight.</a:t>
            </a:r>
          </a:p>
          <a:p>
            <a:pPr marL="220438" lvl="0" indent="-228600">
              <a:buAutoNum type="arabicParenR"/>
              <a:defRPr/>
            </a:pPr>
            <a:r>
              <a:rPr lang="en-US" sz="1000" baseline="0" dirty="0" smtClean="0"/>
              <a:t>You will show a valid ID (drivers license, passport, etc.)</a:t>
            </a:r>
          </a:p>
          <a:p>
            <a:pPr marL="220438" lvl="0" indent="-228600">
              <a:buAutoNum type="arabicParenR"/>
              <a:defRPr/>
            </a:pPr>
            <a:r>
              <a:rPr lang="en-US" sz="1000" baseline="0" dirty="0" smtClean="0"/>
              <a:t>You will provide an electronic signature</a:t>
            </a:r>
          </a:p>
          <a:p>
            <a:pPr marL="220438" lvl="0" indent="-228600">
              <a:buAutoNum type="arabicParenR"/>
              <a:defRPr/>
            </a:pPr>
            <a:r>
              <a:rPr lang="en-US" sz="1000" baseline="0" dirty="0" smtClean="0"/>
              <a:t>You will have a digital photo taken (will be provided to schools)</a:t>
            </a:r>
          </a:p>
          <a:p>
            <a:pPr marL="220438" lvl="0" indent="-228600">
              <a:buAutoNum type="arabicParenR"/>
              <a:defRPr/>
            </a:pPr>
            <a:r>
              <a:rPr lang="en-US" sz="1000" baseline="0" dirty="0" smtClean="0"/>
              <a:t>You will have a palm-vein scan taken </a:t>
            </a:r>
          </a:p>
          <a:p>
            <a:pPr marL="220438" lvl="0" indent="-228600">
              <a:buAutoNum type="arabicParenR"/>
              <a:defRPr/>
            </a:pPr>
            <a:r>
              <a:rPr lang="en-US" sz="1000" baseline="0" dirty="0" smtClean="0"/>
              <a:t>And, finally, don’t cheat…don’t bring your cell phone into the testing room, etc.</a:t>
            </a:r>
          </a:p>
          <a:p>
            <a:pPr marL="0" lvl="0" indent="0">
              <a:buNone/>
              <a:defRPr/>
            </a:pPr>
            <a:endParaRPr lang="en-US" sz="1000"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40</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16357" lvl="0" indent="-224519">
              <a:defRPr/>
            </a:pPr>
            <a:r>
              <a:rPr lang="en-US" sz="1000" dirty="0" smtClean="0"/>
              <a:t>When you are</a:t>
            </a:r>
            <a:r>
              <a:rPr lang="en-US" sz="1000" baseline="0" dirty="0" smtClean="0"/>
              <a:t> in the testing room…</a:t>
            </a:r>
          </a:p>
          <a:p>
            <a:pPr marL="216357" lvl="0" indent="-224519">
              <a:defRPr/>
            </a:pPr>
            <a:endParaRPr lang="en-US" sz="1000" baseline="0" dirty="0" smtClean="0"/>
          </a:p>
          <a:p>
            <a:pPr marL="216357" lvl="0" indent="-224519">
              <a:defRPr/>
            </a:pPr>
            <a:r>
              <a:rPr lang="en-US" sz="1000" baseline="0" dirty="0" smtClean="0"/>
              <a:t>You do not bring anything with you…you will have left everything in an individual locked locker in the waiting room</a:t>
            </a:r>
          </a:p>
          <a:p>
            <a:pPr marL="216357" lvl="0" indent="-224519">
              <a:defRPr/>
            </a:pPr>
            <a:r>
              <a:rPr lang="en-US" sz="1000" baseline="0" dirty="0" smtClean="0"/>
              <a:t>You will have a test station</a:t>
            </a:r>
          </a:p>
          <a:p>
            <a:pPr marL="216357" lvl="0" indent="-224519">
              <a:defRPr/>
            </a:pPr>
            <a:r>
              <a:rPr lang="en-US" sz="1000" baseline="0" dirty="0" smtClean="0"/>
              <a:t>You’ll use a note board with pen they provide you</a:t>
            </a:r>
          </a:p>
          <a:p>
            <a:pPr marL="216357" lvl="0" indent="-224519">
              <a:defRPr/>
            </a:pPr>
            <a:r>
              <a:rPr lang="en-US" sz="1000" baseline="0" dirty="0" smtClean="0"/>
              <a:t>There will be a video overhead filming everything</a:t>
            </a:r>
          </a:p>
          <a:p>
            <a:pPr marL="216357" lvl="0" indent="-224519">
              <a:defRPr/>
            </a:pPr>
            <a:r>
              <a:rPr lang="en-US" sz="1000" baseline="0" dirty="0" smtClean="0"/>
              <a:t>Before you begin the exam, you will choose which programs will receive your results (5 for free, but extras cost $26).   If you choose your score recipients afterwards, each will cost $26.</a:t>
            </a:r>
          </a:p>
          <a:p>
            <a:pPr marL="216357" lvl="0" indent="-224519">
              <a:defRPr/>
            </a:pPr>
            <a:r>
              <a:rPr lang="en-US" sz="1000" baseline="0" dirty="0" smtClean="0"/>
              <a:t>At the end of the exam, you can cancel your exam BEFORE you see your results</a:t>
            </a:r>
          </a:p>
          <a:p>
            <a:pPr marL="216357" lvl="0" indent="-224519">
              <a:defRPr/>
            </a:pPr>
            <a:r>
              <a:rPr lang="en-US" sz="1000" baseline="0" dirty="0" smtClean="0"/>
              <a:t>If you accept your exam results, you will receive an Unofficial Copy as you check out</a:t>
            </a:r>
          </a:p>
          <a:p>
            <a:pPr marL="216357" lvl="0" indent="-224519">
              <a:defRPr/>
            </a:pPr>
            <a:r>
              <a:rPr lang="en-US" sz="1000" baseline="0" dirty="0" smtClean="0"/>
              <a:t>Official scores will be sent to you and your score recipients within 20 days, usually faster</a:t>
            </a:r>
          </a:p>
          <a:p>
            <a:pPr marL="216357" lvl="0" indent="-224519">
              <a:defRPr/>
            </a:pPr>
            <a:endParaRPr lang="en-US" sz="1000" baseline="0" dirty="0" smtClean="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41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text</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42</a:t>
            </a:fld>
            <a:endParaRPr lang="en-US" dirty="0"/>
          </a:p>
        </p:txBody>
      </p:sp>
    </p:spTree>
    <p:extLst>
      <p:ext uri="{BB962C8B-B14F-4D97-AF65-F5344CB8AC3E}">
        <p14:creationId xmlns:p14="http://schemas.microsoft.com/office/powerpoint/2010/main" val="505207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myths…they are all false</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43</a:t>
            </a:fld>
            <a:endParaRPr lang="en-US" dirty="0"/>
          </a:p>
        </p:txBody>
      </p:sp>
    </p:spTree>
    <p:extLst>
      <p:ext uri="{BB962C8B-B14F-4D97-AF65-F5344CB8AC3E}">
        <p14:creationId xmlns:p14="http://schemas.microsoft.com/office/powerpoint/2010/main" val="1885238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our newest product</a:t>
            </a:r>
            <a:r>
              <a:rPr lang="en-US" baseline="0" dirty="0" smtClean="0"/>
              <a:t> and it could be a big help to you as a candidate and as a student….</a:t>
            </a:r>
            <a:endParaRPr lang="en-US" dirty="0"/>
          </a:p>
        </p:txBody>
      </p:sp>
      <p:sp>
        <p:nvSpPr>
          <p:cNvPr id="4" name="Slide Number Placeholder 3"/>
          <p:cNvSpPr>
            <a:spLocks noGrp="1"/>
          </p:cNvSpPr>
          <p:nvPr>
            <p:ph type="sldNum" sz="quarter" idx="10"/>
          </p:nvPr>
        </p:nvSpPr>
        <p:spPr/>
        <p:txBody>
          <a:bodyPr/>
          <a:lstStyle/>
          <a:p>
            <a:fld id="{638BD73B-5761-4F28-A081-D9FA469A4BD8}" type="slidenum">
              <a:rPr lang="en-US" smtClean="0"/>
              <a:pPr/>
              <a:t>46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them</a:t>
            </a:r>
            <a:r>
              <a:rPr lang="en-US" baseline="0" dirty="0" smtClean="0"/>
              <a:t> through the demo</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47</a:t>
            </a:fld>
            <a:endParaRPr lang="en-US" dirty="0"/>
          </a:p>
        </p:txBody>
      </p:sp>
    </p:spTree>
    <p:extLst>
      <p:ext uri="{BB962C8B-B14F-4D97-AF65-F5344CB8AC3E}">
        <p14:creationId xmlns:p14="http://schemas.microsoft.com/office/powerpoint/2010/main" val="327578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GMAT Exam</a:t>
            </a:r>
            <a:r>
              <a:rPr lang="en-US" baseline="0" dirty="0" smtClean="0"/>
              <a:t> can take you places. Its been taking the world’s business leaders to the world’s leading business schools for sixty years…</a:t>
            </a:r>
          </a:p>
          <a:p>
            <a:r>
              <a:rPr lang="en-US" baseline="0" dirty="0" smtClean="0"/>
              <a:t>The GMAT exam can take you, first to the school where your skills – as revealed by your exam score – will help you thrive and then as the best first step to launching that career with impact you seek.</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4</a:t>
            </a:fld>
            <a:endParaRPr lang="en-US" dirty="0"/>
          </a:p>
        </p:txBody>
      </p:sp>
    </p:spTree>
    <p:extLst>
      <p:ext uri="{BB962C8B-B14F-4D97-AF65-F5344CB8AC3E}">
        <p14:creationId xmlns:p14="http://schemas.microsoft.com/office/powerpoint/2010/main" val="4232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for non-traditionals or people who just have to ‘dust off the cobwebs’</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48</a:t>
            </a:fld>
            <a:endParaRPr lang="en-US" dirty="0"/>
          </a:p>
        </p:txBody>
      </p:sp>
    </p:spTree>
    <p:extLst>
      <p:ext uri="{BB962C8B-B14F-4D97-AF65-F5344CB8AC3E}">
        <p14:creationId xmlns:p14="http://schemas.microsoft.com/office/powerpoint/2010/main" val="2600284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15183-CF82-4187-A8B2-F02E9F12B836}"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Admissions</a:t>
            </a:r>
            <a:r>
              <a:rPr lang="en-US" baseline="0" dirty="0" smtClean="0"/>
              <a:t> officers want to know that you can handle the academic demands of their program.  </a:t>
            </a:r>
          </a:p>
          <a:p>
            <a:endParaRPr lang="en-US" baseline="0" dirty="0" smtClean="0"/>
          </a:p>
          <a:p>
            <a:r>
              <a:rPr lang="en-US" baseline="0" dirty="0" smtClean="0"/>
              <a:t>When they open a file, they do not know if you will likely have a 4.0 GPA in their program or a 0.0 GPA</a:t>
            </a:r>
          </a:p>
          <a:p>
            <a:endParaRPr lang="en-US" baseline="0" dirty="0" smtClean="0"/>
          </a:p>
          <a:p>
            <a:r>
              <a:rPr lang="en-US" baseline="0" dirty="0" smtClean="0"/>
              <a:t>By looking at the GMAT scores, they gain a much stronger sense of where you might end up</a:t>
            </a:r>
          </a:p>
          <a:p>
            <a:endParaRPr lang="en-US" baseline="0" dirty="0" smtClean="0"/>
          </a:p>
          <a:p>
            <a:r>
              <a:rPr lang="en-US" baseline="0" dirty="0" smtClean="0"/>
              <a:t>But, there are always other factors that impact grades – work ethic, personal issues (like debt level, home life, etc), and demands from work that can impact academic performance</a:t>
            </a:r>
          </a:p>
          <a:p>
            <a:endParaRPr lang="en-US" baseline="0" dirty="0" smtClean="0"/>
          </a:p>
          <a:p>
            <a:r>
              <a:rPr lang="en-US" baseline="0" dirty="0" smtClean="0"/>
              <a:t>But, the bottom line is that the GMAT is the best predictor of academic success and that’s why admissions officers value it (and so should you since it will help ensure you end up in a program that is a good fit for you)</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7</a:t>
            </a:fld>
            <a:endParaRPr lang="en-US" dirty="0"/>
          </a:p>
        </p:txBody>
      </p:sp>
    </p:spTree>
    <p:extLst>
      <p:ext uri="{BB962C8B-B14F-4D97-AF65-F5344CB8AC3E}">
        <p14:creationId xmlns:p14="http://schemas.microsoft.com/office/powerpoint/2010/main" val="381675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6357" lvl="0" indent="-224519">
              <a:defRPr/>
            </a:pPr>
            <a:r>
              <a:rPr lang="en-US" sz="1000" dirty="0" smtClean="0"/>
              <a:t>But, the GMAT is just one piece</a:t>
            </a:r>
            <a:r>
              <a:rPr lang="en-US" sz="1000" baseline="0" dirty="0" smtClean="0"/>
              <a:t> of the puzzle in a balanced admissions process.  </a:t>
            </a:r>
          </a:p>
          <a:p>
            <a:pPr marL="216357" lvl="0" indent="-224519">
              <a:defRPr/>
            </a:pPr>
            <a:endParaRPr lang="en-US" sz="1000" baseline="0" dirty="0" smtClean="0"/>
          </a:p>
          <a:p>
            <a:pPr marL="216357" lvl="0" indent="-224519">
              <a:defRPr/>
            </a:pPr>
            <a:r>
              <a:rPr lang="en-US" sz="1000" baseline="0" dirty="0" smtClean="0"/>
              <a:t>As you can see here… </a:t>
            </a:r>
          </a:p>
          <a:p>
            <a:pPr marL="216357" lvl="0" indent="-224519">
              <a:defRPr/>
            </a:pPr>
            <a:endParaRPr lang="en-US" sz="1000" baseline="0" dirty="0" smtClean="0"/>
          </a:p>
          <a:p>
            <a:pPr marL="220438" lvl="0" indent="-228600">
              <a:buAutoNum type="arabicParenR"/>
              <a:defRPr/>
            </a:pPr>
            <a:r>
              <a:rPr lang="en-US" sz="1000" baseline="0" dirty="0" smtClean="0"/>
              <a:t>The GMAT helps admissions officers determine your academic potential and can compare you across all applicants</a:t>
            </a:r>
          </a:p>
          <a:p>
            <a:pPr marL="220438" lvl="0" indent="-228600">
              <a:buAutoNum type="arabicParenR"/>
              <a:defRPr/>
            </a:pPr>
            <a:r>
              <a:rPr lang="en-US" sz="1000" baseline="0" dirty="0" smtClean="0"/>
              <a:t>The GMAT can help you by providing you an opportunity to standout in the applicant pool, to compensate for a part of your application that may not be particularly compelling.  It can open doors to a school you might not otherwise be admitted to and/or it might help you secure financial support from the school.  It should give you the confidence to know that you have ability to handle the academic demands of the program.  And, finally, studying for the GMAT helps you prepare for business school.  So, a lot of upside.</a:t>
            </a:r>
          </a:p>
          <a:p>
            <a:pPr marL="220438" lvl="0" indent="-228600">
              <a:buAutoNum type="arabicParenR"/>
              <a:defRPr/>
            </a:pPr>
            <a:r>
              <a:rPr lang="en-US" sz="1000" baseline="0" dirty="0" smtClean="0"/>
              <a:t>The admissions process is not all about the GMAT and the GMAT does not measure some very important things admissions officers are looking for in candidates – the intangibles, the soft-skills, etc. – this is why you submit your resume, essays, extracurricular activities, recommendations, and often times have an interview.  The school wants to make sure you are a fit both academically and personally and they want to know that you will both contribute and benefit from the business school experience…a balanced approach to admissions ensures this is accomplished.</a:t>
            </a:r>
          </a:p>
          <a:p>
            <a:pPr marL="216357" lvl="0" indent="-224519">
              <a:defRPr/>
            </a:pPr>
            <a:endParaRPr lang="en-US" sz="1000" baseline="0" dirty="0" smtClean="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so</a:t>
            </a:r>
            <a:r>
              <a:rPr lang="en-US" baseline="0" dirty="0" smtClean="0"/>
              <a:t> what’s on the GMAT and how does it work?</a:t>
            </a:r>
          </a:p>
          <a:p>
            <a:endParaRPr lang="en-US" baseline="0" dirty="0" smtClean="0"/>
          </a:p>
          <a:p>
            <a:r>
              <a:rPr lang="en-US" baseline="0" dirty="0" smtClean="0"/>
              <a:t>The GMAT has four sections:</a:t>
            </a:r>
          </a:p>
          <a:p>
            <a:pPr marL="228600" indent="-228600">
              <a:buAutoNum type="arabicParenR"/>
            </a:pPr>
            <a:r>
              <a:rPr lang="en-US" baseline="0" dirty="0" smtClean="0"/>
              <a:t>Analytical Writing – a 30 minute section that includes one “Analysis of an Argument” question. </a:t>
            </a:r>
          </a:p>
          <a:p>
            <a:pPr marL="228600" indent="-228600">
              <a:buAutoNum type="arabicParenR"/>
            </a:pPr>
            <a:r>
              <a:rPr lang="en-US" baseline="0" dirty="0" smtClean="0"/>
              <a:t>A new section, called Integrated Reasoning – this is a 30 minute section with 12 questions (there is a small break after this section)</a:t>
            </a:r>
          </a:p>
          <a:p>
            <a:pPr marL="228600" indent="-228600">
              <a:buAutoNum type="arabicParenR"/>
            </a:pPr>
            <a:r>
              <a:rPr lang="en-US" baseline="0" dirty="0" smtClean="0"/>
              <a:t>Quantitative Reasoning – a 75 minute section with 37 questions (there is a small break after this section)</a:t>
            </a:r>
          </a:p>
          <a:p>
            <a:pPr marL="228600" indent="-228600">
              <a:buAutoNum type="arabicParenR"/>
            </a:pPr>
            <a:r>
              <a:rPr lang="en-US" baseline="0" dirty="0" smtClean="0"/>
              <a:t>And finally, Verbal Reasoning – a 75 minute section with 41 questions</a:t>
            </a:r>
          </a:p>
          <a:p>
            <a:pPr marL="0" indent="0">
              <a:buNone/>
            </a:pPr>
            <a:endParaRPr lang="en-US" baseline="0" dirty="0" smtClean="0"/>
          </a:p>
          <a:p>
            <a:pPr marL="0" indent="0">
              <a:buNone/>
            </a:pPr>
            <a:r>
              <a:rPr lang="en-US" baseline="0" dirty="0" smtClean="0"/>
              <a:t>The entire exam, with breaks, lasts about 4 hours</a:t>
            </a:r>
          </a:p>
        </p:txBody>
      </p:sp>
      <p:sp>
        <p:nvSpPr>
          <p:cNvPr id="4" name="Slide Number Placeholder 3"/>
          <p:cNvSpPr>
            <a:spLocks noGrp="1"/>
          </p:cNvSpPr>
          <p:nvPr>
            <p:ph type="sldNum" sz="quarter" idx="10"/>
          </p:nvPr>
        </p:nvSpPr>
        <p:spPr/>
        <p:txBody>
          <a:bodyPr/>
          <a:lstStyle/>
          <a:p>
            <a:fld id="{6BBF6505-69B9-4113-8926-7EE6D88BD0EA}" type="slidenum">
              <a:rPr lang="en-US" smtClean="0"/>
              <a:pPr/>
              <a:t>9</a:t>
            </a:fld>
            <a:endParaRPr lang="en-US"/>
          </a:p>
        </p:txBody>
      </p:sp>
    </p:spTree>
    <p:extLst>
      <p:ext uri="{BB962C8B-B14F-4D97-AF65-F5344CB8AC3E}">
        <p14:creationId xmlns:p14="http://schemas.microsoft.com/office/powerpoint/2010/main" val="200471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how does it fit with what students see in b-school?</a:t>
            </a:r>
          </a:p>
          <a:p>
            <a:endParaRPr lang="en-US" baseline="0" dirty="0" smtClean="0"/>
          </a:p>
          <a:p>
            <a:r>
              <a:rPr lang="en-US" baseline="0" dirty="0" smtClean="0"/>
              <a:t>Read from PPT slide</a:t>
            </a:r>
            <a:endParaRPr lang="en-US" dirty="0"/>
          </a:p>
        </p:txBody>
      </p:sp>
      <p:sp>
        <p:nvSpPr>
          <p:cNvPr id="4" name="Slide Number Placeholder 3"/>
          <p:cNvSpPr>
            <a:spLocks noGrp="1"/>
          </p:cNvSpPr>
          <p:nvPr>
            <p:ph type="sldNum" sz="quarter" idx="10"/>
          </p:nvPr>
        </p:nvSpPr>
        <p:spPr/>
        <p:txBody>
          <a:bodyPr/>
          <a:lstStyle/>
          <a:p>
            <a:fld id="{6BBF6505-69B9-4113-8926-7EE6D88BD0EA}" type="slidenum">
              <a:rPr lang="en-US" smtClean="0"/>
              <a:pPr/>
              <a:t>10</a:t>
            </a:fld>
            <a:endParaRPr lang="en-US" dirty="0"/>
          </a:p>
        </p:txBody>
      </p:sp>
    </p:spTree>
    <p:extLst>
      <p:ext uri="{BB962C8B-B14F-4D97-AF65-F5344CB8AC3E}">
        <p14:creationId xmlns:p14="http://schemas.microsoft.com/office/powerpoint/2010/main" val="673020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does</a:t>
            </a:r>
            <a:r>
              <a:rPr lang="en-US" baseline="0" dirty="0" smtClean="0"/>
              <a:t> the GMAT measure…</a:t>
            </a:r>
          </a:p>
          <a:p>
            <a:endParaRPr lang="en-US" baseline="0" dirty="0" smtClean="0"/>
          </a:p>
          <a:p>
            <a:r>
              <a:rPr lang="en-US" baseline="0" dirty="0" smtClean="0"/>
              <a:t>Read from PPT slide</a:t>
            </a:r>
            <a:endParaRPr lang="en-US" dirty="0"/>
          </a:p>
        </p:txBody>
      </p:sp>
      <p:sp>
        <p:nvSpPr>
          <p:cNvPr id="4" name="Slide Number Placeholder 3"/>
          <p:cNvSpPr>
            <a:spLocks noGrp="1"/>
          </p:cNvSpPr>
          <p:nvPr>
            <p:ph type="sldNum" sz="quarter" idx="10"/>
          </p:nvPr>
        </p:nvSpPr>
        <p:spPr/>
        <p:txBody>
          <a:bodyPr/>
          <a:lstStyle/>
          <a:p>
            <a:pPr>
              <a:defRPr/>
            </a:pPr>
            <a:fld id="{1E8EDF83-5C48-4745-9ACE-3038526DC31C}" type="slidenum">
              <a:rPr lang="en-US" smtClean="0"/>
              <a:pPr>
                <a:defRPr/>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711126"/>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0385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1843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41853"/>
            <a:ext cx="9144001" cy="526142"/>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Box 10"/>
          <p:cNvSpPr txBox="1">
            <a:spLocks noChangeArrowheads="1"/>
          </p:cNvSpPr>
          <p:nvPr/>
        </p:nvSpPr>
        <p:spPr bwMode="auto">
          <a:xfrm>
            <a:off x="5524500" y="6553200"/>
            <a:ext cx="3543300" cy="200055"/>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700" dirty="0">
                <a:solidFill>
                  <a:schemeClr val="bg1">
                    <a:lumMod val="95000"/>
                  </a:schemeClr>
                </a:solidFill>
                <a:latin typeface="+mj-lt"/>
              </a:rPr>
              <a:t>© </a:t>
            </a:r>
            <a:r>
              <a:rPr lang="en-US" sz="700" dirty="0" smtClean="0">
                <a:solidFill>
                  <a:schemeClr val="bg1">
                    <a:lumMod val="95000"/>
                  </a:schemeClr>
                </a:solidFill>
                <a:latin typeface="+mj-lt"/>
              </a:rPr>
              <a:t>2014  Graduate</a:t>
            </a:r>
            <a:r>
              <a:rPr lang="en-US" sz="700" baseline="0" dirty="0" smtClean="0">
                <a:solidFill>
                  <a:schemeClr val="bg1">
                    <a:lumMod val="95000"/>
                  </a:schemeClr>
                </a:solidFill>
                <a:latin typeface="+mj-lt"/>
              </a:rPr>
              <a:t> </a:t>
            </a:r>
            <a:r>
              <a:rPr lang="en-US" sz="700" dirty="0" smtClean="0">
                <a:solidFill>
                  <a:schemeClr val="bg1">
                    <a:lumMod val="95000"/>
                  </a:schemeClr>
                </a:solidFill>
                <a:latin typeface="+mj-lt"/>
              </a:rPr>
              <a:t>Management </a:t>
            </a:r>
            <a:r>
              <a:rPr lang="en-US" sz="700" dirty="0">
                <a:solidFill>
                  <a:schemeClr val="bg1">
                    <a:lumMod val="95000"/>
                  </a:schemeClr>
                </a:solidFill>
                <a:latin typeface="+mj-lt"/>
              </a:rPr>
              <a:t>Admission Council® (GMAC®) All rights reserved.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40404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404040"/>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rgbClr val="404040"/>
          </a:solidFill>
          <a:latin typeface="+mn-lt"/>
          <a:ea typeface="+mn-ea"/>
          <a:cs typeface="+mn-cs"/>
        </a:defRPr>
      </a:lvl2pPr>
      <a:lvl3pPr marL="1143000" indent="-228600" algn="l" defTabSz="914400" rtl="0" eaLnBrk="1" latinLnBrk="0" hangingPunct="1">
        <a:spcBef>
          <a:spcPct val="20000"/>
        </a:spcBef>
        <a:buFont typeface="Wingdings" pitchFamily="2" charset="2"/>
        <a:buChar char="Ø"/>
        <a:defRPr sz="2000" kern="1200">
          <a:solidFill>
            <a:srgbClr val="40404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hyperlink" Target="http://www.gmac.com/reflec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4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 b="379"/>
          <a:stretch/>
        </p:blipFill>
        <p:spPr>
          <a:xfrm>
            <a:off x="0" y="1"/>
            <a:ext cx="9144000" cy="6857999"/>
          </a:xfrm>
          <a:prstGeom prst="rect">
            <a:avLst/>
          </a:prstGeom>
        </p:spPr>
      </p:pic>
      <p:sp>
        <p:nvSpPr>
          <p:cNvPr id="3" name="Subtitle 2"/>
          <p:cNvSpPr>
            <a:spLocks noGrp="1"/>
          </p:cNvSpPr>
          <p:nvPr>
            <p:ph type="subTitle" idx="1"/>
          </p:nvPr>
        </p:nvSpPr>
        <p:spPr>
          <a:xfrm>
            <a:off x="76200" y="5257800"/>
            <a:ext cx="8305800" cy="1133554"/>
          </a:xfrm>
        </p:spPr>
        <p:txBody>
          <a:bodyPr>
            <a:normAutofit/>
          </a:bodyPr>
          <a:lstStyle/>
          <a:p>
            <a:pPr algn="l"/>
            <a:r>
              <a:rPr lang="en-US" sz="25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Presenter Name</a:t>
            </a:r>
          </a:p>
          <a:p>
            <a:pPr algn="l"/>
            <a:r>
              <a:rPr lang="en-US"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Graduate Management Admission Council</a:t>
            </a:r>
            <a:r>
              <a:rPr lang="en-US" sz="1600" b="1"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endParaRPr lang="en-US" sz="1600" b="1" baseline="3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228858"/>
            <a:ext cx="1633538" cy="402524"/>
          </a:xfrm>
          <a:prstGeom prst="rect">
            <a:avLst/>
          </a:prstGeom>
        </p:spPr>
      </p:pic>
      <p:sp>
        <p:nvSpPr>
          <p:cNvPr id="2" name="TextBox 1"/>
          <p:cNvSpPr txBox="1"/>
          <p:nvPr/>
        </p:nvSpPr>
        <p:spPr>
          <a:xfrm>
            <a:off x="76200" y="49649"/>
            <a:ext cx="6629400" cy="1015663"/>
          </a:xfrm>
          <a:prstGeom prst="rect">
            <a:avLst/>
          </a:prstGeom>
          <a:noFill/>
        </p:spPr>
        <p:txBody>
          <a:bodyPr wrap="square" rtlCol="0">
            <a:spAutoFit/>
          </a:bodyPr>
          <a:lstStyle/>
          <a:p>
            <a:pPr lvl="0"/>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Understanding and Preparing for the GMAT</a:t>
            </a:r>
            <a:r>
              <a:rPr lang="en-US" sz="2400"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3000"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Exam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74638"/>
            <a:ext cx="8229600" cy="639762"/>
          </a:xfrm>
        </p:spPr>
        <p:txBody>
          <a:bodyPr>
            <a:normAutofit/>
          </a:bodyPr>
          <a:lstStyle/>
          <a:p>
            <a:pPr lvl="0"/>
            <a:r>
              <a:rPr lang="en-US" sz="2600" dirty="0" smtClean="0">
                <a:latin typeface="Verdana" panose="020B0604030504040204" pitchFamily="34" charset="0"/>
                <a:ea typeface="Verdana" panose="020B0604030504040204" pitchFamily="34" charset="0"/>
                <a:cs typeface="Verdana" panose="020B0604030504040204" pitchFamily="34" charset="0"/>
              </a:rPr>
              <a:t>GMAT Measures Skills </a:t>
            </a:r>
            <a:r>
              <a:rPr lang="en-US" sz="2600" dirty="0">
                <a:latin typeface="Verdana" panose="020B0604030504040204" pitchFamily="34" charset="0"/>
                <a:ea typeface="Verdana" panose="020B0604030504040204" pitchFamily="34" charset="0"/>
                <a:cs typeface="Verdana" panose="020B0604030504040204" pitchFamily="34" charset="0"/>
              </a:rPr>
              <a:t>Used in </a:t>
            </a:r>
            <a:r>
              <a:rPr lang="en-US" sz="2600" dirty="0" smtClean="0">
                <a:latin typeface="Verdana" panose="020B0604030504040204" pitchFamily="34" charset="0"/>
                <a:ea typeface="Verdana" panose="020B0604030504040204" pitchFamily="34" charset="0"/>
                <a:cs typeface="Verdana" panose="020B0604030504040204" pitchFamily="34" charset="0"/>
              </a:rPr>
              <a:t>School</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2"/>
          <p:cNvSpPr txBox="1">
            <a:spLocks/>
          </p:cNvSpPr>
          <p:nvPr/>
        </p:nvSpPr>
        <p:spPr>
          <a:xfrm>
            <a:off x="1143000" y="1381114"/>
            <a:ext cx="67818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US" sz="2400" dirty="0" smtClean="0"/>
          </a:p>
        </p:txBody>
      </p:sp>
      <p:sp>
        <p:nvSpPr>
          <p:cNvPr id="14" name="Freeform 13"/>
          <p:cNvSpPr/>
          <p:nvPr/>
        </p:nvSpPr>
        <p:spPr>
          <a:xfrm>
            <a:off x="457200" y="1457314"/>
            <a:ext cx="3581400" cy="1905009"/>
          </a:xfrm>
          <a:custGeom>
            <a:avLst/>
            <a:gdLst>
              <a:gd name="connsiteX0" fmla="*/ 0 w 1562099"/>
              <a:gd name="connsiteY0" fmla="*/ 0 h 2909547"/>
              <a:gd name="connsiteX1" fmla="*/ 1301744 w 1562099"/>
              <a:gd name="connsiteY1" fmla="*/ 0 h 2909547"/>
              <a:gd name="connsiteX2" fmla="*/ 1562099 w 1562099"/>
              <a:gd name="connsiteY2" fmla="*/ 260355 h 2909547"/>
              <a:gd name="connsiteX3" fmla="*/ 1562099 w 1562099"/>
              <a:gd name="connsiteY3" fmla="*/ 2909547 h 2909547"/>
              <a:gd name="connsiteX4" fmla="*/ 0 w 1562099"/>
              <a:gd name="connsiteY4" fmla="*/ 2909547 h 2909547"/>
              <a:gd name="connsiteX5" fmla="*/ 0 w 1562099"/>
              <a:gd name="connsiteY5" fmla="*/ 0 h 29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099" h="2909547">
                <a:moveTo>
                  <a:pt x="0" y="2909547"/>
                </a:moveTo>
                <a:lnTo>
                  <a:pt x="0" y="484934"/>
                </a:lnTo>
                <a:cubicBezTo>
                  <a:pt x="0" y="217113"/>
                  <a:pt x="62582" y="0"/>
                  <a:pt x="139781" y="0"/>
                </a:cubicBezTo>
                <a:lnTo>
                  <a:pt x="1562099" y="0"/>
                </a:lnTo>
                <a:lnTo>
                  <a:pt x="1562099" y="2909547"/>
                </a:lnTo>
                <a:lnTo>
                  <a:pt x="0" y="2909547"/>
                </a:lnTo>
                <a:close/>
              </a:path>
            </a:pathLst>
          </a:cu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9" tIns="99568" rIns="99568" bIns="490094" numCol="1" spcCol="1270" anchor="ctr" anchorCtr="0">
            <a:noAutofit/>
          </a:bodyPr>
          <a:lstStyle/>
          <a:p>
            <a:pPr lvl="0" algn="l" defTabSz="622300">
              <a:lnSpc>
                <a:spcPct val="90000"/>
              </a:lnSpc>
              <a:spcBef>
                <a:spcPct val="0"/>
              </a:spcBef>
              <a:spcAft>
                <a:spcPct val="35000"/>
              </a:spcAft>
            </a:pPr>
            <a:r>
              <a:rPr lang="en-US" sz="1600" b="1" kern="1200" dirty="0" smtClean="0">
                <a:solidFill>
                  <a:schemeClr val="bg1"/>
                </a:solidFill>
              </a:rPr>
              <a:t>Analytical Writing</a:t>
            </a:r>
          </a:p>
          <a:p>
            <a:pPr lvl="0" algn="l" defTabSz="622300">
              <a:lnSpc>
                <a:spcPct val="90000"/>
              </a:lnSpc>
              <a:spcBef>
                <a:spcPct val="0"/>
              </a:spcBef>
              <a:spcAft>
                <a:spcPct val="35000"/>
              </a:spcAft>
            </a:pPr>
            <a:r>
              <a:rPr lang="en-US" sz="1200" kern="1200" dirty="0" smtClean="0">
                <a:solidFill>
                  <a:schemeClr val="bg1"/>
                </a:solidFill>
              </a:rPr>
              <a:t>Analysis of an Argument</a:t>
            </a:r>
          </a:p>
          <a:p>
            <a:pPr lvl="0" algn="l" defTabSz="622300">
              <a:lnSpc>
                <a:spcPct val="90000"/>
              </a:lnSpc>
              <a:spcBef>
                <a:spcPct val="0"/>
              </a:spcBef>
              <a:spcAft>
                <a:spcPct val="35000"/>
              </a:spcAft>
            </a:pPr>
            <a:r>
              <a:rPr lang="en-US" sz="1000" kern="1200" dirty="0" smtClean="0">
                <a:solidFill>
                  <a:srgbClr val="FFC000"/>
                </a:solidFill>
              </a:rPr>
              <a:t> </a:t>
            </a:r>
          </a:p>
          <a:p>
            <a:pPr lvl="0" algn="l" defTabSz="622300">
              <a:lnSpc>
                <a:spcPct val="90000"/>
              </a:lnSpc>
              <a:spcBef>
                <a:spcPct val="0"/>
              </a:spcBef>
              <a:spcAft>
                <a:spcPct val="35000"/>
              </a:spcAft>
            </a:pPr>
            <a:endParaRPr lang="en-US" sz="1000" dirty="0">
              <a:solidFill>
                <a:srgbClr val="FFC000"/>
              </a:solidFill>
            </a:endParaRPr>
          </a:p>
          <a:p>
            <a:pPr lvl="0" algn="l" defTabSz="622300">
              <a:lnSpc>
                <a:spcPct val="90000"/>
              </a:lnSpc>
              <a:spcBef>
                <a:spcPct val="0"/>
              </a:spcBef>
              <a:spcAft>
                <a:spcPct val="35000"/>
              </a:spcAft>
            </a:pPr>
            <a:endParaRPr lang="en-US" sz="1000" kern="1200" dirty="0">
              <a:solidFill>
                <a:schemeClr val="bg1"/>
              </a:solidFill>
            </a:endParaRPr>
          </a:p>
        </p:txBody>
      </p:sp>
      <p:sp>
        <p:nvSpPr>
          <p:cNvPr id="15" name="Freeform 14"/>
          <p:cNvSpPr/>
          <p:nvPr/>
        </p:nvSpPr>
        <p:spPr>
          <a:xfrm>
            <a:off x="4953000" y="1466845"/>
            <a:ext cx="3581400" cy="1895478"/>
          </a:xfrm>
          <a:custGeom>
            <a:avLst/>
            <a:gdLst>
              <a:gd name="connsiteX0" fmla="*/ 0 w 2701380"/>
              <a:gd name="connsiteY0" fmla="*/ 0 h 1562099"/>
              <a:gd name="connsiteX1" fmla="*/ 2441025 w 2701380"/>
              <a:gd name="connsiteY1" fmla="*/ 0 h 1562099"/>
              <a:gd name="connsiteX2" fmla="*/ 2701380 w 2701380"/>
              <a:gd name="connsiteY2" fmla="*/ 260355 h 1562099"/>
              <a:gd name="connsiteX3" fmla="*/ 2701380 w 2701380"/>
              <a:gd name="connsiteY3" fmla="*/ 1562099 h 1562099"/>
              <a:gd name="connsiteX4" fmla="*/ 0 w 2701380"/>
              <a:gd name="connsiteY4" fmla="*/ 1562099 h 1562099"/>
              <a:gd name="connsiteX5" fmla="*/ 0 w 2701380"/>
              <a:gd name="connsiteY5" fmla="*/ 0 h 15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1380" h="1562099">
                <a:moveTo>
                  <a:pt x="0" y="0"/>
                </a:moveTo>
                <a:lnTo>
                  <a:pt x="2441025" y="0"/>
                </a:lnTo>
                <a:cubicBezTo>
                  <a:pt x="2584815" y="0"/>
                  <a:pt x="2701380" y="116565"/>
                  <a:pt x="2701380" y="260355"/>
                </a:cubicBezTo>
                <a:lnTo>
                  <a:pt x="2701380" y="1562099"/>
                </a:lnTo>
                <a:lnTo>
                  <a:pt x="0" y="1562099"/>
                </a:lnTo>
                <a:lnTo>
                  <a:pt x="0" y="0"/>
                </a:lnTo>
                <a:close/>
              </a:path>
            </a:pathLst>
          </a:custGeom>
          <a:solidFill>
            <a:srgbClr val="FC3EF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99568" rIns="99568" bIns="490093" numCol="1" spcCol="1270" anchor="ctr" anchorCtr="0">
            <a:noAutofit/>
          </a:bodyPr>
          <a:lstStyle/>
          <a:p>
            <a:pPr lvl="0" algn="r" defTabSz="622300">
              <a:lnSpc>
                <a:spcPct val="90000"/>
              </a:lnSpc>
              <a:spcBef>
                <a:spcPct val="0"/>
              </a:spcBef>
              <a:spcAft>
                <a:spcPct val="35000"/>
              </a:spcAft>
            </a:pPr>
            <a:r>
              <a:rPr lang="en-US" sz="1600" b="1" dirty="0" smtClean="0">
                <a:solidFill>
                  <a:schemeClr val="bg1"/>
                </a:solidFill>
              </a:rPr>
              <a:t>Integrated </a:t>
            </a:r>
            <a:r>
              <a:rPr lang="en-US" sz="1600" b="1" kern="1200" dirty="0" smtClean="0">
                <a:solidFill>
                  <a:schemeClr val="bg1"/>
                </a:solidFill>
              </a:rPr>
              <a:t>Reasoning</a:t>
            </a:r>
          </a:p>
          <a:p>
            <a:pPr lvl="0" algn="r" defTabSz="622300">
              <a:lnSpc>
                <a:spcPct val="90000"/>
              </a:lnSpc>
              <a:spcBef>
                <a:spcPct val="0"/>
              </a:spcBef>
              <a:spcAft>
                <a:spcPct val="35000"/>
              </a:spcAft>
            </a:pPr>
            <a:r>
              <a:rPr lang="en-US" sz="1200" kern="1200" dirty="0" smtClean="0">
                <a:solidFill>
                  <a:schemeClr val="bg1"/>
                </a:solidFill>
              </a:rPr>
              <a:t>Multi-Source Reasoning</a:t>
            </a:r>
          </a:p>
          <a:p>
            <a:pPr lvl="0" algn="r" defTabSz="622300">
              <a:lnSpc>
                <a:spcPct val="90000"/>
              </a:lnSpc>
              <a:spcBef>
                <a:spcPct val="0"/>
              </a:spcBef>
              <a:spcAft>
                <a:spcPct val="35000"/>
              </a:spcAft>
            </a:pPr>
            <a:r>
              <a:rPr lang="en-US" sz="1200" dirty="0" smtClean="0">
                <a:solidFill>
                  <a:schemeClr val="bg1"/>
                </a:solidFill>
              </a:rPr>
              <a:t>Table Analysis</a:t>
            </a:r>
          </a:p>
          <a:p>
            <a:pPr lvl="0" algn="r" defTabSz="622300">
              <a:lnSpc>
                <a:spcPct val="90000"/>
              </a:lnSpc>
              <a:spcBef>
                <a:spcPct val="0"/>
              </a:spcBef>
              <a:spcAft>
                <a:spcPct val="35000"/>
              </a:spcAft>
            </a:pPr>
            <a:r>
              <a:rPr lang="en-US" sz="1200" kern="1200" dirty="0" smtClean="0">
                <a:solidFill>
                  <a:schemeClr val="bg1"/>
                </a:solidFill>
              </a:rPr>
              <a:t>Graphics Interpretation</a:t>
            </a:r>
          </a:p>
          <a:p>
            <a:pPr lvl="0" algn="r" defTabSz="622300">
              <a:lnSpc>
                <a:spcPct val="90000"/>
              </a:lnSpc>
              <a:spcBef>
                <a:spcPct val="0"/>
              </a:spcBef>
              <a:spcAft>
                <a:spcPct val="35000"/>
              </a:spcAft>
            </a:pPr>
            <a:r>
              <a:rPr lang="en-US" sz="1200" dirty="0" smtClean="0">
                <a:solidFill>
                  <a:schemeClr val="bg1"/>
                </a:solidFill>
              </a:rPr>
              <a:t>Two-Part Analysis</a:t>
            </a:r>
            <a:r>
              <a:rPr lang="en-US" sz="1200" kern="1200" dirty="0" smtClean="0">
                <a:solidFill>
                  <a:schemeClr val="bg1"/>
                </a:solidFill>
              </a:rPr>
              <a:t> </a:t>
            </a:r>
            <a:endParaRPr lang="en-US" sz="1200" kern="1200" dirty="0">
              <a:solidFill>
                <a:schemeClr val="bg1"/>
              </a:solidFill>
            </a:endParaRPr>
          </a:p>
        </p:txBody>
      </p:sp>
      <p:sp>
        <p:nvSpPr>
          <p:cNvPr id="16" name="Freeform 15"/>
          <p:cNvSpPr/>
          <p:nvPr/>
        </p:nvSpPr>
        <p:spPr>
          <a:xfrm>
            <a:off x="457200" y="3743324"/>
            <a:ext cx="3581400" cy="1895475"/>
          </a:xfrm>
          <a:custGeom>
            <a:avLst/>
            <a:gdLst>
              <a:gd name="connsiteX0" fmla="*/ 0 w 2743177"/>
              <a:gd name="connsiteY0" fmla="*/ 0 h 1676409"/>
              <a:gd name="connsiteX1" fmla="*/ 2463770 w 2743177"/>
              <a:gd name="connsiteY1" fmla="*/ 0 h 1676409"/>
              <a:gd name="connsiteX2" fmla="*/ 2743177 w 2743177"/>
              <a:gd name="connsiteY2" fmla="*/ 279407 h 1676409"/>
              <a:gd name="connsiteX3" fmla="*/ 2743177 w 2743177"/>
              <a:gd name="connsiteY3" fmla="*/ 1676409 h 1676409"/>
              <a:gd name="connsiteX4" fmla="*/ 0 w 2743177"/>
              <a:gd name="connsiteY4" fmla="*/ 1676409 h 1676409"/>
              <a:gd name="connsiteX5" fmla="*/ 0 w 2743177"/>
              <a:gd name="connsiteY5" fmla="*/ 0 h 167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177" h="1676409">
                <a:moveTo>
                  <a:pt x="2743177" y="1676409"/>
                </a:moveTo>
                <a:lnTo>
                  <a:pt x="279407" y="1676409"/>
                </a:lnTo>
                <a:cubicBezTo>
                  <a:pt x="125095" y="1676409"/>
                  <a:pt x="0" y="1551314"/>
                  <a:pt x="0" y="1397002"/>
                </a:cubicBezTo>
                <a:lnTo>
                  <a:pt x="0" y="0"/>
                </a:lnTo>
                <a:lnTo>
                  <a:pt x="2743177" y="0"/>
                </a:lnTo>
                <a:lnTo>
                  <a:pt x="2743177" y="1676409"/>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518671" rIns="99569" bIns="99568" numCol="1" spcCol="1270" anchor="ctr" anchorCtr="0">
            <a:noAutofit/>
          </a:bodyPr>
          <a:lstStyle/>
          <a:p>
            <a:pPr lvl="0" algn="l" defTabSz="622300">
              <a:lnSpc>
                <a:spcPct val="90000"/>
              </a:lnSpc>
              <a:spcBef>
                <a:spcPct val="0"/>
              </a:spcBef>
              <a:spcAft>
                <a:spcPct val="35000"/>
              </a:spcAft>
            </a:pPr>
            <a:r>
              <a:rPr lang="en-US" sz="1600" b="1" dirty="0" smtClean="0">
                <a:solidFill>
                  <a:schemeClr val="bg1"/>
                </a:solidFill>
              </a:rPr>
              <a:t>Quantitative </a:t>
            </a:r>
          </a:p>
          <a:p>
            <a:pPr lvl="0" algn="l" defTabSz="622300">
              <a:lnSpc>
                <a:spcPct val="90000"/>
              </a:lnSpc>
              <a:spcBef>
                <a:spcPct val="0"/>
              </a:spcBef>
              <a:spcAft>
                <a:spcPct val="35000"/>
              </a:spcAft>
            </a:pPr>
            <a:r>
              <a:rPr lang="en-US" sz="1600" b="1" kern="1200" dirty="0" smtClean="0">
                <a:solidFill>
                  <a:schemeClr val="bg1"/>
                </a:solidFill>
              </a:rPr>
              <a:t>Reasoning</a:t>
            </a:r>
          </a:p>
          <a:p>
            <a:pPr lvl="0" algn="l" defTabSz="622300">
              <a:lnSpc>
                <a:spcPct val="90000"/>
              </a:lnSpc>
              <a:spcBef>
                <a:spcPct val="0"/>
              </a:spcBef>
              <a:spcAft>
                <a:spcPct val="35000"/>
              </a:spcAft>
            </a:pPr>
            <a:r>
              <a:rPr lang="en-US" sz="1200" dirty="0" smtClean="0">
                <a:solidFill>
                  <a:schemeClr val="bg1"/>
                </a:solidFill>
              </a:rPr>
              <a:t>P</a:t>
            </a:r>
            <a:r>
              <a:rPr lang="en-US" sz="1200" kern="1200" dirty="0" smtClean="0">
                <a:solidFill>
                  <a:schemeClr val="bg1"/>
                </a:solidFill>
              </a:rPr>
              <a:t>roblem</a:t>
            </a:r>
            <a:r>
              <a:rPr lang="en-US" sz="1200" dirty="0" smtClean="0">
                <a:solidFill>
                  <a:schemeClr val="bg1"/>
                </a:solidFill>
              </a:rPr>
              <a:t>-Solving</a:t>
            </a:r>
          </a:p>
          <a:p>
            <a:pPr lvl="0" algn="l" defTabSz="622300">
              <a:lnSpc>
                <a:spcPct val="90000"/>
              </a:lnSpc>
              <a:spcBef>
                <a:spcPct val="0"/>
              </a:spcBef>
              <a:spcAft>
                <a:spcPct val="35000"/>
              </a:spcAft>
            </a:pPr>
            <a:r>
              <a:rPr lang="en-US" sz="1200" kern="1200" dirty="0" smtClean="0">
                <a:solidFill>
                  <a:schemeClr val="bg1"/>
                </a:solidFill>
              </a:rPr>
              <a:t>Data-Sufficiency</a:t>
            </a:r>
          </a:p>
        </p:txBody>
      </p:sp>
      <p:sp>
        <p:nvSpPr>
          <p:cNvPr id="17" name="Freeform 16"/>
          <p:cNvSpPr/>
          <p:nvPr/>
        </p:nvSpPr>
        <p:spPr>
          <a:xfrm>
            <a:off x="4953000" y="3743324"/>
            <a:ext cx="3581400" cy="1895476"/>
          </a:xfrm>
          <a:custGeom>
            <a:avLst/>
            <a:gdLst>
              <a:gd name="connsiteX0" fmla="*/ 0 w 1523987"/>
              <a:gd name="connsiteY0" fmla="*/ 0 h 2701380"/>
              <a:gd name="connsiteX1" fmla="*/ 1269984 w 1523987"/>
              <a:gd name="connsiteY1" fmla="*/ 0 h 2701380"/>
              <a:gd name="connsiteX2" fmla="*/ 1523987 w 1523987"/>
              <a:gd name="connsiteY2" fmla="*/ 254003 h 2701380"/>
              <a:gd name="connsiteX3" fmla="*/ 1523987 w 1523987"/>
              <a:gd name="connsiteY3" fmla="*/ 2701380 h 2701380"/>
              <a:gd name="connsiteX4" fmla="*/ 0 w 1523987"/>
              <a:gd name="connsiteY4" fmla="*/ 2701380 h 2701380"/>
              <a:gd name="connsiteX5" fmla="*/ 0 w 1523987"/>
              <a:gd name="connsiteY5" fmla="*/ 0 h 270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987" h="2701380">
                <a:moveTo>
                  <a:pt x="1523987" y="1"/>
                </a:moveTo>
                <a:lnTo>
                  <a:pt x="1523987" y="2251140"/>
                </a:lnTo>
                <a:cubicBezTo>
                  <a:pt x="1523987" y="2499800"/>
                  <a:pt x="1459831" y="2701379"/>
                  <a:pt x="1380691" y="2701379"/>
                </a:cubicBezTo>
                <a:lnTo>
                  <a:pt x="0" y="2701379"/>
                </a:lnTo>
                <a:lnTo>
                  <a:pt x="0" y="1"/>
                </a:lnTo>
                <a:lnTo>
                  <a:pt x="1523987" y="1"/>
                </a:lnTo>
                <a:close/>
              </a:path>
            </a:pathLst>
          </a:cu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480565" rIns="99569" bIns="99569" numCol="1" spcCol="1270" anchor="ctr" anchorCtr="0">
            <a:noAutofit/>
          </a:bodyPr>
          <a:lstStyle/>
          <a:p>
            <a:pPr lvl="0" algn="r" defTabSz="622300">
              <a:lnSpc>
                <a:spcPct val="90000"/>
              </a:lnSpc>
              <a:spcBef>
                <a:spcPct val="0"/>
              </a:spcBef>
              <a:spcAft>
                <a:spcPct val="35000"/>
              </a:spcAft>
            </a:pPr>
            <a:r>
              <a:rPr lang="en-US" sz="1600" b="1" kern="1200" dirty="0" smtClean="0">
                <a:solidFill>
                  <a:schemeClr val="bg1"/>
                </a:solidFill>
              </a:rPr>
              <a:t>Verbal </a:t>
            </a:r>
          </a:p>
          <a:p>
            <a:pPr lvl="0" algn="r" defTabSz="622300">
              <a:lnSpc>
                <a:spcPct val="90000"/>
              </a:lnSpc>
              <a:spcBef>
                <a:spcPct val="0"/>
              </a:spcBef>
              <a:spcAft>
                <a:spcPct val="35000"/>
              </a:spcAft>
            </a:pPr>
            <a:r>
              <a:rPr lang="en-US" sz="1600" b="1" kern="1200" dirty="0" smtClean="0">
                <a:solidFill>
                  <a:schemeClr val="bg1"/>
                </a:solidFill>
              </a:rPr>
              <a:t>Reasoning</a:t>
            </a:r>
          </a:p>
          <a:p>
            <a:pPr lvl="0" algn="r" defTabSz="622300">
              <a:lnSpc>
                <a:spcPct val="90000"/>
              </a:lnSpc>
              <a:spcBef>
                <a:spcPct val="0"/>
              </a:spcBef>
              <a:spcAft>
                <a:spcPts val="420"/>
              </a:spcAft>
            </a:pPr>
            <a:r>
              <a:rPr lang="en-US" sz="1200" kern="1200" dirty="0" smtClean="0">
                <a:solidFill>
                  <a:schemeClr val="bg1"/>
                </a:solidFill>
              </a:rPr>
              <a:t>Reading Comprehension</a:t>
            </a:r>
          </a:p>
          <a:p>
            <a:pPr lvl="0" algn="r" defTabSz="622300">
              <a:lnSpc>
                <a:spcPct val="90000"/>
              </a:lnSpc>
              <a:spcBef>
                <a:spcPct val="0"/>
              </a:spcBef>
              <a:spcAft>
                <a:spcPts val="420"/>
              </a:spcAft>
            </a:pPr>
            <a:r>
              <a:rPr lang="en-US" sz="1200" kern="1200" dirty="0" smtClean="0">
                <a:solidFill>
                  <a:schemeClr val="bg1"/>
                </a:solidFill>
              </a:rPr>
              <a:t>Critical Reasoning</a:t>
            </a:r>
          </a:p>
          <a:p>
            <a:pPr lvl="0" algn="r" defTabSz="622300">
              <a:lnSpc>
                <a:spcPct val="90000"/>
              </a:lnSpc>
              <a:spcBef>
                <a:spcPct val="0"/>
              </a:spcBef>
              <a:spcAft>
                <a:spcPts val="420"/>
              </a:spcAft>
            </a:pPr>
            <a:r>
              <a:rPr lang="en-US" sz="1200" kern="1200" dirty="0" smtClean="0">
                <a:solidFill>
                  <a:schemeClr val="bg1"/>
                </a:solidFill>
              </a:rPr>
              <a:t>Sentence Correction </a:t>
            </a:r>
            <a:endParaRPr lang="en-US" sz="1200" kern="1200" dirty="0">
              <a:solidFill>
                <a:schemeClr val="bg1"/>
              </a:solidFill>
            </a:endParaRPr>
          </a:p>
        </p:txBody>
      </p:sp>
      <p:sp>
        <p:nvSpPr>
          <p:cNvPr id="18" name="Freeform 17"/>
          <p:cNvSpPr/>
          <p:nvPr/>
        </p:nvSpPr>
        <p:spPr>
          <a:xfrm>
            <a:off x="2133600" y="1952623"/>
            <a:ext cx="4724400" cy="3238500"/>
          </a:xfrm>
          <a:custGeom>
            <a:avLst/>
            <a:gdLst>
              <a:gd name="connsiteX0" fmla="*/ 0 w 3782114"/>
              <a:gd name="connsiteY0" fmla="*/ 546110 h 3276594"/>
              <a:gd name="connsiteX1" fmla="*/ 546110 w 3782114"/>
              <a:gd name="connsiteY1" fmla="*/ 0 h 3276594"/>
              <a:gd name="connsiteX2" fmla="*/ 3236004 w 3782114"/>
              <a:gd name="connsiteY2" fmla="*/ 0 h 3276594"/>
              <a:gd name="connsiteX3" fmla="*/ 3782114 w 3782114"/>
              <a:gd name="connsiteY3" fmla="*/ 546110 h 3276594"/>
              <a:gd name="connsiteX4" fmla="*/ 3782114 w 3782114"/>
              <a:gd name="connsiteY4" fmla="*/ 2730484 h 3276594"/>
              <a:gd name="connsiteX5" fmla="*/ 3236004 w 3782114"/>
              <a:gd name="connsiteY5" fmla="*/ 3276594 h 3276594"/>
              <a:gd name="connsiteX6" fmla="*/ 546110 w 3782114"/>
              <a:gd name="connsiteY6" fmla="*/ 3276594 h 3276594"/>
              <a:gd name="connsiteX7" fmla="*/ 0 w 3782114"/>
              <a:gd name="connsiteY7" fmla="*/ 2730484 h 3276594"/>
              <a:gd name="connsiteX8" fmla="*/ 0 w 3782114"/>
              <a:gd name="connsiteY8" fmla="*/ 546110 h 327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2114" h="3276594">
                <a:moveTo>
                  <a:pt x="0" y="546110"/>
                </a:moveTo>
                <a:cubicBezTo>
                  <a:pt x="0" y="244502"/>
                  <a:pt x="244502" y="0"/>
                  <a:pt x="546110" y="0"/>
                </a:cubicBezTo>
                <a:lnTo>
                  <a:pt x="3236004" y="0"/>
                </a:lnTo>
                <a:cubicBezTo>
                  <a:pt x="3537612" y="0"/>
                  <a:pt x="3782114" y="244502"/>
                  <a:pt x="3782114" y="546110"/>
                </a:cubicBezTo>
                <a:lnTo>
                  <a:pt x="3782114" y="2730484"/>
                </a:lnTo>
                <a:cubicBezTo>
                  <a:pt x="3782114" y="3032092"/>
                  <a:pt x="3537612" y="3276594"/>
                  <a:pt x="3236004" y="3276594"/>
                </a:cubicBezTo>
                <a:lnTo>
                  <a:pt x="546110" y="3276594"/>
                </a:lnTo>
                <a:cubicBezTo>
                  <a:pt x="244502" y="3276594"/>
                  <a:pt x="0" y="3032092"/>
                  <a:pt x="0" y="2730484"/>
                </a:cubicBezTo>
                <a:lnTo>
                  <a:pt x="0" y="546110"/>
                </a:lnTo>
                <a:close/>
              </a:path>
            </a:pathLst>
          </a:custGeom>
          <a:solidFill>
            <a:schemeClr val="bg1">
              <a:lumMod val="95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266630" tIns="266630" rIns="266630" bIns="266630" numCol="1" spcCol="1270" anchor="ctr" anchorCtr="0">
            <a:noAutofit/>
          </a:bodyPr>
          <a:lstStyle/>
          <a:p>
            <a:pPr lvl="0" algn="ctr" defTabSz="889000">
              <a:lnSpc>
                <a:spcPct val="90000"/>
              </a:lnSpc>
              <a:spcBef>
                <a:spcPct val="0"/>
              </a:spcBef>
              <a:spcAft>
                <a:spcPts val="600"/>
              </a:spcAft>
            </a:pPr>
            <a:r>
              <a:rPr lang="en-US" b="1" dirty="0" smtClean="0">
                <a:solidFill>
                  <a:schemeClr val="tx1"/>
                </a:solidFill>
              </a:rPr>
              <a:t>B-School Students </a:t>
            </a:r>
            <a:r>
              <a:rPr lang="en-US" b="1" dirty="0">
                <a:solidFill>
                  <a:schemeClr val="tx1"/>
                </a:solidFill>
              </a:rPr>
              <a:t>a</a:t>
            </a:r>
            <a:r>
              <a:rPr lang="en-US" b="1" dirty="0" smtClean="0">
                <a:solidFill>
                  <a:schemeClr val="tx1"/>
                </a:solidFill>
              </a:rPr>
              <a:t>re Expected </a:t>
            </a:r>
            <a:r>
              <a:rPr lang="en-US" b="1" dirty="0">
                <a:solidFill>
                  <a:schemeClr val="tx1"/>
                </a:solidFill>
              </a:rPr>
              <a:t>t</a:t>
            </a:r>
            <a:r>
              <a:rPr lang="en-US" b="1" dirty="0" smtClean="0">
                <a:solidFill>
                  <a:schemeClr val="tx1"/>
                </a:solidFill>
              </a:rPr>
              <a:t>o:</a:t>
            </a:r>
            <a:endParaRPr lang="en-US" b="1" kern="1200" dirty="0" smtClean="0">
              <a:solidFill>
                <a:schemeClr val="tx1"/>
              </a:solidFill>
            </a:endParaRPr>
          </a:p>
          <a:p>
            <a:pPr marL="285750" indent="-91440" defTabSz="889000">
              <a:lnSpc>
                <a:spcPct val="90000"/>
              </a:lnSpc>
              <a:spcBef>
                <a:spcPct val="0"/>
              </a:spcBef>
              <a:spcAft>
                <a:spcPts val="600"/>
              </a:spcAft>
              <a:buFont typeface="Arial" pitchFamily="34" charset="0"/>
              <a:buChar char="•"/>
            </a:pPr>
            <a:r>
              <a:rPr lang="en-US" sz="1300" kern="1200" dirty="0" smtClean="0">
                <a:solidFill>
                  <a:schemeClr val="tx1"/>
                </a:solidFill>
              </a:rPr>
              <a:t>    Analyze arguments</a:t>
            </a:r>
          </a:p>
          <a:p>
            <a:pPr marL="285750" indent="-91440" defTabSz="889000">
              <a:lnSpc>
                <a:spcPct val="90000"/>
              </a:lnSpc>
              <a:spcBef>
                <a:spcPct val="0"/>
              </a:spcBef>
              <a:spcAft>
                <a:spcPts val="600"/>
              </a:spcAft>
              <a:buFont typeface="Arial" pitchFamily="34" charset="0"/>
              <a:buChar char="•"/>
            </a:pPr>
            <a:r>
              <a:rPr lang="en-US" sz="1300" kern="1200" dirty="0" smtClean="0">
                <a:solidFill>
                  <a:schemeClr val="tx1"/>
                </a:solidFill>
              </a:rPr>
              <a:t>    Take an informed </a:t>
            </a:r>
            <a:r>
              <a:rPr lang="en-US" sz="1300" dirty="0" smtClean="0">
                <a:solidFill>
                  <a:schemeClr val="tx1"/>
                </a:solidFill>
              </a:rPr>
              <a:t>p</a:t>
            </a:r>
            <a:r>
              <a:rPr lang="en-US" sz="1300" kern="1200" dirty="0" smtClean="0">
                <a:solidFill>
                  <a:schemeClr val="tx1"/>
                </a:solidFill>
              </a:rPr>
              <a:t>osition</a:t>
            </a:r>
          </a:p>
          <a:p>
            <a:pPr marL="285750" indent="-91440" defTabSz="889000">
              <a:lnSpc>
                <a:spcPct val="90000"/>
              </a:lnSpc>
              <a:spcBef>
                <a:spcPct val="0"/>
              </a:spcBef>
              <a:spcAft>
                <a:spcPts val="600"/>
              </a:spcAft>
              <a:buFont typeface="Arial" pitchFamily="34" charset="0"/>
              <a:buChar char="•"/>
            </a:pPr>
            <a:r>
              <a:rPr lang="en-US" sz="1300" dirty="0" smtClean="0">
                <a:solidFill>
                  <a:schemeClr val="tx1"/>
                </a:solidFill>
              </a:rPr>
              <a:t>    Write </a:t>
            </a:r>
            <a:r>
              <a:rPr lang="en-US" sz="1300" dirty="0">
                <a:solidFill>
                  <a:schemeClr val="tx1"/>
                </a:solidFill>
              </a:rPr>
              <a:t>clearly and </a:t>
            </a:r>
            <a:r>
              <a:rPr lang="en-US" sz="1300" dirty="0" smtClean="0">
                <a:solidFill>
                  <a:schemeClr val="tx1"/>
                </a:solidFill>
              </a:rPr>
              <a:t>effectively</a:t>
            </a:r>
            <a:endParaRPr lang="en-US" sz="1300" kern="1200" dirty="0" smtClean="0">
              <a:solidFill>
                <a:schemeClr val="tx1"/>
              </a:solidFill>
            </a:endParaRPr>
          </a:p>
          <a:p>
            <a:pPr marL="285750" indent="-91440">
              <a:spcBef>
                <a:spcPct val="0"/>
              </a:spcBef>
              <a:spcAft>
                <a:spcPts val="600"/>
              </a:spcAft>
              <a:buFont typeface="Arial" pitchFamily="34" charset="0"/>
              <a:buChar char="•"/>
            </a:pPr>
            <a:r>
              <a:rPr lang="en-US" sz="1300" dirty="0" smtClean="0">
                <a:solidFill>
                  <a:schemeClr val="tx1"/>
                </a:solidFill>
              </a:rPr>
              <a:t>    Integrate different pieces of information to identify  </a:t>
            </a:r>
            <a:br>
              <a:rPr lang="en-US" sz="1300" dirty="0" smtClean="0">
                <a:solidFill>
                  <a:schemeClr val="tx1"/>
                </a:solidFill>
              </a:rPr>
            </a:br>
            <a:r>
              <a:rPr lang="en-US" sz="1300" dirty="0" smtClean="0">
                <a:solidFill>
                  <a:schemeClr val="tx1"/>
                </a:solidFill>
              </a:rPr>
              <a:t>    interrelations</a:t>
            </a:r>
            <a:r>
              <a:rPr lang="en-US" sz="1300" dirty="0">
                <a:solidFill>
                  <a:schemeClr val="tx1"/>
                </a:solidFill>
              </a:rPr>
              <a:t>, make inferences, </a:t>
            </a:r>
            <a:r>
              <a:rPr lang="en-US" sz="1300" dirty="0" smtClean="0">
                <a:solidFill>
                  <a:schemeClr val="tx1"/>
                </a:solidFill>
              </a:rPr>
              <a:t>and draw conclusions</a:t>
            </a:r>
            <a:endParaRPr lang="en-US" sz="1300" dirty="0">
              <a:solidFill>
                <a:schemeClr val="tx1"/>
              </a:solidFill>
            </a:endParaRPr>
          </a:p>
          <a:p>
            <a:pPr marL="285750" indent="-91440">
              <a:spcBef>
                <a:spcPct val="0"/>
              </a:spcBef>
              <a:spcAft>
                <a:spcPts val="600"/>
              </a:spcAft>
              <a:buFont typeface="Arial" pitchFamily="34" charset="0"/>
              <a:buChar char="•"/>
              <a:defRPr/>
            </a:pPr>
            <a:r>
              <a:rPr lang="en-US" sz="1300" kern="1200" dirty="0" smtClean="0">
                <a:solidFill>
                  <a:schemeClr val="tx1"/>
                </a:solidFill>
              </a:rPr>
              <a:t>    Evaluate a wide-range of data</a:t>
            </a:r>
            <a:endParaRPr lang="en-US" sz="1300" kern="1200" dirty="0" smtClean="0">
              <a:solidFill>
                <a:schemeClr val="tx1"/>
              </a:solidFill>
              <a:latin typeface="Calibri" pitchFamily="34" charset="0"/>
            </a:endParaRPr>
          </a:p>
          <a:p>
            <a:pPr marL="285750" indent="-91440" defTabSz="889000">
              <a:lnSpc>
                <a:spcPct val="90000"/>
              </a:lnSpc>
              <a:spcBef>
                <a:spcPct val="0"/>
              </a:spcBef>
              <a:spcAft>
                <a:spcPts val="600"/>
              </a:spcAft>
              <a:buFont typeface="Arial" pitchFamily="34" charset="0"/>
              <a:buChar char="•"/>
            </a:pPr>
            <a:r>
              <a:rPr lang="en-US" sz="1300" kern="1200" dirty="0" smtClean="0">
                <a:solidFill>
                  <a:schemeClr val="tx1"/>
                </a:solidFill>
              </a:rPr>
              <a:t>    Determine critical and sufficient </a:t>
            </a:r>
            <a:r>
              <a:rPr lang="en-US" sz="1300" dirty="0">
                <a:solidFill>
                  <a:schemeClr val="tx1"/>
                </a:solidFill>
              </a:rPr>
              <a:t>d</a:t>
            </a:r>
            <a:r>
              <a:rPr lang="en-US" sz="1300" kern="1200" dirty="0" smtClean="0">
                <a:solidFill>
                  <a:schemeClr val="tx1"/>
                </a:solidFill>
              </a:rPr>
              <a:t>ata</a:t>
            </a:r>
          </a:p>
          <a:p>
            <a:pPr marL="285750" indent="-91440" defTabSz="889000">
              <a:lnSpc>
                <a:spcPct val="90000"/>
              </a:lnSpc>
              <a:spcBef>
                <a:spcPct val="0"/>
              </a:spcBef>
              <a:spcAft>
                <a:spcPts val="600"/>
              </a:spcAft>
              <a:buFont typeface="Arial" pitchFamily="34" charset="0"/>
              <a:buChar char="•"/>
            </a:pPr>
            <a:r>
              <a:rPr lang="en-US" sz="1300" kern="1200" dirty="0" smtClean="0">
                <a:solidFill>
                  <a:schemeClr val="tx1"/>
                </a:solidFill>
              </a:rPr>
              <a:t>    Synthesize reading</a:t>
            </a:r>
          </a:p>
          <a:p>
            <a:pPr marL="285750" indent="-91440" defTabSz="889000">
              <a:lnSpc>
                <a:spcPct val="90000"/>
              </a:lnSpc>
              <a:spcBef>
                <a:spcPct val="0"/>
              </a:spcBef>
              <a:spcAft>
                <a:spcPts val="600"/>
              </a:spcAft>
              <a:buFont typeface="Arial" pitchFamily="34" charset="0"/>
              <a:buChar char="•"/>
            </a:pPr>
            <a:r>
              <a:rPr lang="en-US" sz="1300" kern="1200" dirty="0" smtClean="0">
                <a:solidFill>
                  <a:schemeClr val="tx1"/>
                </a:solidFill>
              </a:rPr>
              <a:t>    Evaluate arguments</a:t>
            </a:r>
          </a:p>
          <a:p>
            <a:pPr marL="285750" indent="-91440" defTabSz="889000">
              <a:lnSpc>
                <a:spcPct val="90000"/>
              </a:lnSpc>
              <a:spcBef>
                <a:spcPct val="0"/>
              </a:spcBef>
              <a:spcAft>
                <a:spcPts val="600"/>
              </a:spcAft>
              <a:buFont typeface="Arial" pitchFamily="34" charset="0"/>
              <a:buChar char="•"/>
            </a:pPr>
            <a:r>
              <a:rPr lang="en-US" sz="1300" kern="1200" dirty="0" smtClean="0">
                <a:solidFill>
                  <a:schemeClr val="tx1"/>
                </a:solidFill>
              </a:rPr>
              <a:t>    Formulate actions </a:t>
            </a:r>
            <a:r>
              <a:rPr lang="en-US" sz="1300" dirty="0">
                <a:solidFill>
                  <a:schemeClr val="tx1"/>
                </a:solidFill>
              </a:rPr>
              <a:t>and trade-offs and make </a:t>
            </a:r>
            <a:r>
              <a:rPr lang="en-US" sz="1300" dirty="0" smtClean="0">
                <a:solidFill>
                  <a:schemeClr val="tx1"/>
                </a:solidFill>
              </a:rPr>
              <a:t>decision</a:t>
            </a:r>
            <a:endParaRPr lang="en-US" sz="1300" dirty="0">
              <a:solidFill>
                <a:schemeClr val="tx1"/>
              </a:solidFill>
            </a:endParaRPr>
          </a:p>
        </p:txBody>
      </p:sp>
      <p:cxnSp>
        <p:nvCxnSpPr>
          <p:cNvPr id="9" name="Straight Connector 8"/>
          <p:cNvCxnSpPr/>
          <p:nvPr/>
        </p:nvCxnSpPr>
        <p:spPr>
          <a:xfrm>
            <a:off x="381000" y="9144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8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1000"/>
                                        <p:tgtEl>
                                          <p:spTgt spid="18">
                                            <p:txEl>
                                              <p:pRg st="1" end="1"/>
                                            </p:txEl>
                                          </p:spTgt>
                                        </p:tgtEl>
                                      </p:cBhvr>
                                    </p:animEffect>
                                    <p:anim calcmode="lin" valueType="num">
                                      <p:cBhvr>
                                        <p:cTn id="8"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000"/>
                                        <p:tgtEl>
                                          <p:spTgt spid="18">
                                            <p:txEl>
                                              <p:pRg st="2" end="2"/>
                                            </p:txEl>
                                          </p:spTgt>
                                        </p:tgtEl>
                                      </p:cBhvr>
                                    </p:animEffect>
                                    <p:anim calcmode="lin" valueType="num">
                                      <p:cBhvr>
                                        <p:cTn id="1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1000"/>
                                        <p:tgtEl>
                                          <p:spTgt spid="18">
                                            <p:txEl>
                                              <p:pRg st="3" end="3"/>
                                            </p:txEl>
                                          </p:spTgt>
                                        </p:tgtEl>
                                      </p:cBhvr>
                                    </p:animEffect>
                                    <p:anim calcmode="lin" valueType="num">
                                      <p:cBhvr>
                                        <p:cTn id="23"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fade">
                                      <p:cBhvr>
                                        <p:cTn id="34" dur="1000"/>
                                        <p:tgtEl>
                                          <p:spTgt spid="18">
                                            <p:txEl>
                                              <p:pRg st="4" end="4"/>
                                            </p:txEl>
                                          </p:spTgt>
                                        </p:tgtEl>
                                      </p:cBhvr>
                                    </p:animEffect>
                                    <p:anim calcmode="lin" valueType="num">
                                      <p:cBhvr>
                                        <p:cTn id="3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fade">
                                      <p:cBhvr>
                                        <p:cTn id="46" dur="1000"/>
                                        <p:tgtEl>
                                          <p:spTgt spid="18">
                                            <p:txEl>
                                              <p:pRg st="5" end="5"/>
                                            </p:txEl>
                                          </p:spTgt>
                                        </p:tgtEl>
                                      </p:cBhvr>
                                    </p:animEffect>
                                    <p:anim calcmode="lin" valueType="num">
                                      <p:cBhvr>
                                        <p:cTn id="47"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18">
                                            <p:txEl>
                                              <p:pRg st="5" end="5"/>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fade">
                                      <p:cBhvr>
                                        <p:cTn id="51" dur="1000"/>
                                        <p:tgtEl>
                                          <p:spTgt spid="18">
                                            <p:txEl>
                                              <p:pRg st="6" end="6"/>
                                            </p:txEl>
                                          </p:spTgt>
                                        </p:tgtEl>
                                      </p:cBhvr>
                                    </p:animEffect>
                                    <p:anim calcmode="lin" valueType="num">
                                      <p:cBhvr>
                                        <p:cTn id="52"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18">
                                            <p:txEl>
                                              <p:pRg st="6" end="6"/>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8">
                                            <p:txEl>
                                              <p:pRg st="7" end="7"/>
                                            </p:txEl>
                                          </p:spTgt>
                                        </p:tgtEl>
                                        <p:attrNameLst>
                                          <p:attrName>style.visibility</p:attrName>
                                        </p:attrNameLst>
                                      </p:cBhvr>
                                      <p:to>
                                        <p:strVal val="visible"/>
                                      </p:to>
                                    </p:set>
                                    <p:animEffect transition="in" filter="fade">
                                      <p:cBhvr>
                                        <p:cTn id="63" dur="1000"/>
                                        <p:tgtEl>
                                          <p:spTgt spid="18">
                                            <p:txEl>
                                              <p:pRg st="7" end="7"/>
                                            </p:txEl>
                                          </p:spTgt>
                                        </p:tgtEl>
                                      </p:cBhvr>
                                    </p:animEffect>
                                    <p:anim calcmode="lin" valueType="num">
                                      <p:cBhvr>
                                        <p:cTn id="64"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18">
                                            <p:txEl>
                                              <p:pRg st="7" end="7"/>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8">
                                            <p:txEl>
                                              <p:pRg st="8" end="8"/>
                                            </p:txEl>
                                          </p:spTgt>
                                        </p:tgtEl>
                                        <p:attrNameLst>
                                          <p:attrName>style.visibility</p:attrName>
                                        </p:attrNameLst>
                                      </p:cBhvr>
                                      <p:to>
                                        <p:strVal val="visible"/>
                                      </p:to>
                                    </p:set>
                                    <p:animEffect transition="in" filter="fade">
                                      <p:cBhvr>
                                        <p:cTn id="68" dur="1000"/>
                                        <p:tgtEl>
                                          <p:spTgt spid="18">
                                            <p:txEl>
                                              <p:pRg st="8" end="8"/>
                                            </p:txEl>
                                          </p:spTgt>
                                        </p:tgtEl>
                                      </p:cBhvr>
                                    </p:animEffect>
                                    <p:anim calcmode="lin" valueType="num">
                                      <p:cBhvr>
                                        <p:cTn id="69" dur="1000" fill="hold"/>
                                        <p:tgtEl>
                                          <p:spTgt spid="18">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18">
                                            <p:txEl>
                                              <p:pRg st="8" end="8"/>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8">
                                            <p:txEl>
                                              <p:pRg st="9" end="9"/>
                                            </p:txEl>
                                          </p:spTgt>
                                        </p:tgtEl>
                                        <p:attrNameLst>
                                          <p:attrName>style.visibility</p:attrName>
                                        </p:attrNameLst>
                                      </p:cBhvr>
                                      <p:to>
                                        <p:strVal val="visible"/>
                                      </p:to>
                                    </p:set>
                                    <p:animEffect transition="in" filter="fade">
                                      <p:cBhvr>
                                        <p:cTn id="73" dur="1000"/>
                                        <p:tgtEl>
                                          <p:spTgt spid="18">
                                            <p:txEl>
                                              <p:pRg st="9" end="9"/>
                                            </p:txEl>
                                          </p:spTgt>
                                        </p:tgtEl>
                                      </p:cBhvr>
                                    </p:animEffect>
                                    <p:anim calcmode="lin" valueType="num">
                                      <p:cBhvr>
                                        <p:cTn id="74" dur="1000" fill="hold"/>
                                        <p:tgtEl>
                                          <p:spTgt spid="18">
                                            <p:txEl>
                                              <p:pRg st="9" end="9"/>
                                            </p:txEl>
                                          </p:spTgt>
                                        </p:tgtEl>
                                        <p:attrNameLst>
                                          <p:attrName>ppt_x</p:attrName>
                                        </p:attrNameLst>
                                      </p:cBhvr>
                                      <p:tavLst>
                                        <p:tav tm="0">
                                          <p:val>
                                            <p:strVal val="#ppt_x"/>
                                          </p:val>
                                        </p:tav>
                                        <p:tav tm="100000">
                                          <p:val>
                                            <p:strVal val="#ppt_x"/>
                                          </p:val>
                                        </p:tav>
                                      </p:tavLst>
                                    </p:anim>
                                    <p:anim calcmode="lin" valueType="num">
                                      <p:cBhvr>
                                        <p:cTn id="75" dur="1000" fill="hold"/>
                                        <p:tgtEl>
                                          <p:spTgt spid="18">
                                            <p:txEl>
                                              <p:pRg st="9" end="9"/>
                                            </p:tx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The GMAT Measures the Skills You Use Every Day</a:t>
            </a:r>
            <a:endParaRPr lang="en-US" sz="22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33400" y="838200"/>
            <a:ext cx="6781800" cy="457200"/>
          </a:xfrm>
        </p:spPr>
        <p:txBody>
          <a:bodyPr>
            <a:normAutofit/>
          </a:bodyPr>
          <a:lstStyle/>
          <a:p>
            <a:pPr>
              <a:buNone/>
            </a:pPr>
            <a:r>
              <a:rPr lang="en-US" sz="2000" b="1"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A</a:t>
            </a:r>
            <a:r>
              <a:rPr lang="en-US" sz="2000" b="1"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nalysis, synthesis, and evaluation </a:t>
            </a:r>
          </a:p>
        </p:txBody>
      </p:sp>
      <p:sp>
        <p:nvSpPr>
          <p:cNvPr id="7" name="Freeform 6"/>
          <p:cNvSpPr/>
          <p:nvPr/>
        </p:nvSpPr>
        <p:spPr>
          <a:xfrm>
            <a:off x="2248793" y="1467973"/>
            <a:ext cx="6209407" cy="851118"/>
          </a:xfrm>
          <a:custGeom>
            <a:avLst/>
            <a:gdLst>
              <a:gd name="connsiteX0" fmla="*/ 141856 w 851118"/>
              <a:gd name="connsiteY0" fmla="*/ 0 h 6325868"/>
              <a:gd name="connsiteX1" fmla="*/ 709262 w 851118"/>
              <a:gd name="connsiteY1" fmla="*/ 0 h 6325868"/>
              <a:gd name="connsiteX2" fmla="*/ 851118 w 851118"/>
              <a:gd name="connsiteY2" fmla="*/ 141856 h 6325868"/>
              <a:gd name="connsiteX3" fmla="*/ 851118 w 851118"/>
              <a:gd name="connsiteY3" fmla="*/ 6325868 h 6325868"/>
              <a:gd name="connsiteX4" fmla="*/ 851118 w 851118"/>
              <a:gd name="connsiteY4" fmla="*/ 6325868 h 6325868"/>
              <a:gd name="connsiteX5" fmla="*/ 0 w 851118"/>
              <a:gd name="connsiteY5" fmla="*/ 6325868 h 6325868"/>
              <a:gd name="connsiteX6" fmla="*/ 0 w 851118"/>
              <a:gd name="connsiteY6" fmla="*/ 6325868 h 6325868"/>
              <a:gd name="connsiteX7" fmla="*/ 0 w 851118"/>
              <a:gd name="connsiteY7" fmla="*/ 141856 h 6325868"/>
              <a:gd name="connsiteX8" fmla="*/ 141856 w 851118"/>
              <a:gd name="connsiteY8" fmla="*/ 0 h 632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118" h="6325868">
                <a:moveTo>
                  <a:pt x="851118" y="1054336"/>
                </a:moveTo>
                <a:lnTo>
                  <a:pt x="851118" y="5271532"/>
                </a:lnTo>
                <a:cubicBezTo>
                  <a:pt x="851118" y="5853824"/>
                  <a:pt x="842573" y="6325864"/>
                  <a:pt x="832032" y="6325864"/>
                </a:cubicBezTo>
                <a:lnTo>
                  <a:pt x="0" y="6325864"/>
                </a:lnTo>
                <a:lnTo>
                  <a:pt x="0" y="6325864"/>
                </a:lnTo>
                <a:lnTo>
                  <a:pt x="0" y="4"/>
                </a:lnTo>
                <a:lnTo>
                  <a:pt x="0" y="4"/>
                </a:lnTo>
                <a:lnTo>
                  <a:pt x="832032" y="4"/>
                </a:lnTo>
                <a:cubicBezTo>
                  <a:pt x="842573" y="4"/>
                  <a:pt x="851118" y="472044"/>
                  <a:pt x="851118" y="1054336"/>
                </a:cubicBezTo>
                <a:close/>
              </a:path>
            </a:pathLst>
          </a:custGeom>
          <a:solidFill>
            <a:schemeClr val="bg2"/>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5373" rIns="289198" bIns="165373"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pitchFamily="34" charset="0"/>
              </a:rPr>
              <a:t>Ability to </a:t>
            </a:r>
            <a:r>
              <a:rPr lang="en-US" sz="1600" b="0" kern="1200" dirty="0" smtClean="0">
                <a:latin typeface="Calibri" pitchFamily="34" charset="0"/>
              </a:rPr>
              <a:t>explore the </a:t>
            </a:r>
            <a:r>
              <a:rPr lang="en-US" sz="1600" b="1" kern="1200" dirty="0" smtClean="0">
                <a:latin typeface="Calibri" pitchFamily="34" charset="0"/>
              </a:rPr>
              <a:t>complexities of an argument </a:t>
            </a:r>
            <a:r>
              <a:rPr lang="en-US" sz="1600" b="0" kern="1200" dirty="0" smtClean="0">
                <a:latin typeface="Calibri" pitchFamily="34" charset="0"/>
              </a:rPr>
              <a:t>and </a:t>
            </a:r>
            <a:r>
              <a:rPr lang="en-US" sz="1600" kern="1200" dirty="0" smtClean="0">
                <a:latin typeface="Calibri" pitchFamily="34" charset="0"/>
              </a:rPr>
              <a:t>formulate a </a:t>
            </a:r>
            <a:r>
              <a:rPr lang="en-US" sz="1600" b="1" kern="1200" dirty="0" smtClean="0">
                <a:latin typeface="Calibri" pitchFamily="34" charset="0"/>
              </a:rPr>
              <a:t>constructive critique</a:t>
            </a:r>
            <a:r>
              <a:rPr lang="en-US" sz="1600" kern="1200" dirty="0" smtClean="0">
                <a:latin typeface="Calibri" pitchFamily="34" charset="0"/>
              </a:rPr>
              <a:t> based on a </a:t>
            </a:r>
            <a:r>
              <a:rPr lang="en-US" sz="1600" b="0" kern="1200" dirty="0" smtClean="0">
                <a:latin typeface="Calibri" pitchFamily="34" charset="0"/>
              </a:rPr>
              <a:t>specific line of thinking</a:t>
            </a:r>
            <a:endParaRPr lang="en-US" sz="1600" b="0" kern="1200" dirty="0">
              <a:latin typeface="Calibri" pitchFamily="34" charset="0"/>
            </a:endParaRPr>
          </a:p>
        </p:txBody>
      </p:sp>
      <p:sp>
        <p:nvSpPr>
          <p:cNvPr id="8" name="Freeform 7"/>
          <p:cNvSpPr/>
          <p:nvPr/>
        </p:nvSpPr>
        <p:spPr>
          <a:xfrm>
            <a:off x="569337" y="1404691"/>
            <a:ext cx="1679455" cy="957509"/>
          </a:xfrm>
          <a:custGeom>
            <a:avLst/>
            <a:gdLst>
              <a:gd name="connsiteX0" fmla="*/ 0 w 1679455"/>
              <a:gd name="connsiteY0" fmla="*/ 177320 h 1063897"/>
              <a:gd name="connsiteX1" fmla="*/ 177320 w 1679455"/>
              <a:gd name="connsiteY1" fmla="*/ 0 h 1063897"/>
              <a:gd name="connsiteX2" fmla="*/ 1502135 w 1679455"/>
              <a:gd name="connsiteY2" fmla="*/ 0 h 1063897"/>
              <a:gd name="connsiteX3" fmla="*/ 1679455 w 1679455"/>
              <a:gd name="connsiteY3" fmla="*/ 177320 h 1063897"/>
              <a:gd name="connsiteX4" fmla="*/ 1679455 w 1679455"/>
              <a:gd name="connsiteY4" fmla="*/ 886577 h 1063897"/>
              <a:gd name="connsiteX5" fmla="*/ 1502135 w 1679455"/>
              <a:gd name="connsiteY5" fmla="*/ 1063897 h 1063897"/>
              <a:gd name="connsiteX6" fmla="*/ 177320 w 1679455"/>
              <a:gd name="connsiteY6" fmla="*/ 1063897 h 1063897"/>
              <a:gd name="connsiteX7" fmla="*/ 0 w 1679455"/>
              <a:gd name="connsiteY7" fmla="*/ 886577 h 1063897"/>
              <a:gd name="connsiteX8" fmla="*/ 0 w 1679455"/>
              <a:gd name="connsiteY8" fmla="*/ 177320 h 106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455" h="1063897">
                <a:moveTo>
                  <a:pt x="0" y="177320"/>
                </a:moveTo>
                <a:cubicBezTo>
                  <a:pt x="0" y="79389"/>
                  <a:pt x="79389" y="0"/>
                  <a:pt x="177320" y="0"/>
                </a:cubicBezTo>
                <a:lnTo>
                  <a:pt x="1502135" y="0"/>
                </a:lnTo>
                <a:cubicBezTo>
                  <a:pt x="1600066" y="0"/>
                  <a:pt x="1679455" y="79389"/>
                  <a:pt x="1679455" y="177320"/>
                </a:cubicBezTo>
                <a:lnTo>
                  <a:pt x="1679455" y="886577"/>
                </a:lnTo>
                <a:cubicBezTo>
                  <a:pt x="1679455" y="984508"/>
                  <a:pt x="1600066" y="1063897"/>
                  <a:pt x="1502135" y="1063897"/>
                </a:cubicBezTo>
                <a:lnTo>
                  <a:pt x="177320" y="1063897"/>
                </a:lnTo>
                <a:cubicBezTo>
                  <a:pt x="79389" y="1063897"/>
                  <a:pt x="0" y="984508"/>
                  <a:pt x="0" y="886577"/>
                </a:cubicBezTo>
                <a:lnTo>
                  <a:pt x="0" y="177320"/>
                </a:lnTo>
                <a:close/>
              </a:path>
            </a:pathLst>
          </a:custGeom>
          <a:solidFill>
            <a:srgbClr val="FFC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8135" tIns="90035" rIns="128135" bIns="90035" numCol="1" spcCol="1270" anchor="ctr" anchorCtr="0">
            <a:noAutofit/>
          </a:bodyPr>
          <a:lstStyle/>
          <a:p>
            <a:pPr lvl="0" algn="ctr" defTabSz="889000">
              <a:lnSpc>
                <a:spcPct val="90000"/>
              </a:lnSpc>
              <a:spcBef>
                <a:spcPct val="0"/>
              </a:spcBef>
              <a:spcAft>
                <a:spcPct val="35000"/>
              </a:spcAft>
            </a:pPr>
            <a:r>
              <a:rPr lang="en-US" sz="2000" b="1" kern="1200" dirty="0" smtClean="0"/>
              <a:t>Analytical Writing</a:t>
            </a:r>
            <a:endParaRPr lang="en-US" sz="2000" b="1" kern="1200" dirty="0"/>
          </a:p>
        </p:txBody>
      </p:sp>
      <p:sp>
        <p:nvSpPr>
          <p:cNvPr id="9" name="Freeform 8"/>
          <p:cNvSpPr/>
          <p:nvPr/>
        </p:nvSpPr>
        <p:spPr>
          <a:xfrm>
            <a:off x="2248793" y="2667000"/>
            <a:ext cx="6209407" cy="851118"/>
          </a:xfrm>
          <a:custGeom>
            <a:avLst/>
            <a:gdLst>
              <a:gd name="connsiteX0" fmla="*/ 141856 w 851118"/>
              <a:gd name="connsiteY0" fmla="*/ 0 h 6325868"/>
              <a:gd name="connsiteX1" fmla="*/ 709262 w 851118"/>
              <a:gd name="connsiteY1" fmla="*/ 0 h 6325868"/>
              <a:gd name="connsiteX2" fmla="*/ 851118 w 851118"/>
              <a:gd name="connsiteY2" fmla="*/ 141856 h 6325868"/>
              <a:gd name="connsiteX3" fmla="*/ 851118 w 851118"/>
              <a:gd name="connsiteY3" fmla="*/ 6325868 h 6325868"/>
              <a:gd name="connsiteX4" fmla="*/ 851118 w 851118"/>
              <a:gd name="connsiteY4" fmla="*/ 6325868 h 6325868"/>
              <a:gd name="connsiteX5" fmla="*/ 0 w 851118"/>
              <a:gd name="connsiteY5" fmla="*/ 6325868 h 6325868"/>
              <a:gd name="connsiteX6" fmla="*/ 0 w 851118"/>
              <a:gd name="connsiteY6" fmla="*/ 6325868 h 6325868"/>
              <a:gd name="connsiteX7" fmla="*/ 0 w 851118"/>
              <a:gd name="connsiteY7" fmla="*/ 141856 h 6325868"/>
              <a:gd name="connsiteX8" fmla="*/ 141856 w 851118"/>
              <a:gd name="connsiteY8" fmla="*/ 0 h 632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118" h="6325868">
                <a:moveTo>
                  <a:pt x="851118" y="1054336"/>
                </a:moveTo>
                <a:lnTo>
                  <a:pt x="851118" y="5271532"/>
                </a:lnTo>
                <a:cubicBezTo>
                  <a:pt x="851118" y="5853824"/>
                  <a:pt x="842573" y="6325864"/>
                  <a:pt x="832032" y="6325864"/>
                </a:cubicBezTo>
                <a:lnTo>
                  <a:pt x="0" y="6325864"/>
                </a:lnTo>
                <a:lnTo>
                  <a:pt x="0" y="6325864"/>
                </a:lnTo>
                <a:lnTo>
                  <a:pt x="0" y="4"/>
                </a:lnTo>
                <a:lnTo>
                  <a:pt x="0" y="4"/>
                </a:lnTo>
                <a:lnTo>
                  <a:pt x="832032" y="4"/>
                </a:lnTo>
                <a:cubicBezTo>
                  <a:pt x="842573" y="4"/>
                  <a:pt x="851118" y="472044"/>
                  <a:pt x="851118" y="1054336"/>
                </a:cubicBezTo>
                <a:close/>
              </a:path>
            </a:pathLst>
          </a:custGeom>
          <a:solidFill>
            <a:schemeClr val="bg2"/>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5373" rIns="289198" bIns="165373"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Ability to </a:t>
            </a:r>
            <a:r>
              <a:rPr lang="en-US" sz="1600" b="1" kern="1200" dirty="0" smtClean="0"/>
              <a:t>convert data </a:t>
            </a:r>
            <a:r>
              <a:rPr lang="en-US" sz="1600" kern="1200" dirty="0" smtClean="0"/>
              <a:t>from multiple sources and different formats</a:t>
            </a:r>
            <a:r>
              <a:rPr lang="en-US" sz="1600" b="1" kern="1200" dirty="0" smtClean="0"/>
              <a:t> into relevant information </a:t>
            </a:r>
            <a:r>
              <a:rPr lang="en-US" sz="1600" kern="1200" dirty="0" smtClean="0"/>
              <a:t>to solve problems</a:t>
            </a:r>
            <a:endParaRPr lang="en-US" sz="1600" kern="1200" dirty="0">
              <a:latin typeface="Calibri" pitchFamily="34" charset="0"/>
            </a:endParaRPr>
          </a:p>
        </p:txBody>
      </p:sp>
      <p:sp>
        <p:nvSpPr>
          <p:cNvPr id="10" name="Freeform 9"/>
          <p:cNvSpPr/>
          <p:nvPr/>
        </p:nvSpPr>
        <p:spPr>
          <a:xfrm>
            <a:off x="569337" y="2590800"/>
            <a:ext cx="1679455" cy="957509"/>
          </a:xfrm>
          <a:custGeom>
            <a:avLst/>
            <a:gdLst>
              <a:gd name="connsiteX0" fmla="*/ 0 w 1679455"/>
              <a:gd name="connsiteY0" fmla="*/ 177320 h 1063897"/>
              <a:gd name="connsiteX1" fmla="*/ 177320 w 1679455"/>
              <a:gd name="connsiteY1" fmla="*/ 0 h 1063897"/>
              <a:gd name="connsiteX2" fmla="*/ 1502135 w 1679455"/>
              <a:gd name="connsiteY2" fmla="*/ 0 h 1063897"/>
              <a:gd name="connsiteX3" fmla="*/ 1679455 w 1679455"/>
              <a:gd name="connsiteY3" fmla="*/ 177320 h 1063897"/>
              <a:gd name="connsiteX4" fmla="*/ 1679455 w 1679455"/>
              <a:gd name="connsiteY4" fmla="*/ 886577 h 1063897"/>
              <a:gd name="connsiteX5" fmla="*/ 1502135 w 1679455"/>
              <a:gd name="connsiteY5" fmla="*/ 1063897 h 1063897"/>
              <a:gd name="connsiteX6" fmla="*/ 177320 w 1679455"/>
              <a:gd name="connsiteY6" fmla="*/ 1063897 h 1063897"/>
              <a:gd name="connsiteX7" fmla="*/ 0 w 1679455"/>
              <a:gd name="connsiteY7" fmla="*/ 886577 h 1063897"/>
              <a:gd name="connsiteX8" fmla="*/ 0 w 1679455"/>
              <a:gd name="connsiteY8" fmla="*/ 177320 h 106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455" h="1063897">
                <a:moveTo>
                  <a:pt x="0" y="177320"/>
                </a:moveTo>
                <a:cubicBezTo>
                  <a:pt x="0" y="79389"/>
                  <a:pt x="79389" y="0"/>
                  <a:pt x="177320" y="0"/>
                </a:cubicBezTo>
                <a:lnTo>
                  <a:pt x="1502135" y="0"/>
                </a:lnTo>
                <a:cubicBezTo>
                  <a:pt x="1600066" y="0"/>
                  <a:pt x="1679455" y="79389"/>
                  <a:pt x="1679455" y="177320"/>
                </a:cubicBezTo>
                <a:lnTo>
                  <a:pt x="1679455" y="886577"/>
                </a:lnTo>
                <a:cubicBezTo>
                  <a:pt x="1679455" y="984508"/>
                  <a:pt x="1600066" y="1063897"/>
                  <a:pt x="1502135" y="1063897"/>
                </a:cubicBezTo>
                <a:lnTo>
                  <a:pt x="177320" y="1063897"/>
                </a:lnTo>
                <a:cubicBezTo>
                  <a:pt x="79389" y="1063897"/>
                  <a:pt x="0" y="984508"/>
                  <a:pt x="0" y="886577"/>
                </a:cubicBezTo>
                <a:lnTo>
                  <a:pt x="0" y="177320"/>
                </a:lnTo>
                <a:close/>
              </a:path>
            </a:pathLst>
          </a:custGeom>
          <a:solidFill>
            <a:srgbClr val="FC3EF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8135" tIns="90035" rIns="128135" bIns="90035" numCol="1" spcCol="1270" anchor="ctr" anchorCtr="0">
            <a:noAutofit/>
          </a:bodyPr>
          <a:lstStyle/>
          <a:p>
            <a:pPr lvl="0" algn="ctr" defTabSz="889000">
              <a:lnSpc>
                <a:spcPct val="90000"/>
              </a:lnSpc>
              <a:spcBef>
                <a:spcPct val="0"/>
              </a:spcBef>
              <a:spcAft>
                <a:spcPct val="35000"/>
              </a:spcAft>
            </a:pPr>
            <a:r>
              <a:rPr lang="en-US" sz="2000" b="1" kern="1200" dirty="0" smtClean="0"/>
              <a:t>Integrated Reasoning</a:t>
            </a:r>
            <a:endParaRPr lang="en-US" sz="2000" b="1" kern="1200" dirty="0"/>
          </a:p>
        </p:txBody>
      </p:sp>
      <p:sp>
        <p:nvSpPr>
          <p:cNvPr id="11" name="Freeform 10"/>
          <p:cNvSpPr/>
          <p:nvPr/>
        </p:nvSpPr>
        <p:spPr>
          <a:xfrm>
            <a:off x="2248793" y="3840189"/>
            <a:ext cx="6209407" cy="851118"/>
          </a:xfrm>
          <a:custGeom>
            <a:avLst/>
            <a:gdLst>
              <a:gd name="connsiteX0" fmla="*/ 141856 w 851118"/>
              <a:gd name="connsiteY0" fmla="*/ 0 h 6325868"/>
              <a:gd name="connsiteX1" fmla="*/ 709262 w 851118"/>
              <a:gd name="connsiteY1" fmla="*/ 0 h 6325868"/>
              <a:gd name="connsiteX2" fmla="*/ 851118 w 851118"/>
              <a:gd name="connsiteY2" fmla="*/ 141856 h 6325868"/>
              <a:gd name="connsiteX3" fmla="*/ 851118 w 851118"/>
              <a:gd name="connsiteY3" fmla="*/ 6325868 h 6325868"/>
              <a:gd name="connsiteX4" fmla="*/ 851118 w 851118"/>
              <a:gd name="connsiteY4" fmla="*/ 6325868 h 6325868"/>
              <a:gd name="connsiteX5" fmla="*/ 0 w 851118"/>
              <a:gd name="connsiteY5" fmla="*/ 6325868 h 6325868"/>
              <a:gd name="connsiteX6" fmla="*/ 0 w 851118"/>
              <a:gd name="connsiteY6" fmla="*/ 6325868 h 6325868"/>
              <a:gd name="connsiteX7" fmla="*/ 0 w 851118"/>
              <a:gd name="connsiteY7" fmla="*/ 141856 h 6325868"/>
              <a:gd name="connsiteX8" fmla="*/ 141856 w 851118"/>
              <a:gd name="connsiteY8" fmla="*/ 0 h 632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118" h="6325868">
                <a:moveTo>
                  <a:pt x="851118" y="1054336"/>
                </a:moveTo>
                <a:lnTo>
                  <a:pt x="851118" y="5271532"/>
                </a:lnTo>
                <a:cubicBezTo>
                  <a:pt x="851118" y="5853824"/>
                  <a:pt x="842573" y="6325864"/>
                  <a:pt x="832032" y="6325864"/>
                </a:cubicBezTo>
                <a:lnTo>
                  <a:pt x="0" y="6325864"/>
                </a:lnTo>
                <a:lnTo>
                  <a:pt x="0" y="6325864"/>
                </a:lnTo>
                <a:lnTo>
                  <a:pt x="0" y="4"/>
                </a:lnTo>
                <a:lnTo>
                  <a:pt x="0" y="4"/>
                </a:lnTo>
                <a:lnTo>
                  <a:pt x="832032" y="4"/>
                </a:lnTo>
                <a:cubicBezTo>
                  <a:pt x="842573" y="4"/>
                  <a:pt x="851118" y="472044"/>
                  <a:pt x="851118" y="1054336"/>
                </a:cubicBezTo>
                <a:close/>
              </a:path>
            </a:pathLst>
          </a:custGeom>
          <a:solidFill>
            <a:schemeClr val="bg2"/>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5373" rIns="289198" bIns="165373"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pitchFamily="34" charset="0"/>
              </a:rPr>
              <a:t>Ability to </a:t>
            </a:r>
            <a:r>
              <a:rPr lang="en-US" sz="1600" b="1" kern="1200" dirty="0" smtClean="0">
                <a:latin typeface="Calibri" pitchFamily="34" charset="0"/>
              </a:rPr>
              <a:t>reason quantitatively</a:t>
            </a:r>
            <a:r>
              <a:rPr lang="en-US" sz="1600" kern="1200" dirty="0" smtClean="0">
                <a:latin typeface="Calibri" pitchFamily="34" charset="0"/>
              </a:rPr>
              <a:t>, solve quantitative problems and </a:t>
            </a:r>
            <a:r>
              <a:rPr lang="en-US" sz="1600" b="1" kern="1200" dirty="0" smtClean="0">
                <a:latin typeface="Calibri" pitchFamily="34" charset="0"/>
              </a:rPr>
              <a:t>interpret data</a:t>
            </a:r>
            <a:endParaRPr lang="en-US" sz="1600" b="1" kern="1200" dirty="0">
              <a:latin typeface="Calibri" pitchFamily="34" charset="0"/>
            </a:endParaRPr>
          </a:p>
        </p:txBody>
      </p:sp>
      <p:sp>
        <p:nvSpPr>
          <p:cNvPr id="12" name="Freeform 11"/>
          <p:cNvSpPr/>
          <p:nvPr/>
        </p:nvSpPr>
        <p:spPr>
          <a:xfrm>
            <a:off x="569337" y="3766893"/>
            <a:ext cx="1679455" cy="957508"/>
          </a:xfrm>
          <a:custGeom>
            <a:avLst/>
            <a:gdLst>
              <a:gd name="connsiteX0" fmla="*/ 0 w 1679455"/>
              <a:gd name="connsiteY0" fmla="*/ 177320 h 1063897"/>
              <a:gd name="connsiteX1" fmla="*/ 177320 w 1679455"/>
              <a:gd name="connsiteY1" fmla="*/ 0 h 1063897"/>
              <a:gd name="connsiteX2" fmla="*/ 1502135 w 1679455"/>
              <a:gd name="connsiteY2" fmla="*/ 0 h 1063897"/>
              <a:gd name="connsiteX3" fmla="*/ 1679455 w 1679455"/>
              <a:gd name="connsiteY3" fmla="*/ 177320 h 1063897"/>
              <a:gd name="connsiteX4" fmla="*/ 1679455 w 1679455"/>
              <a:gd name="connsiteY4" fmla="*/ 886577 h 1063897"/>
              <a:gd name="connsiteX5" fmla="*/ 1502135 w 1679455"/>
              <a:gd name="connsiteY5" fmla="*/ 1063897 h 1063897"/>
              <a:gd name="connsiteX6" fmla="*/ 177320 w 1679455"/>
              <a:gd name="connsiteY6" fmla="*/ 1063897 h 1063897"/>
              <a:gd name="connsiteX7" fmla="*/ 0 w 1679455"/>
              <a:gd name="connsiteY7" fmla="*/ 886577 h 1063897"/>
              <a:gd name="connsiteX8" fmla="*/ 0 w 1679455"/>
              <a:gd name="connsiteY8" fmla="*/ 177320 h 106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455" h="1063897">
                <a:moveTo>
                  <a:pt x="0" y="177320"/>
                </a:moveTo>
                <a:cubicBezTo>
                  <a:pt x="0" y="79389"/>
                  <a:pt x="79389" y="0"/>
                  <a:pt x="177320" y="0"/>
                </a:cubicBezTo>
                <a:lnTo>
                  <a:pt x="1502135" y="0"/>
                </a:lnTo>
                <a:cubicBezTo>
                  <a:pt x="1600066" y="0"/>
                  <a:pt x="1679455" y="79389"/>
                  <a:pt x="1679455" y="177320"/>
                </a:cubicBezTo>
                <a:lnTo>
                  <a:pt x="1679455" y="886577"/>
                </a:lnTo>
                <a:cubicBezTo>
                  <a:pt x="1679455" y="984508"/>
                  <a:pt x="1600066" y="1063897"/>
                  <a:pt x="1502135" y="1063897"/>
                </a:cubicBezTo>
                <a:lnTo>
                  <a:pt x="177320" y="1063897"/>
                </a:lnTo>
                <a:cubicBezTo>
                  <a:pt x="79389" y="1063897"/>
                  <a:pt x="0" y="984508"/>
                  <a:pt x="0" y="886577"/>
                </a:cubicBezTo>
                <a:lnTo>
                  <a:pt x="0" y="177320"/>
                </a:lnTo>
                <a:close/>
              </a:path>
            </a:pathLst>
          </a:custGeom>
          <a:solidFill>
            <a:srgbClr val="00B05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8135" tIns="90035" rIns="128135" bIns="90035" numCol="1" spcCol="1270" anchor="ctr" anchorCtr="0">
            <a:noAutofit/>
          </a:bodyPr>
          <a:lstStyle/>
          <a:p>
            <a:pPr lvl="0" algn="ctr" defTabSz="889000">
              <a:lnSpc>
                <a:spcPct val="90000"/>
              </a:lnSpc>
              <a:spcBef>
                <a:spcPct val="0"/>
              </a:spcBef>
              <a:spcAft>
                <a:spcPct val="35000"/>
              </a:spcAft>
            </a:pPr>
            <a:r>
              <a:rPr lang="en-US" sz="2000" b="1" kern="1200" dirty="0" smtClean="0"/>
              <a:t>Quantitative Reasoning</a:t>
            </a:r>
            <a:endParaRPr lang="en-US" sz="2000" b="1" kern="1200" dirty="0"/>
          </a:p>
        </p:txBody>
      </p:sp>
      <p:sp>
        <p:nvSpPr>
          <p:cNvPr id="13" name="Freeform 12"/>
          <p:cNvSpPr/>
          <p:nvPr/>
        </p:nvSpPr>
        <p:spPr>
          <a:xfrm>
            <a:off x="2248793" y="4983190"/>
            <a:ext cx="6209407" cy="851118"/>
          </a:xfrm>
          <a:custGeom>
            <a:avLst/>
            <a:gdLst>
              <a:gd name="connsiteX0" fmla="*/ 141856 w 851118"/>
              <a:gd name="connsiteY0" fmla="*/ 0 h 6325868"/>
              <a:gd name="connsiteX1" fmla="*/ 709262 w 851118"/>
              <a:gd name="connsiteY1" fmla="*/ 0 h 6325868"/>
              <a:gd name="connsiteX2" fmla="*/ 851118 w 851118"/>
              <a:gd name="connsiteY2" fmla="*/ 141856 h 6325868"/>
              <a:gd name="connsiteX3" fmla="*/ 851118 w 851118"/>
              <a:gd name="connsiteY3" fmla="*/ 6325868 h 6325868"/>
              <a:gd name="connsiteX4" fmla="*/ 851118 w 851118"/>
              <a:gd name="connsiteY4" fmla="*/ 6325868 h 6325868"/>
              <a:gd name="connsiteX5" fmla="*/ 0 w 851118"/>
              <a:gd name="connsiteY5" fmla="*/ 6325868 h 6325868"/>
              <a:gd name="connsiteX6" fmla="*/ 0 w 851118"/>
              <a:gd name="connsiteY6" fmla="*/ 6325868 h 6325868"/>
              <a:gd name="connsiteX7" fmla="*/ 0 w 851118"/>
              <a:gd name="connsiteY7" fmla="*/ 141856 h 6325868"/>
              <a:gd name="connsiteX8" fmla="*/ 141856 w 851118"/>
              <a:gd name="connsiteY8" fmla="*/ 0 h 632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118" h="6325868">
                <a:moveTo>
                  <a:pt x="851118" y="1054336"/>
                </a:moveTo>
                <a:lnTo>
                  <a:pt x="851118" y="5271532"/>
                </a:lnTo>
                <a:cubicBezTo>
                  <a:pt x="851118" y="5853824"/>
                  <a:pt x="842573" y="6325864"/>
                  <a:pt x="832032" y="6325864"/>
                </a:cubicBezTo>
                <a:lnTo>
                  <a:pt x="0" y="6325864"/>
                </a:lnTo>
                <a:lnTo>
                  <a:pt x="0" y="6325864"/>
                </a:lnTo>
                <a:lnTo>
                  <a:pt x="0" y="4"/>
                </a:lnTo>
                <a:lnTo>
                  <a:pt x="0" y="4"/>
                </a:lnTo>
                <a:lnTo>
                  <a:pt x="832032" y="4"/>
                </a:lnTo>
                <a:cubicBezTo>
                  <a:pt x="842573" y="4"/>
                  <a:pt x="851118" y="472044"/>
                  <a:pt x="851118" y="1054336"/>
                </a:cubicBezTo>
                <a:close/>
              </a:path>
            </a:pathLst>
          </a:custGeom>
          <a:solidFill>
            <a:schemeClr val="bg2"/>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5373" rIns="289198" bIns="165373"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smtClean="0">
                <a:latin typeface="Calibri" pitchFamily="34" charset="0"/>
              </a:rPr>
              <a:t>Ability to </a:t>
            </a:r>
            <a:r>
              <a:rPr lang="en-US" sz="1600" b="1" kern="1200" dirty="0" smtClean="0">
                <a:latin typeface="Calibri" pitchFamily="34" charset="0"/>
              </a:rPr>
              <a:t>draw inferences </a:t>
            </a:r>
            <a:r>
              <a:rPr lang="en-US" sz="1600" kern="1200" dirty="0" smtClean="0">
                <a:latin typeface="Calibri" pitchFamily="34" charset="0"/>
              </a:rPr>
              <a:t>from written materials, </a:t>
            </a:r>
            <a:r>
              <a:rPr lang="en-US" sz="1600" b="1" kern="1200" dirty="0" smtClean="0">
                <a:latin typeface="Calibri" pitchFamily="34" charset="0"/>
              </a:rPr>
              <a:t>critically evaluate</a:t>
            </a:r>
            <a:r>
              <a:rPr lang="en-US" sz="1600" kern="1200" dirty="0" smtClean="0">
                <a:latin typeface="Calibri" pitchFamily="34" charset="0"/>
              </a:rPr>
              <a:t> arguments, and correct written material</a:t>
            </a:r>
            <a:endParaRPr lang="en-US" sz="1600" kern="1200" dirty="0">
              <a:latin typeface="Calibri" pitchFamily="34" charset="0"/>
            </a:endParaRPr>
          </a:p>
        </p:txBody>
      </p:sp>
      <p:sp>
        <p:nvSpPr>
          <p:cNvPr id="14" name="Freeform 13"/>
          <p:cNvSpPr/>
          <p:nvPr/>
        </p:nvSpPr>
        <p:spPr>
          <a:xfrm>
            <a:off x="569337" y="4909893"/>
            <a:ext cx="1679455" cy="957507"/>
          </a:xfrm>
          <a:custGeom>
            <a:avLst/>
            <a:gdLst>
              <a:gd name="connsiteX0" fmla="*/ 0 w 1679455"/>
              <a:gd name="connsiteY0" fmla="*/ 177320 h 1063897"/>
              <a:gd name="connsiteX1" fmla="*/ 177320 w 1679455"/>
              <a:gd name="connsiteY1" fmla="*/ 0 h 1063897"/>
              <a:gd name="connsiteX2" fmla="*/ 1502135 w 1679455"/>
              <a:gd name="connsiteY2" fmla="*/ 0 h 1063897"/>
              <a:gd name="connsiteX3" fmla="*/ 1679455 w 1679455"/>
              <a:gd name="connsiteY3" fmla="*/ 177320 h 1063897"/>
              <a:gd name="connsiteX4" fmla="*/ 1679455 w 1679455"/>
              <a:gd name="connsiteY4" fmla="*/ 886577 h 1063897"/>
              <a:gd name="connsiteX5" fmla="*/ 1502135 w 1679455"/>
              <a:gd name="connsiteY5" fmla="*/ 1063897 h 1063897"/>
              <a:gd name="connsiteX6" fmla="*/ 177320 w 1679455"/>
              <a:gd name="connsiteY6" fmla="*/ 1063897 h 1063897"/>
              <a:gd name="connsiteX7" fmla="*/ 0 w 1679455"/>
              <a:gd name="connsiteY7" fmla="*/ 886577 h 1063897"/>
              <a:gd name="connsiteX8" fmla="*/ 0 w 1679455"/>
              <a:gd name="connsiteY8" fmla="*/ 177320 h 106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455" h="1063897">
                <a:moveTo>
                  <a:pt x="0" y="177320"/>
                </a:moveTo>
                <a:cubicBezTo>
                  <a:pt x="0" y="79389"/>
                  <a:pt x="79389" y="0"/>
                  <a:pt x="177320" y="0"/>
                </a:cubicBezTo>
                <a:lnTo>
                  <a:pt x="1502135" y="0"/>
                </a:lnTo>
                <a:cubicBezTo>
                  <a:pt x="1600066" y="0"/>
                  <a:pt x="1679455" y="79389"/>
                  <a:pt x="1679455" y="177320"/>
                </a:cubicBezTo>
                <a:lnTo>
                  <a:pt x="1679455" y="886577"/>
                </a:lnTo>
                <a:cubicBezTo>
                  <a:pt x="1679455" y="984508"/>
                  <a:pt x="1600066" y="1063897"/>
                  <a:pt x="1502135" y="1063897"/>
                </a:cubicBezTo>
                <a:lnTo>
                  <a:pt x="177320" y="1063897"/>
                </a:lnTo>
                <a:cubicBezTo>
                  <a:pt x="79389" y="1063897"/>
                  <a:pt x="0" y="984508"/>
                  <a:pt x="0" y="886577"/>
                </a:cubicBezTo>
                <a:lnTo>
                  <a:pt x="0" y="177320"/>
                </a:lnTo>
                <a:close/>
              </a:path>
            </a:pathLst>
          </a:custGeom>
          <a:solidFill>
            <a:srgbClr val="BED431"/>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8135" tIns="90035" rIns="128135" bIns="90035" numCol="1" spcCol="1270" anchor="ctr" anchorCtr="0">
            <a:noAutofit/>
          </a:bodyPr>
          <a:lstStyle/>
          <a:p>
            <a:pPr lvl="0" algn="ctr" defTabSz="889000">
              <a:lnSpc>
                <a:spcPct val="90000"/>
              </a:lnSpc>
              <a:spcBef>
                <a:spcPct val="0"/>
              </a:spcBef>
              <a:spcAft>
                <a:spcPct val="35000"/>
              </a:spcAft>
            </a:pPr>
            <a:r>
              <a:rPr lang="en-US" sz="2000" b="1" kern="1200" dirty="0" smtClean="0"/>
              <a:t>Verbal Reasoning</a:t>
            </a:r>
            <a:endParaRPr lang="en-US" sz="2000" b="1" kern="1200" dirty="0"/>
          </a:p>
        </p:txBody>
      </p:sp>
      <p:cxnSp>
        <p:nvCxnSpPr>
          <p:cNvPr id="15" name="Straight Connector 14"/>
          <p:cNvCxnSpPr/>
          <p:nvPr/>
        </p:nvCxnSpPr>
        <p:spPr>
          <a:xfrm>
            <a:off x="3810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9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ingle Corner Rectangle 2"/>
          <p:cNvSpPr/>
          <p:nvPr/>
        </p:nvSpPr>
        <p:spPr>
          <a:xfrm rot="10800000">
            <a:off x="5105400" y="914400"/>
            <a:ext cx="3733800" cy="5105400"/>
          </a:xfrm>
          <a:prstGeom prst="round1Rect">
            <a:avLst/>
          </a:prstGeom>
          <a:solidFill>
            <a:srgbClr val="BED43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p:cNvPicPr>
            <a:picLocks noChangeAspect="1" noChangeArrowheads="1"/>
          </p:cNvPicPr>
          <p:nvPr/>
        </p:nvPicPr>
        <p:blipFill>
          <a:blip r:embed="rId3" cstate="print"/>
          <a:srcRect/>
          <a:stretch>
            <a:fillRect/>
          </a:stretch>
        </p:blipFill>
        <p:spPr bwMode="auto">
          <a:xfrm>
            <a:off x="0" y="1752600"/>
            <a:ext cx="5029200" cy="3359815"/>
          </a:xfrm>
          <a:prstGeom prst="rect">
            <a:avLst/>
          </a:prstGeom>
          <a:solidFill>
            <a:schemeClr val="bg1"/>
          </a:solidFill>
          <a:ln w="9525">
            <a:noFill/>
            <a:miter lim="800000"/>
            <a:headEnd/>
            <a:tailEnd/>
          </a:ln>
          <a:effectLst/>
        </p:spPr>
      </p:pic>
      <p:sp>
        <p:nvSpPr>
          <p:cNvPr id="2" name="Title 1"/>
          <p:cNvSpPr>
            <a:spLocks noGrp="1"/>
          </p:cNvSpPr>
          <p:nvPr>
            <p:ph type="title"/>
          </p:nvPr>
        </p:nvSpPr>
        <p:spPr>
          <a:xfrm>
            <a:off x="457200" y="274638"/>
            <a:ext cx="8229600" cy="715962"/>
          </a:xfrm>
        </p:spPr>
        <p:txBody>
          <a:bodyPr>
            <a:normAutofit/>
          </a:bodyPr>
          <a:lstStyle/>
          <a:p>
            <a:r>
              <a:rPr lang="en-US" sz="2600" dirty="0" smtClean="0">
                <a:latin typeface="Verdana" panose="020B0604030504040204" pitchFamily="34" charset="0"/>
                <a:ea typeface="Verdana" panose="020B0604030504040204" pitchFamily="34" charset="0"/>
                <a:cs typeface="Verdana" panose="020B0604030504040204" pitchFamily="34" charset="0"/>
              </a:rPr>
              <a:t>The GMAT is Tailor Made for You</a:t>
            </a:r>
            <a:endParaRPr lang="en-US" sz="2600" dirty="0">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2"/>
          <p:cNvSpPr txBox="1">
            <a:spLocks/>
          </p:cNvSpPr>
          <p:nvPr/>
        </p:nvSpPr>
        <p:spPr bwMode="auto">
          <a:xfrm>
            <a:off x="5105400" y="1295400"/>
            <a:ext cx="36957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eaLnBrk="0" fontAlgn="base" hangingPunct="0">
              <a:spcBef>
                <a:spcPct val="20000"/>
              </a:spcBef>
              <a:spcAft>
                <a:spcPct val="0"/>
              </a:spcAft>
              <a:defRPr/>
            </a:pPr>
            <a:r>
              <a:rPr lang="en-US" sz="1400" b="1" dirty="0" smtClean="0">
                <a:latin typeface="Verdana" panose="020B0604030504040204" pitchFamily="34" charset="0"/>
                <a:ea typeface="Verdana" panose="020B0604030504040204" pitchFamily="34" charset="0"/>
                <a:cs typeface="Verdana" panose="020B0604030504040204" pitchFamily="34" charset="0"/>
              </a:rPr>
              <a:t>The GMAT is a Computer                Adaptive Test (CAT)</a:t>
            </a:r>
          </a:p>
          <a:p>
            <a:pPr marL="342900" lvl="0" indent="-342900" algn="r" eaLnBrk="0" fontAlgn="base" hangingPunct="0">
              <a:spcBef>
                <a:spcPct val="20000"/>
              </a:spcBef>
              <a:spcAft>
                <a:spcPct val="0"/>
              </a:spcAft>
              <a:defRPr/>
            </a:pPr>
            <a:endParaRPr lang="en-US" sz="1400" b="1" kern="0" dirty="0" smtClean="0">
              <a:latin typeface="Verdana" panose="020B0604030504040204" pitchFamily="34" charset="0"/>
              <a:ea typeface="Verdana" panose="020B0604030504040204" pitchFamily="34" charset="0"/>
              <a:cs typeface="Verdana" panose="020B0604030504040204" pitchFamily="34" charset="0"/>
            </a:endParaRPr>
          </a:p>
          <a:p>
            <a:pPr marL="342900" lvl="0" indent="-342900" algn="r" eaLnBrk="0" fontAlgn="base" hangingPunct="0">
              <a:spcBef>
                <a:spcPct val="20000"/>
              </a:spcBef>
              <a:spcAft>
                <a:spcPct val="0"/>
              </a:spcAft>
              <a:defRPr/>
            </a:pPr>
            <a:r>
              <a:rPr lang="en-US" sz="1400" b="1" kern="0" dirty="0" smtClean="0">
                <a:latin typeface="Verdana" panose="020B0604030504040204" pitchFamily="34" charset="0"/>
                <a:ea typeface="Verdana" panose="020B0604030504040204" pitchFamily="34" charset="0"/>
                <a:cs typeface="Verdana" panose="020B0604030504040204" pitchFamily="34" charset="0"/>
              </a:rPr>
              <a:t>Starts with a middle difficulty item</a:t>
            </a:r>
          </a:p>
          <a:p>
            <a:pPr marL="342900" lvl="0" indent="-342900" algn="r" eaLnBrk="0" fontAlgn="base" hangingPunct="0">
              <a:spcBef>
                <a:spcPct val="20000"/>
              </a:spcBef>
              <a:spcAft>
                <a:spcPct val="0"/>
              </a:spcAft>
              <a:defRPr/>
            </a:pPr>
            <a:r>
              <a:rPr lang="en-US" sz="1400" b="1" kern="0" dirty="0" smtClean="0">
                <a:latin typeface="Verdana" panose="020B0604030504040204" pitchFamily="34" charset="0"/>
                <a:ea typeface="Verdana" panose="020B0604030504040204" pitchFamily="34" charset="0"/>
                <a:cs typeface="Verdana" panose="020B0604030504040204" pitchFamily="34" charset="0"/>
              </a:rPr>
              <a:t>	</a:t>
            </a:r>
            <a:r>
              <a:rPr lang="en-US" sz="1300" kern="0" dirty="0" smtClean="0">
                <a:latin typeface="Verdana" panose="020B0604030504040204" pitchFamily="34" charset="0"/>
                <a:ea typeface="Verdana" panose="020B0604030504040204" pitchFamily="34" charset="0"/>
                <a:cs typeface="Verdana" panose="020B0604030504040204" pitchFamily="34" charset="0"/>
              </a:rPr>
              <a:t>Correct response = harder item</a:t>
            </a:r>
          </a:p>
          <a:p>
            <a:pPr marL="342900" lvl="0" indent="-342900" algn="r" eaLnBrk="0" fontAlgn="base" hangingPunct="0">
              <a:spcBef>
                <a:spcPct val="20000"/>
              </a:spcBef>
              <a:spcAft>
                <a:spcPct val="0"/>
              </a:spcAft>
              <a:defRPr/>
            </a:pPr>
            <a:r>
              <a:rPr lang="en-US" sz="1300" kern="0" dirty="0" smtClean="0">
                <a:latin typeface="Verdana" panose="020B0604030504040204" pitchFamily="34" charset="0"/>
                <a:ea typeface="Verdana" panose="020B0604030504040204" pitchFamily="34" charset="0"/>
                <a:cs typeface="Verdana" panose="020B0604030504040204" pitchFamily="34" charset="0"/>
              </a:rPr>
              <a:t>	Incorrect response = easier item</a:t>
            </a:r>
          </a:p>
          <a:p>
            <a:pPr marL="342900" lvl="0" indent="-342900" algn="r" eaLnBrk="0" fontAlgn="base" hangingPunct="0">
              <a:spcBef>
                <a:spcPct val="20000"/>
              </a:spcBef>
              <a:spcAft>
                <a:spcPct val="0"/>
              </a:spcAft>
              <a:defRPr/>
            </a:pPr>
            <a:r>
              <a:rPr lang="en-US" sz="1300" kern="0" dirty="0" smtClean="0">
                <a:latin typeface="Verdana" panose="020B0604030504040204" pitchFamily="34" charset="0"/>
                <a:ea typeface="Verdana" panose="020B0604030504040204" pitchFamily="34" charset="0"/>
                <a:cs typeface="Verdana" panose="020B0604030504040204" pitchFamily="34" charset="0"/>
              </a:rPr>
              <a:t>	An easier item may = content change</a:t>
            </a:r>
          </a:p>
          <a:p>
            <a:pPr marL="342900" lvl="0" indent="-342900" algn="r" eaLnBrk="0" fontAlgn="base" hangingPunct="0">
              <a:spcBef>
                <a:spcPct val="20000"/>
              </a:spcBef>
              <a:spcAft>
                <a:spcPct val="0"/>
              </a:spcAft>
              <a:defRPr/>
            </a:pPr>
            <a:endParaRPr lang="en-US" sz="1400" kern="0" dirty="0" smtClean="0">
              <a:latin typeface="Verdana" panose="020B0604030504040204" pitchFamily="34" charset="0"/>
              <a:ea typeface="Verdana" panose="020B0604030504040204" pitchFamily="34" charset="0"/>
              <a:cs typeface="Verdana" panose="020B0604030504040204" pitchFamily="34" charset="0"/>
            </a:endParaRPr>
          </a:p>
          <a:p>
            <a:pPr marL="342900" marR="0" lvl="0" indent="-342900" algn="r" defTabSz="914400" rtl="0" eaLnBrk="0" fontAlgn="base" latinLnBrk="0" hangingPunct="0">
              <a:lnSpc>
                <a:spcPct val="100000"/>
              </a:lnSpc>
              <a:spcBef>
                <a:spcPct val="20000"/>
              </a:spcBef>
              <a:spcAft>
                <a:spcPct val="0"/>
              </a:spcAft>
              <a:buClrTx/>
              <a:buSzTx/>
              <a:tabLst/>
              <a:defRPr/>
            </a:pPr>
            <a:r>
              <a:rPr lang="en-US" sz="1400" b="1" kern="0" dirty="0" smtClean="0">
                <a:latin typeface="Verdana" panose="020B0604030504040204" pitchFamily="34" charset="0"/>
                <a:ea typeface="Verdana" panose="020B0604030504040204" pitchFamily="34" charset="0"/>
                <a:cs typeface="Verdana" panose="020B0604030504040204" pitchFamily="34" charset="0"/>
              </a:rPr>
              <a:t>One question at a time</a:t>
            </a:r>
          </a:p>
          <a:p>
            <a:pPr marL="342900" indent="-342900" algn="r" eaLnBrk="0" fontAlgn="base" hangingPunct="0">
              <a:spcBef>
                <a:spcPct val="20000"/>
              </a:spcBef>
              <a:spcAft>
                <a:spcPct val="0"/>
              </a:spcAft>
              <a:defRPr/>
            </a:pPr>
            <a:r>
              <a:rPr lang="en-US" sz="1400" b="1" kern="0" dirty="0" smtClean="0">
                <a:latin typeface="Verdana" panose="020B0604030504040204" pitchFamily="34" charset="0"/>
                <a:ea typeface="Verdana" panose="020B0604030504040204" pitchFamily="34" charset="0"/>
                <a:cs typeface="Verdana" panose="020B0604030504040204" pitchFamily="34" charset="0"/>
              </a:rPr>
              <a:t>	</a:t>
            </a:r>
            <a:r>
              <a:rPr lang="en-US" sz="1300" kern="0" dirty="0" smtClean="0">
                <a:latin typeface="Verdana" panose="020B0604030504040204" pitchFamily="34" charset="0"/>
                <a:ea typeface="Verdana" panose="020B0604030504040204" pitchFamily="34" charset="0"/>
                <a:cs typeface="Verdana" panose="020B0604030504040204" pitchFamily="34" charset="0"/>
              </a:rPr>
              <a:t>Cannot skip or go back</a:t>
            </a:r>
          </a:p>
          <a:p>
            <a:pPr marL="342900" indent="-342900" algn="r" eaLnBrk="0" fontAlgn="base" hangingPunct="0">
              <a:spcBef>
                <a:spcPct val="20000"/>
              </a:spcBef>
              <a:spcAft>
                <a:spcPct val="0"/>
              </a:spcAft>
              <a:defRPr/>
            </a:pPr>
            <a:r>
              <a:rPr lang="en-US" sz="1300" kern="0" dirty="0" smtClean="0">
                <a:latin typeface="Verdana" panose="020B0604030504040204" pitchFamily="34" charset="0"/>
                <a:ea typeface="Verdana" panose="020B0604030504040204" pitchFamily="34" charset="0"/>
                <a:cs typeface="Verdana" panose="020B0604030504040204" pitchFamily="34" charset="0"/>
              </a:rPr>
              <a:t>	Every item counts in scoring</a:t>
            </a:r>
          </a:p>
          <a:p>
            <a:pPr marL="342900" indent="-342900" algn="r" eaLnBrk="0" fontAlgn="base" hangingPunct="0">
              <a:spcBef>
                <a:spcPct val="20000"/>
              </a:spcBef>
              <a:spcAft>
                <a:spcPct val="0"/>
              </a:spcAft>
              <a:defRPr/>
            </a:pPr>
            <a:endParaRPr lang="en-US" sz="1400" b="1" kern="0" dirty="0" smtClean="0">
              <a:latin typeface="Verdana" panose="020B0604030504040204" pitchFamily="34" charset="0"/>
              <a:ea typeface="Verdana" panose="020B0604030504040204" pitchFamily="34" charset="0"/>
              <a:cs typeface="Verdana" panose="020B0604030504040204" pitchFamily="34" charset="0"/>
            </a:endParaRPr>
          </a:p>
          <a:p>
            <a:pPr marL="342900" marR="0" lvl="0" indent="-342900" algn="r" defTabSz="914400" rtl="0" eaLnBrk="0" fontAlgn="base" latinLnBrk="0" hangingPunct="0">
              <a:lnSpc>
                <a:spcPct val="100000"/>
              </a:lnSpc>
              <a:spcBef>
                <a:spcPct val="20000"/>
              </a:spcBef>
              <a:spcAft>
                <a:spcPct val="0"/>
              </a:spcAft>
              <a:buClrTx/>
              <a:buSzTx/>
              <a:tabLst/>
              <a:defRPr/>
            </a:pPr>
            <a:r>
              <a:rPr lang="en-US" sz="1400" b="1" kern="0" dirty="0" smtClean="0">
                <a:latin typeface="Verdana" panose="020B0604030504040204" pitchFamily="34" charset="0"/>
                <a:ea typeface="Verdana" panose="020B0604030504040204" pitchFamily="34" charset="0"/>
                <a:cs typeface="Verdana" panose="020B0604030504040204" pitchFamily="34" charset="0"/>
              </a:rPr>
              <a:t>Adaptive testing is </a:t>
            </a:r>
            <a:endParaRPr lang="en-US" sz="1400" kern="0" dirty="0" smtClean="0">
              <a:latin typeface="Verdana" panose="020B0604030504040204" pitchFamily="34" charset="0"/>
              <a:ea typeface="Verdana" panose="020B0604030504040204" pitchFamily="34" charset="0"/>
              <a:cs typeface="Verdana" panose="020B0604030504040204" pitchFamily="34" charset="0"/>
            </a:endParaRPr>
          </a:p>
          <a:p>
            <a:pPr marL="342900" marR="0" lvl="0" indent="-342900" algn="r" defTabSz="914400" rtl="0" eaLnBrk="0" fontAlgn="base" latinLnBrk="0" hangingPunct="0">
              <a:lnSpc>
                <a:spcPct val="100000"/>
              </a:lnSpc>
              <a:spcBef>
                <a:spcPct val="20000"/>
              </a:spcBef>
              <a:spcAft>
                <a:spcPct val="0"/>
              </a:spcAft>
              <a:buClrTx/>
              <a:buSzTx/>
              <a:tabLst/>
              <a:defRPr/>
            </a:pPr>
            <a:r>
              <a:rPr lang="en-US" sz="1400" kern="0" dirty="0" smtClean="0">
                <a:latin typeface="Verdana" panose="020B0604030504040204" pitchFamily="34" charset="0"/>
                <a:ea typeface="Verdana" panose="020B0604030504040204" pitchFamily="34" charset="0"/>
                <a:cs typeface="Verdana" panose="020B0604030504040204" pitchFamily="34" charset="0"/>
              </a:rPr>
              <a:t>	</a:t>
            </a:r>
            <a:r>
              <a:rPr lang="en-US" sz="1300" kern="0" dirty="0" smtClean="0">
                <a:latin typeface="Verdana" panose="020B0604030504040204" pitchFamily="34" charset="0"/>
                <a:ea typeface="Verdana" panose="020B0604030504040204" pitchFamily="34" charset="0"/>
                <a:cs typeface="Verdana" panose="020B0604030504040204" pitchFamily="34" charset="0"/>
              </a:rPr>
              <a:t>More </a:t>
            </a:r>
            <a:r>
              <a:rPr kumimoji="0" lang="en-US" sz="1300" i="0" u="none" strike="noStrike" kern="0" cap="none" spc="0" normalizeH="0" baseline="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accurate</a:t>
            </a:r>
            <a:endParaRPr lang="en-US" sz="1300" kern="0" dirty="0" smtClean="0">
              <a:latin typeface="Verdana" panose="020B0604030504040204" pitchFamily="34" charset="0"/>
              <a:ea typeface="Verdana" panose="020B0604030504040204" pitchFamily="34" charset="0"/>
              <a:cs typeface="Verdana" panose="020B0604030504040204" pitchFamily="34" charset="0"/>
            </a:endParaRPr>
          </a:p>
          <a:p>
            <a:pPr marL="342900" marR="0" lvl="0" indent="-342900" algn="r" defTabSz="914400" rtl="0" eaLnBrk="0" fontAlgn="base" latinLnBrk="0" hangingPunct="0">
              <a:lnSpc>
                <a:spcPct val="100000"/>
              </a:lnSpc>
              <a:spcBef>
                <a:spcPct val="20000"/>
              </a:spcBef>
              <a:spcAft>
                <a:spcPct val="0"/>
              </a:spcAft>
              <a:buClrTx/>
              <a:buSzTx/>
              <a:tabLst/>
              <a:defRPr/>
            </a:pPr>
            <a:r>
              <a:rPr lang="en-US" sz="1300" kern="0" dirty="0" smtClean="0">
                <a:latin typeface="Verdana" panose="020B0604030504040204" pitchFamily="34" charset="0"/>
                <a:ea typeface="Verdana" panose="020B0604030504040204" pitchFamily="34" charset="0"/>
                <a:cs typeface="Verdana" panose="020B0604030504040204" pitchFamily="34" charset="0"/>
              </a:rPr>
              <a:t>	More efficient </a:t>
            </a:r>
          </a:p>
          <a:p>
            <a:pPr marL="342900" marR="0" lvl="0" indent="-342900" algn="r" defTabSz="914400" rtl="0" eaLnBrk="0" fontAlgn="base" latinLnBrk="0" hangingPunct="0">
              <a:lnSpc>
                <a:spcPct val="100000"/>
              </a:lnSpc>
              <a:spcBef>
                <a:spcPct val="20000"/>
              </a:spcBef>
              <a:spcAft>
                <a:spcPct val="0"/>
              </a:spcAft>
              <a:buClrTx/>
              <a:buSzTx/>
              <a:tabLst/>
              <a:defRPr/>
            </a:pPr>
            <a:r>
              <a:rPr lang="en-US" sz="1300" kern="0" dirty="0" smtClean="0">
                <a:latin typeface="Verdana" panose="020B0604030504040204" pitchFamily="34" charset="0"/>
                <a:ea typeface="Verdana" panose="020B0604030504040204" pitchFamily="34" charset="0"/>
                <a:cs typeface="Verdana" panose="020B0604030504040204" pitchFamily="34" charset="0"/>
              </a:rPr>
              <a:t>	More secure </a:t>
            </a:r>
          </a:p>
          <a:p>
            <a:pPr marL="342900" marR="0" lvl="0" indent="-342900" algn="r" defTabSz="914400" rtl="0" eaLnBrk="0" fontAlgn="base" latinLnBrk="0" hangingPunct="0">
              <a:lnSpc>
                <a:spcPct val="100000"/>
              </a:lnSpc>
              <a:spcBef>
                <a:spcPct val="20000"/>
              </a:spcBef>
              <a:spcAft>
                <a:spcPct val="0"/>
              </a:spcAft>
              <a:buClrTx/>
              <a:buSzTx/>
              <a:tabLst/>
              <a:defRPr/>
            </a:pPr>
            <a:r>
              <a:rPr lang="en-US" sz="1300" kern="0" dirty="0" smtClean="0">
                <a:latin typeface="Verdana" panose="020B0604030504040204" pitchFamily="34" charset="0"/>
                <a:ea typeface="Verdana" panose="020B0604030504040204" pitchFamily="34" charset="0"/>
                <a:cs typeface="Verdana" panose="020B0604030504040204" pitchFamily="34" charset="0"/>
              </a:rPr>
              <a:t>	A better testing experience</a:t>
            </a:r>
          </a:p>
          <a:p>
            <a:pPr marL="1657350" lvl="3" indent="-285750" algn="l" eaLnBrk="0" hangingPunct="0">
              <a:lnSpc>
                <a:spcPct val="110000"/>
              </a:lnSpc>
              <a:spcBef>
                <a:spcPct val="20000"/>
              </a:spcBef>
              <a:buClr>
                <a:srgbClr val="0065A4"/>
              </a:buClr>
              <a:defRPr/>
            </a:pPr>
            <a:r>
              <a:rPr kumimoji="0" lang="en-US" sz="1400" b="1" i="0" u="none" strike="noStrike" kern="0" cap="none" spc="0" normalizeH="0" baseline="0" noProof="0" dirty="0" smtClean="0">
                <a:ln>
                  <a:noFill/>
                </a:ln>
                <a:solidFill>
                  <a:srgbClr val="0065A4"/>
                </a:solidFill>
                <a:effectLst/>
                <a:uLnTx/>
                <a:uFillTx/>
                <a:latin typeface="Verdana" panose="020B0604030504040204" pitchFamily="34" charset="0"/>
                <a:ea typeface="Verdana" panose="020B0604030504040204" pitchFamily="34" charset="0"/>
                <a:cs typeface="Verdana" panose="020B0604030504040204" pitchFamily="34" charset="0"/>
              </a:rPr>
              <a:t>	</a:t>
            </a:r>
            <a:r>
              <a:rPr lang="en-US" sz="1400" b="1" kern="0" noProof="0" dirty="0" smtClean="0">
                <a:solidFill>
                  <a:srgbClr val="0065A4"/>
                </a:solidFill>
                <a:latin typeface="Verdana" panose="020B0604030504040204" pitchFamily="34" charset="0"/>
                <a:ea typeface="Verdana" panose="020B0604030504040204" pitchFamily="34" charset="0"/>
                <a:cs typeface="Verdana" panose="020B0604030504040204" pitchFamily="34" charset="0"/>
              </a:rPr>
              <a:t>		</a:t>
            </a:r>
            <a:endParaRPr kumimoji="0" lang="en-US" sz="1400" b="1" i="0" u="none" strike="noStrike" kern="0" cap="none" spc="0" normalizeH="0" baseline="0" noProof="0" dirty="0" smtClean="0">
              <a:ln>
                <a:noFill/>
              </a:ln>
              <a:solidFill>
                <a:srgbClr val="0065A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p:cNvCxnSpPr/>
          <p:nvPr/>
        </p:nvCxnSpPr>
        <p:spPr>
          <a:xfrm>
            <a:off x="381000" y="9144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224889"/>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15962"/>
          </a:xfrm>
        </p:spPr>
        <p:txBody>
          <a:bodyPr>
            <a:normAutofit/>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How a CAT Test Works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4" name="Up Arrow 3"/>
          <p:cNvSpPr/>
          <p:nvPr/>
        </p:nvSpPr>
        <p:spPr>
          <a:xfrm>
            <a:off x="76200" y="1295400"/>
            <a:ext cx="762000" cy="3886199"/>
          </a:xfrm>
          <a:prstGeom prst="upArrow">
            <a:avLst/>
          </a:prstGeom>
          <a:solidFill>
            <a:srgbClr val="BED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ctr"/>
            <a:r>
              <a:rPr lang="en-US" sz="2000" dirty="0" smtClean="0">
                <a:solidFill>
                  <a:schemeClr val="tx1"/>
                </a:solidFill>
              </a:rPr>
              <a:t>E</a:t>
            </a:r>
            <a:r>
              <a:rPr lang="en-US" dirty="0" smtClean="0">
                <a:solidFill>
                  <a:schemeClr val="tx1"/>
                </a:solidFill>
              </a:rPr>
              <a:t>asy</a:t>
            </a:r>
            <a:r>
              <a:rPr lang="en-US" b="1" dirty="0" smtClean="0">
                <a:solidFill>
                  <a:schemeClr val="tx1"/>
                </a:solidFill>
              </a:rPr>
              <a:t>          Question         </a:t>
            </a:r>
            <a:r>
              <a:rPr lang="en-US" dirty="0" smtClean="0">
                <a:solidFill>
                  <a:schemeClr val="tx1"/>
                </a:solidFill>
              </a:rPr>
              <a:t>Hard</a:t>
            </a:r>
            <a:endParaRPr lang="en-US" dirty="0">
              <a:solidFill>
                <a:schemeClr val="tx1"/>
              </a:solidFill>
            </a:endParaRPr>
          </a:p>
        </p:txBody>
      </p:sp>
      <p:sp>
        <p:nvSpPr>
          <p:cNvPr id="5" name="Up Arrow 4"/>
          <p:cNvSpPr/>
          <p:nvPr/>
        </p:nvSpPr>
        <p:spPr>
          <a:xfrm>
            <a:off x="8229600" y="1295400"/>
            <a:ext cx="762000" cy="3886198"/>
          </a:xfrm>
          <a:prstGeom prst="upArrow">
            <a:avLst/>
          </a:prstGeom>
          <a:solidFill>
            <a:srgbClr val="BED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ctr"/>
            <a:r>
              <a:rPr lang="en-US" dirty="0" smtClean="0">
                <a:solidFill>
                  <a:schemeClr val="tx1"/>
                </a:solidFill>
              </a:rPr>
              <a:t>Low</a:t>
            </a:r>
            <a:r>
              <a:rPr lang="en-US" b="1" dirty="0" smtClean="0">
                <a:solidFill>
                  <a:schemeClr val="tx1"/>
                </a:solidFill>
              </a:rPr>
              <a:t>                Score             </a:t>
            </a:r>
            <a:r>
              <a:rPr lang="en-US" dirty="0" smtClean="0">
                <a:solidFill>
                  <a:schemeClr val="tx1"/>
                </a:solidFill>
              </a:rPr>
              <a:t>High</a:t>
            </a:r>
            <a:endParaRPr lang="en-US" dirty="0">
              <a:solidFill>
                <a:schemeClr val="tx1"/>
              </a:solidFill>
            </a:endParaRPr>
          </a:p>
        </p:txBody>
      </p:sp>
      <p:sp>
        <p:nvSpPr>
          <p:cNvPr id="6" name="Up Arrow 5"/>
          <p:cNvSpPr/>
          <p:nvPr/>
        </p:nvSpPr>
        <p:spPr>
          <a:xfrm rot="5400000">
            <a:off x="4244471" y="3527930"/>
            <a:ext cx="685805" cy="4145546"/>
          </a:xfrm>
          <a:prstGeom prst="upArrow">
            <a:avLst/>
          </a:prstGeom>
          <a:solidFill>
            <a:srgbClr val="BED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lstStyle/>
          <a:p>
            <a:pPr algn="ctr"/>
            <a:r>
              <a:rPr lang="en-US" dirty="0" smtClean="0">
                <a:solidFill>
                  <a:schemeClr val="tx1"/>
                </a:solidFill>
              </a:rPr>
              <a:t>First</a:t>
            </a:r>
            <a:r>
              <a:rPr lang="en-US" b="1" dirty="0" smtClean="0">
                <a:solidFill>
                  <a:schemeClr val="tx1"/>
                </a:solidFill>
              </a:rPr>
              <a:t>             Question               </a:t>
            </a:r>
            <a:r>
              <a:rPr lang="en-US" dirty="0" smtClean="0">
                <a:solidFill>
                  <a:schemeClr val="tx1"/>
                </a:solidFill>
              </a:rPr>
              <a:t>Last</a:t>
            </a:r>
            <a:endParaRPr lang="en-US" dirty="0">
              <a:solidFill>
                <a:schemeClr val="tx1"/>
              </a:solidFill>
            </a:endParaRPr>
          </a:p>
        </p:txBody>
      </p:sp>
      <p:grpSp>
        <p:nvGrpSpPr>
          <p:cNvPr id="7" name="Group 32"/>
          <p:cNvGrpSpPr/>
          <p:nvPr/>
        </p:nvGrpSpPr>
        <p:grpSpPr>
          <a:xfrm>
            <a:off x="685800" y="3599516"/>
            <a:ext cx="793011" cy="896284"/>
            <a:chOff x="1066800" y="3294717"/>
            <a:chExt cx="793011" cy="896284"/>
          </a:xfrm>
        </p:grpSpPr>
        <p:sp>
          <p:nvSpPr>
            <p:cNvPr id="8" name="Line 108"/>
            <p:cNvSpPr>
              <a:spLocks noChangeShapeType="1"/>
            </p:cNvSpPr>
            <p:nvPr/>
          </p:nvSpPr>
          <p:spPr bwMode="auto">
            <a:xfrm>
              <a:off x="1066800" y="3294717"/>
              <a:ext cx="761999" cy="896284"/>
            </a:xfrm>
            <a:prstGeom prst="line">
              <a:avLst/>
            </a:prstGeom>
            <a:noFill/>
            <a:ln w="57150">
              <a:solidFill>
                <a:srgbClr val="FC3EFC"/>
              </a:solidFill>
              <a:round/>
              <a:headEnd/>
              <a:tailEnd type="stealth" w="med" len="med"/>
            </a:ln>
          </p:spPr>
          <p:txBody>
            <a:bodyPr/>
            <a:lstStyle/>
            <a:p>
              <a:endParaRPr lang="en-GB" dirty="0">
                <a:ln>
                  <a:solidFill>
                    <a:srgbClr val="FC3EFC"/>
                  </a:solidFill>
                </a:ln>
              </a:endParaRPr>
            </a:p>
          </p:txBody>
        </p:sp>
        <p:sp>
          <p:nvSpPr>
            <p:cNvPr id="9" name="Text Box 174"/>
            <p:cNvSpPr txBox="1">
              <a:spLocks noChangeArrowheads="1"/>
            </p:cNvSpPr>
            <p:nvPr/>
          </p:nvSpPr>
          <p:spPr bwMode="auto">
            <a:xfrm>
              <a:off x="1295400" y="3352801"/>
              <a:ext cx="564411" cy="400110"/>
            </a:xfrm>
            <a:prstGeom prst="rect">
              <a:avLst/>
            </a:prstGeom>
            <a:noFill/>
            <a:ln w="9525">
              <a:noFill/>
              <a:miter lim="800000"/>
              <a:headEnd/>
              <a:tailEnd/>
            </a:ln>
          </p:spPr>
          <p:txBody>
            <a:bodyPr wrap="square">
              <a:spAutoFit/>
            </a:bodyPr>
            <a:lstStyle/>
            <a:p>
              <a:r>
                <a:rPr lang="en-GB" sz="2000" b="1" dirty="0" smtClean="0">
                  <a:solidFill>
                    <a:srgbClr val="FC3EFC"/>
                  </a:solidFill>
                  <a:sym typeface="Wingdings 2" pitchFamily="18" charset="2"/>
                </a:rPr>
                <a:t></a:t>
              </a:r>
            </a:p>
          </p:txBody>
        </p:sp>
      </p:grpSp>
      <p:grpSp>
        <p:nvGrpSpPr>
          <p:cNvPr id="10" name="Group 35"/>
          <p:cNvGrpSpPr/>
          <p:nvPr/>
        </p:nvGrpSpPr>
        <p:grpSpPr>
          <a:xfrm>
            <a:off x="2667000" y="3599529"/>
            <a:ext cx="791320" cy="972470"/>
            <a:chOff x="3048000" y="3294730"/>
            <a:chExt cx="791320" cy="972470"/>
          </a:xfrm>
        </p:grpSpPr>
        <p:sp>
          <p:nvSpPr>
            <p:cNvPr id="11" name="Line 122"/>
            <p:cNvSpPr>
              <a:spLocks noChangeShapeType="1"/>
            </p:cNvSpPr>
            <p:nvPr/>
          </p:nvSpPr>
          <p:spPr bwMode="auto">
            <a:xfrm flipV="1">
              <a:off x="3048000" y="3294730"/>
              <a:ext cx="791320" cy="972470"/>
            </a:xfrm>
            <a:prstGeom prst="line">
              <a:avLst/>
            </a:prstGeom>
            <a:noFill/>
            <a:ln w="57150">
              <a:solidFill>
                <a:schemeClr val="tx1"/>
              </a:solidFill>
              <a:round/>
              <a:headEnd/>
              <a:tailEnd type="stealth" w="med" len="med"/>
            </a:ln>
          </p:spPr>
          <p:txBody>
            <a:bodyPr/>
            <a:lstStyle/>
            <a:p>
              <a:endParaRPr lang="en-GB" dirty="0"/>
            </a:p>
          </p:txBody>
        </p:sp>
        <p:sp>
          <p:nvSpPr>
            <p:cNvPr id="12" name="Text Box 176"/>
            <p:cNvSpPr txBox="1">
              <a:spLocks noChangeArrowheads="1"/>
            </p:cNvSpPr>
            <p:nvPr/>
          </p:nvSpPr>
          <p:spPr bwMode="auto">
            <a:xfrm>
              <a:off x="3141580" y="3505200"/>
              <a:ext cx="516020" cy="400110"/>
            </a:xfrm>
            <a:prstGeom prst="rect">
              <a:avLst/>
            </a:prstGeom>
            <a:noFill/>
            <a:ln w="9525">
              <a:noFill/>
              <a:miter lim="800000"/>
              <a:headEnd/>
              <a:tailEnd/>
            </a:ln>
          </p:spPr>
          <p:txBody>
            <a:bodyPr wrap="square">
              <a:spAutoFit/>
            </a:bodyPr>
            <a:lstStyle/>
            <a:p>
              <a:r>
                <a:rPr lang="en-GB" sz="2000" b="1" dirty="0">
                  <a:sym typeface="Wingdings 2" pitchFamily="18" charset="2"/>
                </a:rPr>
                <a:t></a:t>
              </a:r>
            </a:p>
          </p:txBody>
        </p:sp>
      </p:grpSp>
      <p:grpSp>
        <p:nvGrpSpPr>
          <p:cNvPr id="13" name="Group 36"/>
          <p:cNvGrpSpPr/>
          <p:nvPr/>
        </p:nvGrpSpPr>
        <p:grpSpPr>
          <a:xfrm>
            <a:off x="3422797" y="2819399"/>
            <a:ext cx="692005" cy="780123"/>
            <a:chOff x="3803797" y="2514600"/>
            <a:chExt cx="692005" cy="780123"/>
          </a:xfrm>
        </p:grpSpPr>
        <p:sp>
          <p:nvSpPr>
            <p:cNvPr id="14" name="Line 136"/>
            <p:cNvSpPr>
              <a:spLocks noChangeShapeType="1"/>
            </p:cNvSpPr>
            <p:nvPr/>
          </p:nvSpPr>
          <p:spPr bwMode="auto">
            <a:xfrm flipV="1">
              <a:off x="3839318" y="2514600"/>
              <a:ext cx="656484" cy="780123"/>
            </a:xfrm>
            <a:prstGeom prst="line">
              <a:avLst/>
            </a:prstGeom>
            <a:noFill/>
            <a:ln w="57150">
              <a:solidFill>
                <a:schemeClr val="tx1"/>
              </a:solidFill>
              <a:round/>
              <a:headEnd/>
              <a:tailEnd type="stealth" w="med" len="med"/>
            </a:ln>
          </p:spPr>
          <p:txBody>
            <a:bodyPr/>
            <a:lstStyle/>
            <a:p>
              <a:endParaRPr lang="en-GB" dirty="0"/>
            </a:p>
          </p:txBody>
        </p:sp>
        <p:sp>
          <p:nvSpPr>
            <p:cNvPr id="15" name="Text Box 177"/>
            <p:cNvSpPr txBox="1">
              <a:spLocks noChangeArrowheads="1"/>
            </p:cNvSpPr>
            <p:nvPr/>
          </p:nvSpPr>
          <p:spPr bwMode="auto">
            <a:xfrm>
              <a:off x="3803797" y="2667000"/>
              <a:ext cx="539603" cy="400110"/>
            </a:xfrm>
            <a:prstGeom prst="rect">
              <a:avLst/>
            </a:prstGeom>
            <a:noFill/>
            <a:ln w="9525">
              <a:noFill/>
              <a:miter lim="800000"/>
              <a:headEnd/>
              <a:tailEnd/>
            </a:ln>
          </p:spPr>
          <p:txBody>
            <a:bodyPr wrap="square">
              <a:spAutoFit/>
            </a:bodyPr>
            <a:lstStyle/>
            <a:p>
              <a:r>
                <a:rPr lang="en-GB" sz="2000" b="1" dirty="0">
                  <a:sym typeface="Wingdings 2" pitchFamily="18" charset="2"/>
                </a:rPr>
                <a:t></a:t>
              </a:r>
            </a:p>
          </p:txBody>
        </p:sp>
      </p:grpSp>
      <p:grpSp>
        <p:nvGrpSpPr>
          <p:cNvPr id="16" name="Group 37"/>
          <p:cNvGrpSpPr/>
          <p:nvPr/>
        </p:nvGrpSpPr>
        <p:grpSpPr>
          <a:xfrm>
            <a:off x="4072271" y="1981199"/>
            <a:ext cx="775113" cy="841729"/>
            <a:chOff x="4453271" y="1676400"/>
            <a:chExt cx="775113" cy="841729"/>
          </a:xfrm>
        </p:grpSpPr>
        <p:sp>
          <p:nvSpPr>
            <p:cNvPr id="17" name="Line 137"/>
            <p:cNvSpPr>
              <a:spLocks noChangeShapeType="1"/>
            </p:cNvSpPr>
            <p:nvPr/>
          </p:nvSpPr>
          <p:spPr bwMode="auto">
            <a:xfrm flipV="1">
              <a:off x="4535125" y="1676400"/>
              <a:ext cx="693259" cy="841729"/>
            </a:xfrm>
            <a:prstGeom prst="line">
              <a:avLst/>
            </a:prstGeom>
            <a:noFill/>
            <a:ln w="57150">
              <a:solidFill>
                <a:schemeClr val="tx1"/>
              </a:solidFill>
              <a:round/>
              <a:headEnd/>
              <a:tailEnd type="stealth" w="med" len="med"/>
            </a:ln>
          </p:spPr>
          <p:txBody>
            <a:bodyPr/>
            <a:lstStyle/>
            <a:p>
              <a:endParaRPr lang="en-GB" dirty="0"/>
            </a:p>
          </p:txBody>
        </p:sp>
        <p:sp>
          <p:nvSpPr>
            <p:cNvPr id="18" name="Text Box 183"/>
            <p:cNvSpPr txBox="1">
              <a:spLocks noChangeArrowheads="1"/>
            </p:cNvSpPr>
            <p:nvPr/>
          </p:nvSpPr>
          <p:spPr bwMode="auto">
            <a:xfrm>
              <a:off x="4453271" y="1946119"/>
              <a:ext cx="381836" cy="400110"/>
            </a:xfrm>
            <a:prstGeom prst="rect">
              <a:avLst/>
            </a:prstGeom>
            <a:noFill/>
            <a:ln w="9525">
              <a:noFill/>
              <a:miter lim="800000"/>
              <a:headEnd/>
              <a:tailEnd/>
            </a:ln>
          </p:spPr>
          <p:txBody>
            <a:bodyPr wrap="none">
              <a:spAutoFit/>
            </a:bodyPr>
            <a:lstStyle/>
            <a:p>
              <a:r>
                <a:rPr lang="en-GB" sz="2000" b="1" dirty="0">
                  <a:sym typeface="Wingdings 2" pitchFamily="18" charset="2"/>
                </a:rPr>
                <a:t></a:t>
              </a:r>
            </a:p>
          </p:txBody>
        </p:sp>
      </p:grpSp>
      <p:grpSp>
        <p:nvGrpSpPr>
          <p:cNvPr id="19" name="Group 39"/>
          <p:cNvGrpSpPr/>
          <p:nvPr/>
        </p:nvGrpSpPr>
        <p:grpSpPr>
          <a:xfrm>
            <a:off x="5486400" y="2057398"/>
            <a:ext cx="685802" cy="609601"/>
            <a:chOff x="5867400" y="1752599"/>
            <a:chExt cx="685802" cy="609601"/>
          </a:xfrm>
        </p:grpSpPr>
        <p:sp>
          <p:nvSpPr>
            <p:cNvPr id="20" name="Line 154"/>
            <p:cNvSpPr>
              <a:spLocks noChangeShapeType="1"/>
            </p:cNvSpPr>
            <p:nvPr/>
          </p:nvSpPr>
          <p:spPr bwMode="auto">
            <a:xfrm flipV="1">
              <a:off x="5867401" y="1752599"/>
              <a:ext cx="685801" cy="609601"/>
            </a:xfrm>
            <a:prstGeom prst="line">
              <a:avLst/>
            </a:prstGeom>
            <a:noFill/>
            <a:ln w="57150">
              <a:solidFill>
                <a:schemeClr val="tx1"/>
              </a:solidFill>
              <a:round/>
              <a:headEnd/>
              <a:tailEnd type="stealth" w="med" len="med"/>
            </a:ln>
          </p:spPr>
          <p:txBody>
            <a:bodyPr/>
            <a:lstStyle/>
            <a:p>
              <a:endParaRPr lang="en-GB" dirty="0"/>
            </a:p>
          </p:txBody>
        </p:sp>
        <p:sp>
          <p:nvSpPr>
            <p:cNvPr id="21" name="Text Box 178"/>
            <p:cNvSpPr txBox="1">
              <a:spLocks noChangeArrowheads="1"/>
            </p:cNvSpPr>
            <p:nvPr/>
          </p:nvSpPr>
          <p:spPr bwMode="auto">
            <a:xfrm>
              <a:off x="5867400" y="1809690"/>
              <a:ext cx="540219" cy="400110"/>
            </a:xfrm>
            <a:prstGeom prst="rect">
              <a:avLst/>
            </a:prstGeom>
            <a:noFill/>
            <a:ln w="9525">
              <a:noFill/>
              <a:miter lim="800000"/>
              <a:headEnd/>
              <a:tailEnd/>
            </a:ln>
          </p:spPr>
          <p:txBody>
            <a:bodyPr wrap="square">
              <a:spAutoFit/>
            </a:bodyPr>
            <a:lstStyle/>
            <a:p>
              <a:r>
                <a:rPr lang="en-GB" sz="2000" b="1" dirty="0">
                  <a:sym typeface="Wingdings 2" pitchFamily="18" charset="2"/>
                </a:rPr>
                <a:t></a:t>
              </a:r>
            </a:p>
          </p:txBody>
        </p:sp>
      </p:grpSp>
      <p:grpSp>
        <p:nvGrpSpPr>
          <p:cNvPr id="22" name="Group 40"/>
          <p:cNvGrpSpPr/>
          <p:nvPr/>
        </p:nvGrpSpPr>
        <p:grpSpPr>
          <a:xfrm>
            <a:off x="6233692" y="1981199"/>
            <a:ext cx="786697" cy="533402"/>
            <a:chOff x="6614692" y="1676400"/>
            <a:chExt cx="786697" cy="533402"/>
          </a:xfrm>
        </p:grpSpPr>
        <p:sp>
          <p:nvSpPr>
            <p:cNvPr id="23" name="Line 159"/>
            <p:cNvSpPr>
              <a:spLocks noChangeShapeType="1"/>
            </p:cNvSpPr>
            <p:nvPr/>
          </p:nvSpPr>
          <p:spPr bwMode="auto">
            <a:xfrm>
              <a:off x="6614692" y="1781672"/>
              <a:ext cx="624308" cy="428130"/>
            </a:xfrm>
            <a:prstGeom prst="line">
              <a:avLst/>
            </a:prstGeom>
            <a:noFill/>
            <a:ln w="57150">
              <a:solidFill>
                <a:srgbClr val="FC3EFC"/>
              </a:solidFill>
              <a:round/>
              <a:headEnd/>
              <a:tailEnd type="stealth" w="med" len="med"/>
            </a:ln>
          </p:spPr>
          <p:txBody>
            <a:bodyPr/>
            <a:lstStyle/>
            <a:p>
              <a:endParaRPr lang="en-GB" dirty="0">
                <a:solidFill>
                  <a:srgbClr val="FC3EFC"/>
                </a:solidFill>
              </a:endParaRPr>
            </a:p>
          </p:txBody>
        </p:sp>
        <p:sp>
          <p:nvSpPr>
            <p:cNvPr id="24" name="Text Box 180"/>
            <p:cNvSpPr txBox="1">
              <a:spLocks noChangeArrowheads="1"/>
            </p:cNvSpPr>
            <p:nvPr/>
          </p:nvSpPr>
          <p:spPr bwMode="auto">
            <a:xfrm>
              <a:off x="6858000" y="1676400"/>
              <a:ext cx="543389" cy="400110"/>
            </a:xfrm>
            <a:prstGeom prst="rect">
              <a:avLst/>
            </a:prstGeom>
            <a:noFill/>
            <a:ln w="9525">
              <a:noFill/>
              <a:miter lim="800000"/>
              <a:headEnd/>
              <a:tailEnd/>
            </a:ln>
          </p:spPr>
          <p:txBody>
            <a:bodyPr wrap="square">
              <a:spAutoFit/>
            </a:bodyPr>
            <a:lstStyle/>
            <a:p>
              <a:r>
                <a:rPr lang="en-GB" sz="2000" b="1" dirty="0">
                  <a:solidFill>
                    <a:srgbClr val="FC3EFC"/>
                  </a:solidFill>
                  <a:sym typeface="Wingdings 2" pitchFamily="18" charset="2"/>
                </a:rPr>
                <a:t></a:t>
              </a:r>
            </a:p>
          </p:txBody>
        </p:sp>
      </p:grpSp>
      <p:grpSp>
        <p:nvGrpSpPr>
          <p:cNvPr id="25" name="Group 38"/>
          <p:cNvGrpSpPr/>
          <p:nvPr/>
        </p:nvGrpSpPr>
        <p:grpSpPr>
          <a:xfrm>
            <a:off x="4867771" y="2076451"/>
            <a:ext cx="781018" cy="590548"/>
            <a:chOff x="5248771" y="1771652"/>
            <a:chExt cx="781018" cy="590548"/>
          </a:xfrm>
        </p:grpSpPr>
        <p:sp>
          <p:nvSpPr>
            <p:cNvPr id="26" name="Line 155"/>
            <p:cNvSpPr>
              <a:spLocks noChangeShapeType="1"/>
            </p:cNvSpPr>
            <p:nvPr/>
          </p:nvSpPr>
          <p:spPr bwMode="auto">
            <a:xfrm>
              <a:off x="5248771" y="1771652"/>
              <a:ext cx="618630" cy="590548"/>
            </a:xfrm>
            <a:prstGeom prst="line">
              <a:avLst/>
            </a:prstGeom>
            <a:noFill/>
            <a:ln w="57150">
              <a:solidFill>
                <a:srgbClr val="FC3EFC"/>
              </a:solidFill>
              <a:round/>
              <a:headEnd/>
              <a:tailEnd type="stealth" w="med" len="med"/>
            </a:ln>
          </p:spPr>
          <p:txBody>
            <a:bodyPr/>
            <a:lstStyle/>
            <a:p>
              <a:endParaRPr lang="en-GB" dirty="0">
                <a:solidFill>
                  <a:srgbClr val="FC3EFC"/>
                </a:solidFill>
              </a:endParaRPr>
            </a:p>
          </p:txBody>
        </p:sp>
        <p:sp>
          <p:nvSpPr>
            <p:cNvPr id="27" name="Text Box 184"/>
            <p:cNvSpPr txBox="1">
              <a:spLocks noChangeArrowheads="1"/>
            </p:cNvSpPr>
            <p:nvPr/>
          </p:nvSpPr>
          <p:spPr bwMode="auto">
            <a:xfrm>
              <a:off x="5486400" y="1828800"/>
              <a:ext cx="543389" cy="400110"/>
            </a:xfrm>
            <a:prstGeom prst="rect">
              <a:avLst/>
            </a:prstGeom>
            <a:noFill/>
            <a:ln w="9525">
              <a:noFill/>
              <a:miter lim="800000"/>
              <a:headEnd/>
              <a:tailEnd/>
            </a:ln>
          </p:spPr>
          <p:txBody>
            <a:bodyPr wrap="square">
              <a:spAutoFit/>
            </a:bodyPr>
            <a:lstStyle/>
            <a:p>
              <a:r>
                <a:rPr lang="en-GB" sz="2000" b="1" dirty="0">
                  <a:solidFill>
                    <a:srgbClr val="FC3EFC"/>
                  </a:solidFill>
                  <a:sym typeface="Wingdings 2" pitchFamily="18" charset="2"/>
                </a:rPr>
                <a:t></a:t>
              </a:r>
            </a:p>
          </p:txBody>
        </p:sp>
      </p:grpSp>
      <p:grpSp>
        <p:nvGrpSpPr>
          <p:cNvPr id="28" name="Group 41"/>
          <p:cNvGrpSpPr/>
          <p:nvPr/>
        </p:nvGrpSpPr>
        <p:grpSpPr>
          <a:xfrm>
            <a:off x="6858000" y="1959190"/>
            <a:ext cx="752012" cy="479208"/>
            <a:chOff x="7315200" y="1692172"/>
            <a:chExt cx="685801" cy="441428"/>
          </a:xfrm>
        </p:grpSpPr>
        <p:sp>
          <p:nvSpPr>
            <p:cNvPr id="29" name="Line 158"/>
            <p:cNvSpPr>
              <a:spLocks noChangeShapeType="1"/>
            </p:cNvSpPr>
            <p:nvPr/>
          </p:nvSpPr>
          <p:spPr bwMode="auto">
            <a:xfrm flipV="1">
              <a:off x="7315200" y="1828801"/>
              <a:ext cx="685801" cy="304799"/>
            </a:xfrm>
            <a:prstGeom prst="line">
              <a:avLst/>
            </a:prstGeom>
            <a:noFill/>
            <a:ln w="57150">
              <a:solidFill>
                <a:schemeClr val="tx1"/>
              </a:solidFill>
              <a:round/>
              <a:headEnd/>
              <a:tailEnd type="stealth" w="med" len="med"/>
            </a:ln>
          </p:spPr>
          <p:txBody>
            <a:bodyPr/>
            <a:lstStyle/>
            <a:p>
              <a:endParaRPr lang="en-GB" dirty="0"/>
            </a:p>
          </p:txBody>
        </p:sp>
        <p:sp>
          <p:nvSpPr>
            <p:cNvPr id="30" name="Text Box 185"/>
            <p:cNvSpPr txBox="1">
              <a:spLocks noChangeArrowheads="1"/>
            </p:cNvSpPr>
            <p:nvPr/>
          </p:nvSpPr>
          <p:spPr bwMode="auto">
            <a:xfrm rot="602792">
              <a:off x="7391400" y="1692172"/>
              <a:ext cx="483781" cy="368566"/>
            </a:xfrm>
            <a:prstGeom prst="rect">
              <a:avLst/>
            </a:prstGeom>
            <a:noFill/>
            <a:ln w="9525">
              <a:noFill/>
              <a:miter lim="800000"/>
              <a:headEnd/>
              <a:tailEnd/>
            </a:ln>
          </p:spPr>
          <p:txBody>
            <a:bodyPr wrap="square">
              <a:spAutoFit/>
            </a:bodyPr>
            <a:lstStyle/>
            <a:p>
              <a:r>
                <a:rPr lang="en-GB" sz="2000" b="1" dirty="0">
                  <a:sym typeface="Wingdings 2" pitchFamily="18" charset="2"/>
                </a:rPr>
                <a:t></a:t>
              </a:r>
            </a:p>
          </p:txBody>
        </p:sp>
      </p:grpSp>
      <p:grpSp>
        <p:nvGrpSpPr>
          <p:cNvPr id="31" name="Group 33"/>
          <p:cNvGrpSpPr/>
          <p:nvPr/>
        </p:nvGrpSpPr>
        <p:grpSpPr>
          <a:xfrm>
            <a:off x="1447800" y="4419599"/>
            <a:ext cx="716811" cy="762000"/>
            <a:chOff x="1828800" y="4114800"/>
            <a:chExt cx="716811" cy="762000"/>
          </a:xfrm>
        </p:grpSpPr>
        <p:sp>
          <p:nvSpPr>
            <p:cNvPr id="32" name="Line 108"/>
            <p:cNvSpPr>
              <a:spLocks noChangeShapeType="1"/>
            </p:cNvSpPr>
            <p:nvPr/>
          </p:nvSpPr>
          <p:spPr bwMode="auto">
            <a:xfrm>
              <a:off x="1828800" y="4191000"/>
              <a:ext cx="609600" cy="685800"/>
            </a:xfrm>
            <a:prstGeom prst="line">
              <a:avLst/>
            </a:prstGeom>
            <a:noFill/>
            <a:ln w="57150">
              <a:solidFill>
                <a:srgbClr val="FC3EFC"/>
              </a:solidFill>
              <a:round/>
              <a:headEnd/>
              <a:tailEnd type="stealth" w="med" len="med"/>
            </a:ln>
          </p:spPr>
          <p:txBody>
            <a:bodyPr/>
            <a:lstStyle/>
            <a:p>
              <a:endParaRPr lang="en-GB" dirty="0">
                <a:ln>
                  <a:solidFill>
                    <a:schemeClr val="bg1"/>
                  </a:solidFill>
                </a:ln>
                <a:solidFill>
                  <a:srgbClr val="FC3EFC"/>
                </a:solidFill>
              </a:endParaRPr>
            </a:p>
          </p:txBody>
        </p:sp>
        <p:sp>
          <p:nvSpPr>
            <p:cNvPr id="33" name="Text Box 174"/>
            <p:cNvSpPr txBox="1">
              <a:spLocks noChangeArrowheads="1"/>
            </p:cNvSpPr>
            <p:nvPr/>
          </p:nvSpPr>
          <p:spPr bwMode="auto">
            <a:xfrm>
              <a:off x="1981200" y="4114800"/>
              <a:ext cx="564411" cy="400110"/>
            </a:xfrm>
            <a:prstGeom prst="rect">
              <a:avLst/>
            </a:prstGeom>
            <a:noFill/>
            <a:ln w="9525">
              <a:noFill/>
              <a:miter lim="800000"/>
              <a:headEnd/>
              <a:tailEnd/>
            </a:ln>
          </p:spPr>
          <p:txBody>
            <a:bodyPr wrap="square">
              <a:spAutoFit/>
            </a:bodyPr>
            <a:lstStyle/>
            <a:p>
              <a:r>
                <a:rPr lang="en-GB" sz="2000" b="1" dirty="0" smtClean="0">
                  <a:solidFill>
                    <a:srgbClr val="FC3EFC"/>
                  </a:solidFill>
                  <a:sym typeface="Wingdings 2" pitchFamily="18" charset="2"/>
                </a:rPr>
                <a:t></a:t>
              </a:r>
            </a:p>
          </p:txBody>
        </p:sp>
      </p:grpSp>
      <p:grpSp>
        <p:nvGrpSpPr>
          <p:cNvPr id="34" name="Group 34"/>
          <p:cNvGrpSpPr/>
          <p:nvPr/>
        </p:nvGrpSpPr>
        <p:grpSpPr>
          <a:xfrm>
            <a:off x="2057400" y="4552890"/>
            <a:ext cx="609600" cy="628710"/>
            <a:chOff x="2438400" y="4248090"/>
            <a:chExt cx="609600" cy="628710"/>
          </a:xfrm>
        </p:grpSpPr>
        <p:sp>
          <p:nvSpPr>
            <p:cNvPr id="35" name="Line 121"/>
            <p:cNvSpPr>
              <a:spLocks noChangeShapeType="1"/>
            </p:cNvSpPr>
            <p:nvPr/>
          </p:nvSpPr>
          <p:spPr bwMode="auto">
            <a:xfrm flipV="1">
              <a:off x="2514600" y="4267200"/>
              <a:ext cx="533400" cy="609600"/>
            </a:xfrm>
            <a:prstGeom prst="line">
              <a:avLst/>
            </a:prstGeom>
            <a:noFill/>
            <a:ln w="57150">
              <a:solidFill>
                <a:schemeClr val="tx1"/>
              </a:solidFill>
              <a:round/>
              <a:headEnd/>
              <a:tailEnd type="stealth" w="med" len="med"/>
            </a:ln>
          </p:spPr>
          <p:txBody>
            <a:bodyPr/>
            <a:lstStyle/>
            <a:p>
              <a:endParaRPr lang="en-GB" dirty="0"/>
            </a:p>
          </p:txBody>
        </p:sp>
        <p:sp>
          <p:nvSpPr>
            <p:cNvPr id="36" name="Text Box 175"/>
            <p:cNvSpPr txBox="1">
              <a:spLocks noChangeArrowheads="1"/>
            </p:cNvSpPr>
            <p:nvPr/>
          </p:nvSpPr>
          <p:spPr bwMode="auto">
            <a:xfrm>
              <a:off x="2438400" y="4248090"/>
              <a:ext cx="587720" cy="400110"/>
            </a:xfrm>
            <a:prstGeom prst="rect">
              <a:avLst/>
            </a:prstGeom>
            <a:noFill/>
            <a:ln w="9525">
              <a:noFill/>
              <a:miter lim="800000"/>
              <a:headEnd/>
              <a:tailEnd/>
            </a:ln>
          </p:spPr>
          <p:txBody>
            <a:bodyPr wrap="square">
              <a:spAutoFit/>
            </a:bodyPr>
            <a:lstStyle/>
            <a:p>
              <a:r>
                <a:rPr lang="en-GB" sz="2000" b="1" dirty="0">
                  <a:sym typeface="Wingdings 2" pitchFamily="18" charset="2"/>
                </a:rPr>
                <a:t></a:t>
              </a:r>
            </a:p>
          </p:txBody>
        </p:sp>
      </p:grpSp>
      <p:sp>
        <p:nvSpPr>
          <p:cNvPr id="37" name="TextBox 36"/>
          <p:cNvSpPr txBox="1"/>
          <p:nvPr/>
        </p:nvSpPr>
        <p:spPr>
          <a:xfrm>
            <a:off x="7696200" y="1828799"/>
            <a:ext cx="550151" cy="523220"/>
          </a:xfrm>
          <a:prstGeom prst="rect">
            <a:avLst/>
          </a:prstGeom>
          <a:solidFill>
            <a:srgbClr val="BED431"/>
          </a:solidFill>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smtClean="0">
                <a:solidFill>
                  <a:schemeClr val="tx1"/>
                </a:solidFill>
              </a:rPr>
              <a:t>45</a:t>
            </a:r>
            <a:endParaRPr lang="en-US" sz="2800" b="1" dirty="0">
              <a:solidFill>
                <a:schemeClr val="tx1"/>
              </a:solidFill>
            </a:endParaRPr>
          </a:p>
        </p:txBody>
      </p:sp>
      <p:sp>
        <p:nvSpPr>
          <p:cNvPr id="38" name="Oval 37"/>
          <p:cNvSpPr/>
          <p:nvPr/>
        </p:nvSpPr>
        <p:spPr>
          <a:xfrm>
            <a:off x="7696200" y="3200399"/>
            <a:ext cx="228600" cy="228600"/>
          </a:xfrm>
          <a:prstGeom prst="ellipse">
            <a:avLst/>
          </a:prstGeom>
          <a:solidFill>
            <a:srgbClr val="FC3E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381000" y="9144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71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2"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1000" fill="hold"/>
                                        <p:tgtEl>
                                          <p:spTgt spid="38"/>
                                        </p:tgtEl>
                                        <p:attrNameLst>
                                          <p:attrName>ppt_x</p:attrName>
                                        </p:attrNameLst>
                                      </p:cBhvr>
                                      <p:tavLst>
                                        <p:tav tm="0">
                                          <p:val>
                                            <p:strVal val="0-#ppt_w/2"/>
                                          </p:val>
                                        </p:tav>
                                        <p:tav tm="100000">
                                          <p:val>
                                            <p:strVal val="#ppt_x"/>
                                          </p:val>
                                        </p:tav>
                                      </p:tavLst>
                                    </p:anim>
                                    <p:anim calcmode="lin" valueType="num">
                                      <p:cBhvr additive="base">
                                        <p:cTn id="26"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500"/>
                            </p:stCondLst>
                            <p:childTnLst>
                              <p:par>
                                <p:cTn id="33" presetID="42" presetClass="path" presetSubtype="0" accel="50000" decel="50000" fill="hold" grpId="1" nodeType="afterEffect">
                                  <p:stCondLst>
                                    <p:cond delay="0"/>
                                  </p:stCondLst>
                                  <p:childTnLst>
                                    <p:animMotion origin="layout" path="M 0 0.03333 L 0.00417 0.2054 " pathEditMode="fixed" rAng="0" ptsTypes="AA">
                                      <p:cBhvr>
                                        <p:cTn id="34" dur="1000" fill="hold"/>
                                        <p:tgtEl>
                                          <p:spTgt spid="38"/>
                                        </p:tgtEl>
                                        <p:attrNameLst>
                                          <p:attrName>ppt_x</p:attrName>
                                          <p:attrName>ppt_y</p:attrName>
                                        </p:attrNameLst>
                                      </p:cBhvr>
                                      <p:rCtr x="2" y="86"/>
                                    </p:animMotion>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00"/>
                            </p:stCondLst>
                            <p:childTnLst>
                              <p:par>
                                <p:cTn id="41" presetID="42" presetClass="path" presetSubtype="0" accel="50000" decel="50000" fill="hold" grpId="0" nodeType="afterEffect">
                                  <p:stCondLst>
                                    <p:cond delay="0"/>
                                  </p:stCondLst>
                                  <p:childTnLst>
                                    <p:animMotion origin="layout" path="M 0.00416 0.20539 L 0.00416 0.2831 " pathEditMode="fixed" rAng="0" ptsTypes="AA">
                                      <p:cBhvr>
                                        <p:cTn id="42" dur="1000" fill="hold"/>
                                        <p:tgtEl>
                                          <p:spTgt spid="38"/>
                                        </p:tgtEl>
                                        <p:attrNameLst>
                                          <p:attrName>ppt_x</p:attrName>
                                          <p:attrName>ppt_y</p:attrName>
                                        </p:attrNameLst>
                                      </p:cBhvr>
                                      <p:rCtr x="0" y="3885"/>
                                    </p:animMotion>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ssolve">
                                      <p:cBhvr>
                                        <p:cTn id="47" dur="500"/>
                                        <p:tgtEl>
                                          <p:spTgt spid="34"/>
                                        </p:tgtEl>
                                      </p:cBhvr>
                                    </p:animEffect>
                                  </p:childTnLst>
                                </p:cTn>
                              </p:par>
                            </p:childTnLst>
                          </p:cTn>
                        </p:par>
                        <p:par>
                          <p:cTn id="48" fill="hold">
                            <p:stCondLst>
                              <p:cond delay="500"/>
                            </p:stCondLst>
                            <p:childTnLst>
                              <p:par>
                                <p:cTn id="49" presetID="64" presetClass="path" presetSubtype="0" accel="50000" decel="50000" fill="hold" grpId="3" nodeType="afterEffect">
                                  <p:stCondLst>
                                    <p:cond delay="0"/>
                                  </p:stCondLst>
                                  <p:childTnLst>
                                    <p:animMotion origin="layout" path="M 0.00416 0.2831 L 0.00416 0.20539 " pathEditMode="fixed" rAng="0" ptsTypes="AA">
                                      <p:cBhvr>
                                        <p:cTn id="50" dur="1000" fill="hold"/>
                                        <p:tgtEl>
                                          <p:spTgt spid="38"/>
                                        </p:tgtEl>
                                        <p:attrNameLst>
                                          <p:attrName>ppt_x</p:attrName>
                                          <p:attrName>ppt_y</p:attrName>
                                        </p:attrNameLst>
                                      </p:cBhvr>
                                      <p:rCtr x="0" y="-3885"/>
                                    </p:animMotion>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tgtEl>
                                          <p:spTgt spid="10"/>
                                        </p:tgtEl>
                                      </p:cBhvr>
                                    </p:animEffect>
                                  </p:childTnLst>
                                </p:cTn>
                              </p:par>
                            </p:childTnLst>
                          </p:cTn>
                        </p:par>
                        <p:par>
                          <p:cTn id="56" fill="hold">
                            <p:stCondLst>
                              <p:cond delay="500"/>
                            </p:stCondLst>
                            <p:childTnLst>
                              <p:par>
                                <p:cTn id="57" presetID="64" presetClass="path" presetSubtype="0" accel="50000" decel="50000" fill="hold" grpId="4" nodeType="afterEffect">
                                  <p:stCondLst>
                                    <p:cond delay="0"/>
                                  </p:stCondLst>
                                  <p:childTnLst>
                                    <p:animMotion origin="layout" path="M 0.00416 0.19429 L 0.00416 0.07218 " pathEditMode="fixed" rAng="0" ptsTypes="AA">
                                      <p:cBhvr>
                                        <p:cTn id="58" dur="1000" fill="hold"/>
                                        <p:tgtEl>
                                          <p:spTgt spid="38"/>
                                        </p:tgtEl>
                                        <p:attrNameLst>
                                          <p:attrName>ppt_x</p:attrName>
                                          <p:attrName>ppt_y</p:attrName>
                                        </p:attrNameLst>
                                      </p:cBhvr>
                                      <p:rCtr x="0" y="-6105"/>
                                    </p:animMotion>
                                  </p:childTnLst>
                                </p:cTn>
                              </p:par>
                            </p:childTnLst>
                          </p:cTn>
                        </p:par>
                        <p:par>
                          <p:cTn id="59" fill="hold">
                            <p:stCondLst>
                              <p:cond delay="1500"/>
                            </p:stCondLst>
                            <p:childTnLst>
                              <p:par>
                                <p:cTn id="60" presetID="9"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dissolve">
                                      <p:cBhvr>
                                        <p:cTn id="62" dur="1000"/>
                                        <p:tgtEl>
                                          <p:spTgt spid="13"/>
                                        </p:tgtEl>
                                      </p:cBhvr>
                                    </p:animEffect>
                                  </p:childTnLst>
                                </p:cTn>
                              </p:par>
                            </p:childTnLst>
                          </p:cTn>
                        </p:par>
                        <p:par>
                          <p:cTn id="63" fill="hold">
                            <p:stCondLst>
                              <p:cond delay="2500"/>
                            </p:stCondLst>
                            <p:childTnLst>
                              <p:par>
                                <p:cTn id="64" presetID="64" presetClass="path" presetSubtype="0" accel="50000" decel="50000" fill="hold" grpId="5" nodeType="afterEffect">
                                  <p:stCondLst>
                                    <p:cond delay="0"/>
                                  </p:stCondLst>
                                  <p:childTnLst>
                                    <p:animMotion origin="layout" path="M 3.33333E-6 0.02223 L 3.33333E-6 -0.06658 " pathEditMode="fixed" rAng="0" ptsTypes="AA">
                                      <p:cBhvr>
                                        <p:cTn id="65" dur="1000" fill="hold"/>
                                        <p:tgtEl>
                                          <p:spTgt spid="38"/>
                                        </p:tgtEl>
                                        <p:attrNameLst>
                                          <p:attrName>ppt_x</p:attrName>
                                          <p:attrName>ppt_y</p:attrName>
                                        </p:attrNameLst>
                                      </p:cBhvr>
                                      <p:rCtr x="0" y="-4440"/>
                                    </p:animMotion>
                                  </p:childTnLst>
                                </p:cTn>
                              </p:par>
                            </p:childTnLst>
                          </p:cTn>
                        </p:par>
                        <p:par>
                          <p:cTn id="66" fill="hold">
                            <p:stCondLst>
                              <p:cond delay="3500"/>
                            </p:stCondLst>
                            <p:childTnLst>
                              <p:par>
                                <p:cTn id="67" presetID="9" presetClass="entr" presetSubtype="0"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dissolve">
                                      <p:cBhvr>
                                        <p:cTn id="69" dur="1000"/>
                                        <p:tgtEl>
                                          <p:spTgt spid="16"/>
                                        </p:tgtEl>
                                      </p:cBhvr>
                                    </p:animEffect>
                                  </p:childTnLst>
                                </p:cTn>
                              </p:par>
                            </p:childTnLst>
                          </p:cTn>
                        </p:par>
                        <p:par>
                          <p:cTn id="70" fill="hold">
                            <p:stCondLst>
                              <p:cond delay="4500"/>
                            </p:stCondLst>
                            <p:childTnLst>
                              <p:par>
                                <p:cTn id="71" presetID="64" presetClass="path" presetSubtype="0" accel="50000" decel="50000" fill="hold" grpId="6" nodeType="afterEffect">
                                  <p:stCondLst>
                                    <p:cond delay="0"/>
                                  </p:stCondLst>
                                  <p:childTnLst>
                                    <p:animMotion origin="layout" path="M 3.33333E-6 -0.09991 L -0.00417 -0.20537 " pathEditMode="relative" rAng="0" ptsTypes="AA">
                                      <p:cBhvr>
                                        <p:cTn id="72" dur="1000" fill="hold"/>
                                        <p:tgtEl>
                                          <p:spTgt spid="38"/>
                                        </p:tgtEl>
                                        <p:attrNameLst>
                                          <p:attrName>ppt_x</p:attrName>
                                          <p:attrName>ppt_y</p:attrName>
                                        </p:attrNameLst>
                                      </p:cBhvr>
                                      <p:rCtr x="-208" y="-5273"/>
                                    </p:animMotion>
                                  </p:childTnLst>
                                </p:cTn>
                              </p:par>
                            </p:childTnLst>
                          </p:cTn>
                        </p:par>
                        <p:par>
                          <p:cTn id="73" fill="hold">
                            <p:stCondLst>
                              <p:cond delay="5500"/>
                            </p:stCondLst>
                            <p:childTnLst>
                              <p:par>
                                <p:cTn id="74" presetID="9" presetClass="entr" presetSubtype="0"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dissolve">
                                      <p:cBhvr>
                                        <p:cTn id="76" dur="1000"/>
                                        <p:tgtEl>
                                          <p:spTgt spid="25"/>
                                        </p:tgtEl>
                                      </p:cBhvr>
                                    </p:animEffect>
                                  </p:childTnLst>
                                </p:cTn>
                              </p:par>
                            </p:childTnLst>
                          </p:cTn>
                        </p:par>
                        <p:par>
                          <p:cTn id="77" fill="hold">
                            <p:stCondLst>
                              <p:cond delay="6500"/>
                            </p:stCondLst>
                            <p:childTnLst>
                              <p:par>
                                <p:cTn id="78" presetID="42" presetClass="path" presetSubtype="0" accel="50000" decel="50000" fill="hold" grpId="7" nodeType="afterEffect">
                                  <p:stCondLst>
                                    <p:cond delay="0"/>
                                  </p:stCondLst>
                                  <p:childTnLst>
                                    <p:animMotion origin="layout" path="M -0.00417 -0.19426 L -0.00417 -0.07215 " pathEditMode="relative" rAng="0" ptsTypes="AA">
                                      <p:cBhvr>
                                        <p:cTn id="79" dur="1000" fill="hold"/>
                                        <p:tgtEl>
                                          <p:spTgt spid="38"/>
                                        </p:tgtEl>
                                        <p:attrNameLst>
                                          <p:attrName>ppt_x</p:attrName>
                                          <p:attrName>ppt_y</p:attrName>
                                        </p:attrNameLst>
                                      </p:cBhvr>
                                      <p:rCtr x="0" y="61"/>
                                    </p:animMotion>
                                  </p:childTnLst>
                                  <p:subTnLst>
                                    <p:set>
                                      <p:cBhvr override="childStyle">
                                        <p:cTn dur="1" fill="hold" display="0" masterRel="sameClick" afterEffect="1">
                                          <p:stCondLst>
                                            <p:cond evt="end" delay="0">
                                              <p:tn val="78"/>
                                            </p:cond>
                                          </p:stCondLst>
                                        </p:cTn>
                                        <p:tgtEl>
                                          <p:spTgt spid="38"/>
                                        </p:tgtEl>
                                        <p:attrNameLst>
                                          <p:attrName>style.visibility</p:attrName>
                                        </p:attrNameLst>
                                      </p:cBhvr>
                                      <p:to>
                                        <p:strVal val="hidden"/>
                                      </p:to>
                                    </p:set>
                                  </p:subTnLst>
                                </p:cTn>
                              </p:par>
                            </p:childTnLst>
                          </p:cTn>
                        </p:par>
                        <p:par>
                          <p:cTn id="80" fill="hold">
                            <p:stCondLst>
                              <p:cond delay="7500"/>
                            </p:stCondLst>
                            <p:childTnLst>
                              <p:par>
                                <p:cTn id="81" presetID="9"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dissolve">
                                      <p:cBhvr>
                                        <p:cTn id="83" dur="1000"/>
                                        <p:tgtEl>
                                          <p:spTgt spid="19"/>
                                        </p:tgtEl>
                                      </p:cBhvr>
                                    </p:animEffect>
                                  </p:childTnLst>
                                </p:cTn>
                              </p:par>
                            </p:childTnLst>
                          </p:cTn>
                        </p:par>
                        <p:par>
                          <p:cTn id="84" fill="hold">
                            <p:stCondLst>
                              <p:cond delay="8500"/>
                            </p:stCondLst>
                            <p:childTnLst>
                              <p:par>
                                <p:cTn id="85" presetID="9" presetClass="entr" presetSubtype="0"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dissolve">
                                      <p:cBhvr>
                                        <p:cTn id="87" dur="1000"/>
                                        <p:tgtEl>
                                          <p:spTgt spid="22"/>
                                        </p:tgtEl>
                                      </p:cBhvr>
                                    </p:animEffect>
                                  </p:childTnLst>
                                </p:cTn>
                              </p:par>
                            </p:childTnLst>
                          </p:cTn>
                        </p:par>
                        <p:par>
                          <p:cTn id="88" fill="hold">
                            <p:stCondLst>
                              <p:cond delay="9500"/>
                            </p:stCondLst>
                            <p:childTnLst>
                              <p:par>
                                <p:cTn id="89" presetID="9"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dissolve">
                                      <p:cBhvr>
                                        <p:cTn id="91" dur="1000"/>
                                        <p:tgtEl>
                                          <p:spTgt spid="28"/>
                                        </p:tgtEl>
                                      </p:cBhvr>
                                    </p:animEffect>
                                  </p:childTnLst>
                                </p:cTn>
                              </p:par>
                            </p:childTnLst>
                          </p:cTn>
                        </p:par>
                        <p:par>
                          <p:cTn id="92" fill="hold">
                            <p:stCondLst>
                              <p:cond delay="10500"/>
                            </p:stCondLst>
                            <p:childTnLst>
                              <p:par>
                                <p:cTn id="93" presetID="9"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dissolve">
                                      <p:cBhvr>
                                        <p:cTn id="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7" grpId="0" animBg="1"/>
      <p:bldP spid="38" grpId="0" animBg="1"/>
      <p:bldP spid="38" grpId="1" animBg="1"/>
      <p:bldP spid="38" grpId="2" animBg="1"/>
      <p:bldP spid="38" grpId="3" animBg="1"/>
      <p:bldP spid="38" grpId="4" animBg="1"/>
      <p:bldP spid="38" grpId="5" animBg="1"/>
      <p:bldP spid="38" grpId="6" animBg="1"/>
      <p:bldP spid="38" grpId="7"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30" y="304800"/>
            <a:ext cx="9144000" cy="487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pPr algn="ctr">
              <a:lnSpc>
                <a:spcPct val="150000"/>
              </a:lnSpc>
            </a:pPr>
            <a:r>
              <a:rPr lang="en-US" sz="30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Section 1</a:t>
            </a:r>
          </a:p>
          <a:p>
            <a:pPr algn="ctr"/>
            <a:endParaRPr lang="en-US" sz="30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en-US" sz="30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n-US" sz="30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Analytical Writing Assessment  </a:t>
            </a:r>
          </a:p>
          <a:p>
            <a:pPr algn="ctr"/>
            <a:r>
              <a:rPr lang="en-US" sz="3000" i="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Analysis of an Issue</a:t>
            </a:r>
          </a:p>
          <a:p>
            <a:pPr algn="ctr"/>
            <a:endPar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endParaRPr>
          </a:p>
          <a:p>
            <a:pPr algn="ctr"/>
            <a:r>
              <a:rPr lang="en-US" sz="30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30 Minutes  </a:t>
            </a:r>
            <a:endPar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 name="Straight Connector 2"/>
          <p:cNvCxnSpPr/>
          <p:nvPr/>
        </p:nvCxnSpPr>
        <p:spPr>
          <a:xfrm>
            <a:off x="381000" y="16764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347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14400" y="1447800"/>
            <a:ext cx="7391400" cy="2209800"/>
          </a:xfrm>
          <a:prstGeom prst="wedgeRoundRectCallout">
            <a:avLst/>
          </a:prstGeom>
          <a:solidFill>
            <a:srgbClr val="BED4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1066800" y="1676400"/>
            <a:ext cx="7162800" cy="2209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r>
              <a:rPr lang="en-US" sz="2700" dirty="0" smtClean="0">
                <a:solidFill>
                  <a:schemeClr val="tx1"/>
                </a:solidFill>
                <a:cs typeface="Gotham Medium" pitchFamily="50" charset="0"/>
              </a:rPr>
              <a:t>Good </a:t>
            </a:r>
            <a:r>
              <a:rPr lang="en-US" sz="2700" dirty="0">
                <a:solidFill>
                  <a:schemeClr val="tx1"/>
                </a:solidFill>
                <a:cs typeface="Gotham Medium" pitchFamily="50" charset="0"/>
              </a:rPr>
              <a:t>communication does not mean that you have to speak in perfectly formed sentences and </a:t>
            </a:r>
            <a:r>
              <a:rPr lang="en-US" sz="2700" dirty="0" smtClean="0">
                <a:solidFill>
                  <a:schemeClr val="tx1"/>
                </a:solidFill>
                <a:cs typeface="Gotham Medium" pitchFamily="50" charset="0"/>
              </a:rPr>
              <a:t>paragraphs. It </a:t>
            </a:r>
            <a:r>
              <a:rPr lang="en-US" sz="2700" dirty="0">
                <a:solidFill>
                  <a:schemeClr val="tx1"/>
                </a:solidFill>
                <a:cs typeface="Gotham Medium" pitchFamily="50" charset="0"/>
              </a:rPr>
              <a:t>isn’t about slickness. </a:t>
            </a:r>
            <a:r>
              <a:rPr lang="en-US" sz="2700" dirty="0" smtClean="0">
                <a:solidFill>
                  <a:schemeClr val="tx1"/>
                </a:solidFill>
                <a:cs typeface="Gotham Medium" pitchFamily="50" charset="0"/>
              </a:rPr>
              <a:t>Simple </a:t>
            </a:r>
            <a:r>
              <a:rPr lang="en-US" sz="2700" dirty="0">
                <a:solidFill>
                  <a:schemeClr val="tx1"/>
                </a:solidFill>
                <a:cs typeface="Gotham Medium" pitchFamily="50" charset="0"/>
              </a:rPr>
              <a:t>and clear go a long way</a:t>
            </a:r>
            <a:r>
              <a:rPr lang="en-US" sz="2700" dirty="0" smtClean="0">
                <a:solidFill>
                  <a:schemeClr val="tx1"/>
                </a:solidFill>
                <a:cs typeface="Gotham Medium" pitchFamily="50" charset="0"/>
              </a:rPr>
              <a:t>. </a:t>
            </a:r>
            <a:endParaRPr lang="en-US" sz="2700" dirty="0">
              <a:solidFill>
                <a:schemeClr val="tx1"/>
              </a:solidFill>
              <a:cs typeface="Gotham Medium" pitchFamily="50" charset="0"/>
            </a:endParaRPr>
          </a:p>
          <a:p>
            <a:pPr algn="r"/>
            <a:endParaRPr lang="en-US" sz="1050" dirty="0" smtClean="0">
              <a:solidFill>
                <a:schemeClr val="tx1"/>
              </a:solidFill>
            </a:endParaRPr>
          </a:p>
          <a:p>
            <a:pPr algn="r"/>
            <a:endParaRPr lang="en-US" sz="1050" dirty="0" smtClean="0">
              <a:solidFill>
                <a:schemeClr val="tx1"/>
              </a:solidFill>
            </a:endParaRPr>
          </a:p>
          <a:p>
            <a:pPr algn="r"/>
            <a:endParaRPr lang="en-US" sz="1050" dirty="0">
              <a:solidFill>
                <a:schemeClr val="tx1"/>
              </a:solidFill>
            </a:endParaRPr>
          </a:p>
        </p:txBody>
      </p:sp>
      <p:sp>
        <p:nvSpPr>
          <p:cNvPr id="3" name="TextBox 2"/>
          <p:cNvSpPr txBox="1"/>
          <p:nvPr/>
        </p:nvSpPr>
        <p:spPr>
          <a:xfrm>
            <a:off x="914400" y="4038600"/>
            <a:ext cx="4343400" cy="1200329"/>
          </a:xfrm>
          <a:prstGeom prst="rect">
            <a:avLst/>
          </a:prstGeom>
          <a:noFill/>
        </p:spPr>
        <p:txBody>
          <a:bodyPr wrap="square" rtlCol="0">
            <a:spAutoFit/>
          </a:bodyPr>
          <a:lstStyle/>
          <a:p>
            <a:pPr algn="ctr"/>
            <a:r>
              <a:rPr lang="en-US" b="1" dirty="0"/>
              <a:t> </a:t>
            </a:r>
            <a:r>
              <a:rPr lang="en-US" b="1" dirty="0" smtClean="0"/>
              <a:t>John </a:t>
            </a:r>
            <a:r>
              <a:rPr lang="en-US" b="1" dirty="0"/>
              <a:t>Kotter</a:t>
            </a:r>
          </a:p>
          <a:p>
            <a:pPr algn="ctr"/>
            <a:r>
              <a:rPr lang="en-US" b="1" dirty="0"/>
              <a:t>Professor of Leadership, Emeritus</a:t>
            </a:r>
          </a:p>
          <a:p>
            <a:pPr algn="ctr"/>
            <a:r>
              <a:rPr lang="en-US" b="1" dirty="0"/>
              <a:t>Harvard Business School </a:t>
            </a:r>
          </a:p>
          <a:p>
            <a:pPr algn="ctr"/>
            <a:endParaRPr lang="en-US" b="1" dirty="0"/>
          </a:p>
        </p:txBody>
      </p:sp>
    </p:spTree>
    <p:extLst>
      <p:ext uri="{BB962C8B-B14F-4D97-AF65-F5344CB8AC3E}">
        <p14:creationId xmlns:p14="http://schemas.microsoft.com/office/powerpoint/2010/main" val="3678582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8"/>
            <a:ext cx="8915400" cy="868362"/>
          </a:xfrm>
        </p:spPr>
        <p:txBody>
          <a:bodyPr>
            <a:noAutofit/>
          </a:bodyPr>
          <a:lstStyle/>
          <a:p>
            <a:r>
              <a:rPr lang="en-GB" sz="2100" dirty="0" smtClean="0">
                <a:latin typeface="Verdana" panose="020B0604030504040204" pitchFamily="34" charset="0"/>
                <a:ea typeface="Verdana" panose="020B0604030504040204" pitchFamily="34" charset="0"/>
                <a:cs typeface="Verdana" panose="020B0604030504040204" pitchFamily="34" charset="0"/>
              </a:rPr>
              <a:t>Analytical Writing Assessment – </a:t>
            </a:r>
            <a:r>
              <a:rPr lang="en-GB" sz="21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Analysis of an Argument </a:t>
            </a:r>
          </a:p>
        </p:txBody>
      </p:sp>
      <p:sp>
        <p:nvSpPr>
          <p:cNvPr id="4" name="Content Placeholder 4"/>
          <p:cNvSpPr>
            <a:spLocks noGrp="1"/>
          </p:cNvSpPr>
          <p:nvPr>
            <p:ph idx="1"/>
          </p:nvPr>
        </p:nvSpPr>
        <p:spPr>
          <a:xfrm>
            <a:off x="304800" y="990600"/>
            <a:ext cx="8610600" cy="6019800"/>
          </a:xfrm>
        </p:spPr>
        <p:txBody>
          <a:bodyPr>
            <a:normAutofit/>
          </a:bodyPr>
          <a:lstStyle/>
          <a:p>
            <a:pPr marL="0" indent="0">
              <a:spcBef>
                <a:spcPts val="0"/>
              </a:spcBef>
              <a:buNone/>
            </a:pPr>
            <a:r>
              <a:rPr lang="en-GB" sz="19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Because occupancy rates for campus housing fell during the last academic year, so did housing revenue. To solve the problem, campus housing officials should reduce the number of available housing units, thereby increasing the occupancy rates. Also, to keep students from choosing to live off-campus, housing officials should lower the rents, thereby increasing demand.</a:t>
            </a:r>
          </a:p>
          <a:p>
            <a:pPr marL="0" indent="0">
              <a:spcBef>
                <a:spcPts val="0"/>
              </a:spcBef>
              <a:buNone/>
            </a:pPr>
            <a:r>
              <a:rPr lang="en-GB" sz="19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en-GB" sz="1900" i="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GB" sz="19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Discuss how well reasoned you find this argument. In your discussion be sure to analyze the line of reasoning and use of evidence in the argument. For example, you may need to consider what questionable assumptions underlie the thinking and what alternative explanations or counterexamples might weaken the conclusion. You can discuss what sort of evidence would strengthen or refute the argument, what changes in the argument would make it more logically sound, and what, if anything, would help you better evaluate its conclusion.		</a:t>
            </a:r>
          </a:p>
        </p:txBody>
      </p:sp>
      <p:sp>
        <p:nvSpPr>
          <p:cNvPr id="5" name="Rectangle 4"/>
          <p:cNvSpPr/>
          <p:nvPr/>
        </p:nvSpPr>
        <p:spPr>
          <a:xfrm>
            <a:off x="7162800" y="5938858"/>
            <a:ext cx="1295400" cy="400110"/>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000" b="1" dirty="0" smtClean="0">
                <a:latin typeface="Calibri" pitchFamily="34" charset="0"/>
              </a:rPr>
              <a:t>Sample</a:t>
            </a:r>
          </a:p>
        </p:txBody>
      </p:sp>
      <p:cxnSp>
        <p:nvCxnSpPr>
          <p:cNvPr id="6" name="Straight Connector 5"/>
          <p:cNvCxnSpPr/>
          <p:nvPr/>
        </p:nvCxnSpPr>
        <p:spPr>
          <a:xfrm>
            <a:off x="3048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2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71600"/>
            <a:ext cx="9144000" cy="21558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pPr algn="ctr"/>
            <a:r>
              <a:rPr lang="en-US" sz="30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Section 2</a:t>
            </a:r>
          </a:p>
          <a:p>
            <a:pPr algn="ctr"/>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algn="ctr"/>
            <a:r>
              <a:rPr lang="en-US" sz="30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Integrated Reasoning</a:t>
            </a:r>
          </a:p>
          <a:p>
            <a:pPr algn="ctr"/>
            <a:endPar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endParaRPr>
          </a:p>
          <a:p>
            <a:pPr algn="ctr"/>
            <a:r>
              <a:rPr lang="en-US" sz="30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30 Minutes  </a:t>
            </a:r>
            <a:endPar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 name="Straight Connector 2"/>
          <p:cNvCxnSpPr/>
          <p:nvPr/>
        </p:nvCxnSpPr>
        <p:spPr>
          <a:xfrm>
            <a:off x="381000" y="18288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355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914400" y="1143000"/>
            <a:ext cx="7239000" cy="2286000"/>
          </a:xfrm>
          <a:prstGeom prst="wedgeRoundRectCallout">
            <a:avLst/>
          </a:prstGeom>
          <a:solidFill>
            <a:srgbClr val="BED4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1143000" y="1371600"/>
            <a:ext cx="6705600" cy="2209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r>
              <a:rPr lang="en-US" sz="2800" dirty="0">
                <a:solidFill>
                  <a:schemeClr val="tx1"/>
                </a:solidFill>
                <a:cs typeface="Gotham Medium" pitchFamily="50" charset="0"/>
              </a:rPr>
              <a:t>Today, mastery of business requires the ability to filter and synthesize information from multiple sources in order to make effective business decisions</a:t>
            </a:r>
            <a:r>
              <a:rPr lang="en-US" sz="2800" dirty="0" smtClean="0">
                <a:solidFill>
                  <a:schemeClr val="tx1"/>
                </a:solidFill>
                <a:cs typeface="Gotham Medium" pitchFamily="50" charset="0"/>
              </a:rPr>
              <a:t>.</a:t>
            </a:r>
          </a:p>
          <a:p>
            <a:endParaRPr lang="en-US" sz="2800" dirty="0" smtClean="0">
              <a:solidFill>
                <a:schemeClr val="tx1"/>
              </a:solidFill>
              <a:cs typeface="Gotham Medium" pitchFamily="50" charset="0"/>
            </a:endParaRPr>
          </a:p>
          <a:p>
            <a:pPr algn="r"/>
            <a:r>
              <a:rPr lang="en-US" sz="1050" dirty="0" smtClean="0">
                <a:solidFill>
                  <a:schemeClr val="tx1"/>
                </a:solidFill>
                <a:cs typeface="Gotham Medium" pitchFamily="50" charset="0"/>
              </a:rPr>
              <a:t> </a:t>
            </a:r>
            <a:endParaRPr lang="en-US" sz="1050" dirty="0">
              <a:solidFill>
                <a:schemeClr val="tx1"/>
              </a:solidFill>
              <a:cs typeface="Gotham Medium" pitchFamily="50" charset="0"/>
            </a:endParaRPr>
          </a:p>
        </p:txBody>
      </p:sp>
      <p:sp>
        <p:nvSpPr>
          <p:cNvPr id="3" name="TextBox 2"/>
          <p:cNvSpPr txBox="1"/>
          <p:nvPr/>
        </p:nvSpPr>
        <p:spPr>
          <a:xfrm>
            <a:off x="533400" y="3886200"/>
            <a:ext cx="5029200" cy="1200329"/>
          </a:xfrm>
          <a:prstGeom prst="rect">
            <a:avLst/>
          </a:prstGeom>
          <a:noFill/>
        </p:spPr>
        <p:txBody>
          <a:bodyPr wrap="square" rtlCol="0">
            <a:spAutoFit/>
          </a:bodyPr>
          <a:lstStyle/>
          <a:p>
            <a:pPr algn="ctr"/>
            <a:r>
              <a:rPr lang="en-US" b="1" dirty="0"/>
              <a:t>Deans Paul Danos, </a:t>
            </a:r>
            <a:r>
              <a:rPr lang="en-US" b="1" dirty="0" smtClean="0"/>
              <a:t>Tuck </a:t>
            </a:r>
            <a:r>
              <a:rPr lang="en-US" b="1" dirty="0"/>
              <a:t>School of Business and </a:t>
            </a:r>
          </a:p>
          <a:p>
            <a:pPr algn="ctr"/>
            <a:r>
              <a:rPr lang="en-US" b="1" dirty="0"/>
              <a:t>David A. Pyke, University of San Diego School of Business Administration </a:t>
            </a:r>
            <a:r>
              <a:rPr lang="en-US" b="1" dirty="0" smtClean="0"/>
              <a:t/>
            </a:r>
            <a:br>
              <a:rPr lang="en-US" b="1" dirty="0" smtClean="0"/>
            </a:br>
            <a:r>
              <a:rPr lang="en-US" b="1" i="1" dirty="0" smtClean="0"/>
              <a:t>Poets </a:t>
            </a:r>
            <a:r>
              <a:rPr lang="en-US" b="1" i="1" dirty="0"/>
              <a:t>and Quants</a:t>
            </a:r>
            <a:r>
              <a:rPr lang="en-US" b="1" dirty="0"/>
              <a:t>, May 21, 2012</a:t>
            </a:r>
          </a:p>
        </p:txBody>
      </p:sp>
    </p:spTree>
    <p:extLst>
      <p:ext uri="{BB962C8B-B14F-4D97-AF65-F5344CB8AC3E}">
        <p14:creationId xmlns:p14="http://schemas.microsoft.com/office/powerpoint/2010/main" val="2948424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7" y="-152400"/>
            <a:ext cx="9175017" cy="705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12800" y="6519446"/>
            <a:ext cx="1295400" cy="338554"/>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1600" b="1" dirty="0" smtClean="0">
                <a:latin typeface="Calibri" pitchFamily="34" charset="0"/>
              </a:rPr>
              <a:t>Sample</a:t>
            </a:r>
          </a:p>
        </p:txBody>
      </p:sp>
      <p:sp>
        <p:nvSpPr>
          <p:cNvPr id="8" name="Text Box 10"/>
          <p:cNvSpPr txBox="1">
            <a:spLocks noChangeArrowheads="1"/>
          </p:cNvSpPr>
          <p:nvPr/>
        </p:nvSpPr>
        <p:spPr bwMode="auto">
          <a:xfrm>
            <a:off x="3124200" y="6629400"/>
            <a:ext cx="3543300" cy="200055"/>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700" dirty="0">
                <a:solidFill>
                  <a:schemeClr val="bg1"/>
                </a:solidFill>
                <a:latin typeface="Arial" charset="0"/>
              </a:rPr>
              <a:t>© </a:t>
            </a:r>
            <a:r>
              <a:rPr lang="en-US" sz="700" dirty="0" smtClean="0">
                <a:solidFill>
                  <a:schemeClr val="bg1"/>
                </a:solidFill>
                <a:latin typeface="Arial" charset="0"/>
              </a:rPr>
              <a:t>2012 </a:t>
            </a:r>
            <a:r>
              <a:rPr lang="en-US" sz="700" dirty="0">
                <a:solidFill>
                  <a:schemeClr val="bg1"/>
                </a:solidFill>
                <a:latin typeface="Arial" charset="0"/>
              </a:rPr>
              <a:t>Graduate Management Admission Council® (GMAC®) All rights reserved.</a:t>
            </a:r>
            <a:r>
              <a:rPr lang="en-US" sz="700" dirty="0">
                <a:solidFill>
                  <a:schemeClr val="bg1"/>
                </a:solidFill>
              </a:rPr>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387" y="685800"/>
            <a:ext cx="444841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 Diagonal Corner Rectangle 1"/>
          <p:cNvSpPr/>
          <p:nvPr/>
        </p:nvSpPr>
        <p:spPr>
          <a:xfrm>
            <a:off x="5029200" y="4114800"/>
            <a:ext cx="3581400" cy="2209800"/>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itchFamily="34" charset="0"/>
              </a:rPr>
              <a:t>Integrated Reasoning:</a:t>
            </a:r>
          </a:p>
          <a:p>
            <a:pPr algn="ctr"/>
            <a:r>
              <a:rPr lang="en-US" sz="2400" b="1" i="1" dirty="0">
                <a:solidFill>
                  <a:schemeClr val="tx1"/>
                </a:solidFill>
                <a:latin typeface="Calibri" pitchFamily="34" charset="0"/>
              </a:rPr>
              <a:t>Multi-Source Reasoning</a:t>
            </a:r>
          </a:p>
          <a:p>
            <a:pPr algn="ctr"/>
            <a:endParaRPr lang="en-US" sz="1050" b="1" dirty="0">
              <a:solidFill>
                <a:schemeClr val="tx1"/>
              </a:solidFill>
              <a:latin typeface="Calibri" pitchFamily="34" charset="0"/>
            </a:endParaRPr>
          </a:p>
          <a:p>
            <a:pPr algn="ctr" eaLnBrk="0" hangingPunct="0">
              <a:spcBef>
                <a:spcPts val="0"/>
              </a:spcBef>
              <a:defRPr/>
            </a:pPr>
            <a:r>
              <a:rPr lang="en-US" sz="1600" kern="0" dirty="0">
                <a:solidFill>
                  <a:schemeClr val="tx1"/>
                </a:solidFill>
                <a:latin typeface="Calibri" pitchFamily="34" charset="0"/>
              </a:rPr>
              <a:t>Test takers are asked to use text, charts, and/or tables from two to three sources of information to answer questions.</a:t>
            </a:r>
            <a:endParaRPr lang="en-US" sz="1600" dirty="0">
              <a:solidFill>
                <a:schemeClr val="tx1"/>
              </a:solidFill>
              <a:latin typeface="Calibri" pitchFamily="34" charset="0"/>
            </a:endParaRPr>
          </a:p>
        </p:txBody>
      </p:sp>
    </p:spTree>
    <p:extLst>
      <p:ext uri="{BB962C8B-B14F-4D97-AF65-F5344CB8AC3E}">
        <p14:creationId xmlns:p14="http://schemas.microsoft.com/office/powerpoint/2010/main" val="3972751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274638"/>
            <a:ext cx="8534400" cy="1143000"/>
          </a:xfrm>
        </p:spPr>
        <p:txBody>
          <a:bodyPr>
            <a:normAutofi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GMAC</a:t>
            </a:r>
            <a:r>
              <a:rPr lang="en-US" sz="2200" baseline="30000" dirty="0" smtClean="0">
                <a:latin typeface="Verdana" panose="020B0604030504040204" pitchFamily="34" charset="0"/>
                <a:ea typeface="Verdana" panose="020B0604030504040204" pitchFamily="34" charset="0"/>
                <a:cs typeface="Verdana" panose="020B0604030504040204" pitchFamily="34" charset="0"/>
              </a:rPr>
              <a:t>®</a:t>
            </a:r>
            <a:r>
              <a:rPr lang="en-US" sz="2200" dirty="0" smtClean="0">
                <a:latin typeface="Verdana" panose="020B0604030504040204" pitchFamily="34" charset="0"/>
                <a:ea typeface="Verdana" panose="020B0604030504040204" pitchFamily="34" charset="0"/>
                <a:cs typeface="Verdana" panose="020B0604030504040204" pitchFamily="34" charset="0"/>
              </a:rPr>
              <a:t>- Graduate Management Admission Council</a:t>
            </a:r>
            <a:r>
              <a:rPr lang="en-US" sz="2200" baseline="30000" dirty="0">
                <a:latin typeface="Verdana" panose="020B0604030504040204" pitchFamily="34" charset="0"/>
                <a:ea typeface="Verdana" panose="020B0604030504040204" pitchFamily="34" charset="0"/>
                <a:cs typeface="Verdana" panose="020B0604030504040204" pitchFamily="34" charset="0"/>
              </a:rPr>
              <a:t>®</a:t>
            </a:r>
            <a:endParaRPr lang="en-US" sz="2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 name="Content Placeholder 1"/>
          <p:cNvSpPr>
            <a:spLocks noGrp="1"/>
          </p:cNvSpPr>
          <p:nvPr>
            <p:ph idx="1"/>
          </p:nvPr>
        </p:nvSpPr>
        <p:spPr>
          <a:xfrm>
            <a:off x="381000" y="1524000"/>
            <a:ext cx="8534400" cy="4572000"/>
          </a:xfrm>
        </p:spPr>
        <p:txBody>
          <a:bodyPr>
            <a:normAutofit/>
          </a:bodyPr>
          <a:lstStyle/>
          <a:p>
            <a:pPr>
              <a:spcBef>
                <a:spcPts val="1200"/>
              </a:spcBef>
            </a:pPr>
            <a:r>
              <a:rPr lang="en-US" sz="2000" dirty="0" smtClean="0">
                <a:latin typeface="Verdana" panose="020B0604030504040204" pitchFamily="34" charset="0"/>
                <a:ea typeface="Verdana" panose="020B0604030504040204" pitchFamily="34" charset="0"/>
                <a:cs typeface="Verdana" panose="020B0604030504040204" pitchFamily="34" charset="0"/>
              </a:rPr>
              <a:t>Not-for-profit council of the world’s leading business schools.</a:t>
            </a:r>
          </a:p>
          <a:p>
            <a:pPr>
              <a:spcBef>
                <a:spcPts val="1200"/>
              </a:spcBef>
            </a:pPr>
            <a:r>
              <a:rPr lang="en-US" sz="2000" dirty="0" smtClean="0">
                <a:latin typeface="Verdana" panose="020B0604030504040204" pitchFamily="34" charset="0"/>
                <a:ea typeface="Verdana" panose="020B0604030504040204" pitchFamily="34" charset="0"/>
                <a:cs typeface="Verdana" panose="020B0604030504040204" pitchFamily="34" charset="0"/>
              </a:rPr>
              <a:t>Elevates graduate management education with more than a billion media impressions.</a:t>
            </a:r>
          </a:p>
          <a:p>
            <a:pPr>
              <a:spcBef>
                <a:spcPts val="1200"/>
              </a:spcBef>
            </a:pPr>
            <a:r>
              <a:rPr lang="en-US" sz="2000" dirty="0" smtClean="0">
                <a:latin typeface="Verdana" panose="020B0604030504040204" pitchFamily="34" charset="0"/>
                <a:ea typeface="Verdana" panose="020B0604030504040204" pitchFamily="34" charset="0"/>
                <a:cs typeface="Verdana" panose="020B0604030504040204" pitchFamily="34" charset="0"/>
              </a:rPr>
              <a:t>Owns and administers the GMAT</a:t>
            </a:r>
            <a:r>
              <a:rPr lang="en-US" sz="2000" baseline="30000" dirty="0">
                <a:latin typeface="Verdana" panose="020B0604030504040204" pitchFamily="34" charset="0"/>
                <a:ea typeface="Verdana" panose="020B0604030504040204" pitchFamily="34" charset="0"/>
                <a:cs typeface="Verdana" panose="020B0604030504040204" pitchFamily="34" charset="0"/>
              </a:rPr>
              <a:t>®</a:t>
            </a:r>
            <a:r>
              <a:rPr lang="en-US" sz="2000" dirty="0" smtClean="0">
                <a:latin typeface="Verdana" panose="020B0604030504040204" pitchFamily="34" charset="0"/>
                <a:ea typeface="Verdana" panose="020B0604030504040204" pitchFamily="34" charset="0"/>
                <a:cs typeface="Verdana" panose="020B0604030504040204" pitchFamily="34" charset="0"/>
              </a:rPr>
              <a:t> exam, the most reliable predictor of academic success.</a:t>
            </a:r>
            <a:endParaRPr lang="en-US" sz="2000" dirty="0">
              <a:latin typeface="Verdana" panose="020B0604030504040204" pitchFamily="34" charset="0"/>
              <a:ea typeface="Verdana" panose="020B0604030504040204" pitchFamily="34" charset="0"/>
              <a:cs typeface="Verdana" panose="020B0604030504040204" pitchFamily="34" charset="0"/>
            </a:endParaRPr>
          </a:p>
          <a:p>
            <a:pPr>
              <a:spcBef>
                <a:spcPts val="1200"/>
              </a:spcBef>
            </a:pPr>
            <a:r>
              <a:rPr lang="en-US" sz="2000" dirty="0">
                <a:latin typeface="Verdana" panose="020B0604030504040204" pitchFamily="34" charset="0"/>
                <a:ea typeface="Verdana" panose="020B0604030504040204" pitchFamily="34" charset="0"/>
                <a:cs typeface="Verdana" panose="020B0604030504040204" pitchFamily="34" charset="0"/>
              </a:rPr>
              <a:t>T</a:t>
            </a:r>
            <a:r>
              <a:rPr lang="en-US" sz="2000" dirty="0" smtClean="0">
                <a:latin typeface="Verdana" panose="020B0604030504040204" pitchFamily="34" charset="0"/>
                <a:ea typeface="Verdana" panose="020B0604030504040204" pitchFamily="34" charset="0"/>
                <a:cs typeface="Verdana" panose="020B0604030504040204" pitchFamily="34" charset="0"/>
              </a:rPr>
              <a:t>he </a:t>
            </a:r>
            <a:r>
              <a:rPr lang="en-US" sz="2000" dirty="0">
                <a:latin typeface="Verdana" panose="020B0604030504040204" pitchFamily="34" charset="0"/>
                <a:ea typeface="Verdana" panose="020B0604030504040204" pitchFamily="34" charset="0"/>
                <a:cs typeface="Verdana" panose="020B0604030504040204" pitchFamily="34" charset="0"/>
              </a:rPr>
              <a:t>leading advocate of graduate management education, serving students, schools, and </a:t>
            </a:r>
            <a:r>
              <a:rPr lang="en-US" sz="2000" dirty="0" smtClean="0">
                <a:latin typeface="Verdana" panose="020B0604030504040204" pitchFamily="34" charset="0"/>
                <a:ea typeface="Verdana" panose="020B0604030504040204" pitchFamily="34" charset="0"/>
                <a:cs typeface="Verdana" panose="020B0604030504040204" pitchFamily="34" charset="0"/>
              </a:rPr>
              <a:t>professionals.</a:t>
            </a:r>
          </a:p>
          <a:p>
            <a:pPr>
              <a:spcBef>
                <a:spcPts val="1200"/>
              </a:spcBef>
            </a:pPr>
            <a:r>
              <a:rPr lang="en-US" sz="2000" dirty="0" smtClean="0">
                <a:latin typeface="Verdana" panose="020B0604030504040204" pitchFamily="34" charset="0"/>
                <a:ea typeface="Verdana" panose="020B0604030504040204" pitchFamily="34" charset="0"/>
                <a:cs typeface="Verdana" panose="020B0604030504040204" pitchFamily="34" charset="0"/>
              </a:rPr>
              <a:t>Offers </a:t>
            </a:r>
            <a:r>
              <a:rPr lang="en-US" sz="2000" dirty="0">
                <a:latin typeface="Verdana" panose="020B0604030504040204" pitchFamily="34" charset="0"/>
                <a:ea typeface="Verdana" panose="020B0604030504040204" pitchFamily="34" charset="0"/>
                <a:cs typeface="Verdana" panose="020B0604030504040204" pitchFamily="34" charset="0"/>
              </a:rPr>
              <a:t>the only test preparation materials that use real, retired questions from the GMAT </a:t>
            </a:r>
            <a:r>
              <a:rPr lang="en-US" sz="2000" dirty="0" smtClean="0">
                <a:latin typeface="Verdana" panose="020B0604030504040204" pitchFamily="34" charset="0"/>
                <a:ea typeface="Verdana" panose="020B0604030504040204" pitchFamily="34" charset="0"/>
                <a:cs typeface="Verdana" panose="020B0604030504040204" pitchFamily="34" charset="0"/>
              </a:rPr>
              <a:t>exam.</a:t>
            </a:r>
          </a:p>
          <a:p>
            <a:pPr>
              <a:spcBef>
                <a:spcPts val="1200"/>
              </a:spcBef>
            </a:pPr>
            <a:r>
              <a:rPr lang="en-US" sz="2000" dirty="0" smtClean="0">
                <a:latin typeface="Verdana" panose="020B0604030504040204" pitchFamily="34" charset="0"/>
                <a:ea typeface="Verdana" panose="020B0604030504040204" pitchFamily="34" charset="0"/>
                <a:cs typeface="Verdana" panose="020B0604030504040204" pitchFamily="34" charset="0"/>
              </a:rPr>
              <a:t>Manages mba.com</a:t>
            </a:r>
            <a:r>
              <a:rPr lang="en-US" sz="2000" dirty="0">
                <a:latin typeface="Verdana" panose="020B0604030504040204" pitchFamily="34" charset="0"/>
                <a:ea typeface="Verdana" panose="020B0604030504040204" pitchFamily="34" charset="0"/>
                <a:cs typeface="Verdana" panose="020B0604030504040204" pitchFamily="34" charset="0"/>
              </a:rPr>
              <a:t>, the Official Website of the GMAT Exam, where test takers register to take the exam, find study </a:t>
            </a:r>
            <a:r>
              <a:rPr lang="en-US" sz="2000" dirty="0" smtClean="0">
                <a:latin typeface="Verdana" panose="020B0604030504040204" pitchFamily="34" charset="0"/>
                <a:ea typeface="Verdana" panose="020B0604030504040204" pitchFamily="34" charset="0"/>
                <a:cs typeface="Verdana" panose="020B0604030504040204" pitchFamily="34" charset="0"/>
              </a:rPr>
              <a:t>tips, and </a:t>
            </a:r>
            <a:r>
              <a:rPr lang="en-US" sz="2000" dirty="0">
                <a:latin typeface="Verdana" panose="020B0604030504040204" pitchFamily="34" charset="0"/>
                <a:ea typeface="Verdana" panose="020B0604030504040204" pitchFamily="34" charset="0"/>
                <a:cs typeface="Verdana" panose="020B0604030504040204" pitchFamily="34" charset="0"/>
              </a:rPr>
              <a:t>search for </a:t>
            </a:r>
            <a:r>
              <a:rPr lang="en-US" sz="2000" dirty="0" smtClean="0">
                <a:latin typeface="Verdana" panose="020B0604030504040204" pitchFamily="34" charset="0"/>
                <a:ea typeface="Verdana" panose="020B0604030504040204" pitchFamily="34" charset="0"/>
                <a:cs typeface="Verdana" panose="020B0604030504040204" pitchFamily="34" charset="0"/>
              </a:rPr>
              <a:t>programs </a:t>
            </a:r>
            <a:r>
              <a:rPr lang="en-US" sz="2000" dirty="0">
                <a:latin typeface="Verdana" panose="020B0604030504040204" pitchFamily="34" charset="0"/>
                <a:ea typeface="Verdana" panose="020B0604030504040204" pitchFamily="34" charset="0"/>
                <a:cs typeface="Verdana" panose="020B0604030504040204" pitchFamily="34" charset="0"/>
              </a:rPr>
              <a:t>that fit their </a:t>
            </a:r>
            <a:r>
              <a:rPr lang="en-US" sz="2000" dirty="0" smtClean="0">
                <a:latin typeface="Verdana" panose="020B0604030504040204" pitchFamily="34" charset="0"/>
                <a:ea typeface="Verdana" panose="020B0604030504040204" pitchFamily="34" charset="0"/>
                <a:cs typeface="Verdana" panose="020B0604030504040204" pitchFamily="34" charset="0"/>
              </a:rPr>
              <a:t>needs.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cxnSp>
        <p:nvCxnSpPr>
          <p:cNvPr id="20" name="Straight Connector 19"/>
          <p:cNvCxnSpPr/>
          <p:nvPr/>
        </p:nvCxnSpPr>
        <p:spPr>
          <a:xfrm>
            <a:off x="381000" y="1219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35944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50"/>
            <a:ext cx="9144000" cy="683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0"/>
          <p:cNvSpPr txBox="1">
            <a:spLocks noChangeArrowheads="1"/>
          </p:cNvSpPr>
          <p:nvPr/>
        </p:nvSpPr>
        <p:spPr bwMode="auto">
          <a:xfrm>
            <a:off x="3124200" y="6629400"/>
            <a:ext cx="3543300" cy="200055"/>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700" dirty="0">
                <a:solidFill>
                  <a:schemeClr val="bg1"/>
                </a:solidFill>
                <a:latin typeface="Arial" charset="0"/>
              </a:rPr>
              <a:t>© </a:t>
            </a:r>
            <a:r>
              <a:rPr lang="en-US" sz="700" dirty="0" smtClean="0">
                <a:solidFill>
                  <a:schemeClr val="bg1"/>
                </a:solidFill>
                <a:latin typeface="Arial" charset="0"/>
              </a:rPr>
              <a:t>2012 </a:t>
            </a:r>
            <a:r>
              <a:rPr lang="en-US" sz="700" dirty="0">
                <a:solidFill>
                  <a:schemeClr val="bg1"/>
                </a:solidFill>
                <a:latin typeface="Arial" charset="0"/>
              </a:rPr>
              <a:t>Graduate Management Admission Council® (GMAC®) All rights reserved.</a:t>
            </a:r>
            <a:r>
              <a:rPr lang="en-US" sz="700" dirty="0">
                <a:solidFill>
                  <a:schemeClr val="bg1"/>
                </a:solidFill>
              </a:rPr>
              <a:t> </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714440"/>
            <a:ext cx="33337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14400" y="6519446"/>
            <a:ext cx="1295400" cy="338554"/>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1600" b="1" dirty="0" smtClean="0">
                <a:latin typeface="Calibri" pitchFamily="34" charset="0"/>
              </a:rPr>
              <a:t>Sample</a:t>
            </a:r>
          </a:p>
        </p:txBody>
      </p:sp>
      <p:sp>
        <p:nvSpPr>
          <p:cNvPr id="2" name="Round Diagonal Corner Rectangle 1"/>
          <p:cNvSpPr/>
          <p:nvPr/>
        </p:nvSpPr>
        <p:spPr>
          <a:xfrm>
            <a:off x="5410200" y="4343400"/>
            <a:ext cx="3429000" cy="2057400"/>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itchFamily="34" charset="0"/>
              </a:rPr>
              <a:t>Integrated Reasoning:</a:t>
            </a:r>
          </a:p>
          <a:p>
            <a:pPr algn="ctr"/>
            <a:r>
              <a:rPr lang="en-US" sz="2400" b="1" i="1" dirty="0">
                <a:solidFill>
                  <a:schemeClr val="tx1"/>
                </a:solidFill>
                <a:latin typeface="Calibri" pitchFamily="34" charset="0"/>
              </a:rPr>
              <a:t>Table Analysis</a:t>
            </a:r>
          </a:p>
          <a:p>
            <a:pPr algn="ctr"/>
            <a:endParaRPr lang="en-US" sz="1050" b="1" dirty="0">
              <a:solidFill>
                <a:schemeClr val="tx1"/>
              </a:solidFill>
              <a:latin typeface="Calibri" pitchFamily="34" charset="0"/>
            </a:endParaRPr>
          </a:p>
          <a:p>
            <a:pPr algn="ctr" eaLnBrk="0" hangingPunct="0">
              <a:spcBef>
                <a:spcPts val="0"/>
              </a:spcBef>
              <a:defRPr/>
            </a:pPr>
            <a:r>
              <a:rPr lang="en-US" sz="1600" kern="0" dirty="0">
                <a:solidFill>
                  <a:schemeClr val="tx1"/>
                </a:solidFill>
                <a:latin typeface="Calibri" pitchFamily="34" charset="0"/>
              </a:rPr>
              <a:t>Test takers are presented with a sortable table of information, which has to be analyzed to determine if answer statements are accurate.</a:t>
            </a:r>
            <a:endParaRPr lang="en-US" sz="1600" dirty="0">
              <a:solidFill>
                <a:schemeClr val="tx1"/>
              </a:solidFill>
              <a:latin typeface="Calibri" pitchFamily="34" charset="0"/>
            </a:endParaRPr>
          </a:p>
        </p:txBody>
      </p:sp>
    </p:spTree>
    <p:extLst>
      <p:ext uri="{BB962C8B-B14F-4D97-AF65-F5344CB8AC3E}">
        <p14:creationId xmlns:p14="http://schemas.microsoft.com/office/powerpoint/2010/main" val="115363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0"/>
          <p:cNvSpPr txBox="1">
            <a:spLocks noChangeArrowheads="1"/>
          </p:cNvSpPr>
          <p:nvPr/>
        </p:nvSpPr>
        <p:spPr bwMode="auto">
          <a:xfrm>
            <a:off x="3124200" y="6629400"/>
            <a:ext cx="3543300" cy="200055"/>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700" dirty="0">
                <a:solidFill>
                  <a:schemeClr val="bg1"/>
                </a:solidFill>
                <a:latin typeface="Arial" charset="0"/>
              </a:rPr>
              <a:t>© </a:t>
            </a:r>
            <a:r>
              <a:rPr lang="en-US" sz="700" dirty="0" smtClean="0">
                <a:solidFill>
                  <a:schemeClr val="bg1"/>
                </a:solidFill>
                <a:latin typeface="Arial" charset="0"/>
              </a:rPr>
              <a:t>2012 </a:t>
            </a:r>
            <a:r>
              <a:rPr lang="en-US" sz="700" dirty="0">
                <a:solidFill>
                  <a:schemeClr val="bg1"/>
                </a:solidFill>
                <a:latin typeface="Arial" charset="0"/>
              </a:rPr>
              <a:t>Graduate Management Admission Council® (GMAC®) All rights reserved.</a:t>
            </a:r>
            <a:r>
              <a:rPr lang="en-US" sz="700" dirty="0">
                <a:solidFill>
                  <a:schemeClr val="bg1"/>
                </a:solidFill>
              </a:rPr>
              <a:t> </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7" y="3505200"/>
            <a:ext cx="87042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14400" y="6495247"/>
            <a:ext cx="1295400" cy="338554"/>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1600" b="1" dirty="0" smtClean="0">
                <a:latin typeface="Calibri" pitchFamily="34" charset="0"/>
              </a:rPr>
              <a:t>Sample</a:t>
            </a:r>
          </a:p>
        </p:txBody>
      </p:sp>
      <p:sp>
        <p:nvSpPr>
          <p:cNvPr id="2" name="Round Diagonal Corner Rectangle 1"/>
          <p:cNvSpPr/>
          <p:nvPr/>
        </p:nvSpPr>
        <p:spPr>
          <a:xfrm>
            <a:off x="5334000" y="4267200"/>
            <a:ext cx="3505200" cy="2133599"/>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itchFamily="34" charset="0"/>
              </a:rPr>
              <a:t>Integrated Reasoning:</a:t>
            </a:r>
          </a:p>
          <a:p>
            <a:pPr algn="ctr"/>
            <a:r>
              <a:rPr lang="en-US" sz="2400" b="1" i="1" dirty="0">
                <a:solidFill>
                  <a:schemeClr val="tx1"/>
                </a:solidFill>
                <a:latin typeface="Calibri" pitchFamily="34" charset="0"/>
              </a:rPr>
              <a:t>Graphics Interpretation</a:t>
            </a:r>
          </a:p>
          <a:p>
            <a:pPr algn="ctr"/>
            <a:endParaRPr lang="en-US" sz="1050" b="1" dirty="0">
              <a:solidFill>
                <a:schemeClr val="tx1"/>
              </a:solidFill>
              <a:latin typeface="Calibri" pitchFamily="34" charset="0"/>
            </a:endParaRPr>
          </a:p>
          <a:p>
            <a:pPr algn="ctr" eaLnBrk="0" hangingPunct="0">
              <a:spcBef>
                <a:spcPts val="0"/>
              </a:spcBef>
              <a:defRPr/>
            </a:pPr>
            <a:r>
              <a:rPr lang="en-US" sz="1600" kern="0" dirty="0">
                <a:solidFill>
                  <a:schemeClr val="tx1"/>
                </a:solidFill>
                <a:latin typeface="Calibri" pitchFamily="34" charset="0"/>
              </a:rPr>
              <a:t>Test takers are asked to interpret a graph or graphical image, and select from a drop-down list to make response statements accurate.</a:t>
            </a:r>
            <a:endParaRPr lang="en-US" sz="1600" dirty="0">
              <a:solidFill>
                <a:schemeClr val="tx1"/>
              </a:solidFill>
              <a:latin typeface="Calibri" pitchFamily="34" charset="0"/>
            </a:endParaRPr>
          </a:p>
        </p:txBody>
      </p:sp>
    </p:spTree>
    <p:extLst>
      <p:ext uri="{BB962C8B-B14F-4D97-AF65-F5344CB8AC3E}">
        <p14:creationId xmlns:p14="http://schemas.microsoft.com/office/powerpoint/2010/main" val="773549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0"/>
          <p:cNvSpPr txBox="1">
            <a:spLocks noChangeArrowheads="1"/>
          </p:cNvSpPr>
          <p:nvPr/>
        </p:nvSpPr>
        <p:spPr bwMode="auto">
          <a:xfrm>
            <a:off x="3124200" y="6629400"/>
            <a:ext cx="3543300" cy="200055"/>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700" dirty="0">
                <a:solidFill>
                  <a:schemeClr val="bg1"/>
                </a:solidFill>
                <a:latin typeface="Arial" charset="0"/>
              </a:rPr>
              <a:t>© </a:t>
            </a:r>
            <a:r>
              <a:rPr lang="en-US" sz="700" dirty="0" smtClean="0">
                <a:solidFill>
                  <a:schemeClr val="bg1"/>
                </a:solidFill>
                <a:latin typeface="Arial" charset="0"/>
              </a:rPr>
              <a:t>2012 </a:t>
            </a:r>
            <a:r>
              <a:rPr lang="en-US" sz="700" dirty="0">
                <a:solidFill>
                  <a:schemeClr val="bg1"/>
                </a:solidFill>
                <a:latin typeface="Arial" charset="0"/>
              </a:rPr>
              <a:t>Graduate Management Admission Council® (GMAC®) All rights reserved.</a:t>
            </a:r>
            <a:r>
              <a:rPr lang="en-US" sz="700" dirty="0">
                <a:solidFill>
                  <a:schemeClr val="bg1"/>
                </a:solidFill>
              </a:rPr>
              <a:t> </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257425"/>
            <a:ext cx="36004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89000" y="6532146"/>
            <a:ext cx="1295400" cy="338554"/>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1600" b="1" dirty="0" smtClean="0">
                <a:latin typeface="Calibri" pitchFamily="34" charset="0"/>
              </a:rPr>
              <a:t>Sample</a:t>
            </a:r>
          </a:p>
        </p:txBody>
      </p:sp>
      <p:sp>
        <p:nvSpPr>
          <p:cNvPr id="2" name="Round Diagonal Corner Rectangle 1"/>
          <p:cNvSpPr/>
          <p:nvPr/>
        </p:nvSpPr>
        <p:spPr>
          <a:xfrm>
            <a:off x="5105400" y="3657600"/>
            <a:ext cx="3733800" cy="2514600"/>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itchFamily="34" charset="0"/>
              </a:rPr>
              <a:t>Integrated Reasoning:</a:t>
            </a:r>
          </a:p>
          <a:p>
            <a:pPr algn="ctr"/>
            <a:r>
              <a:rPr lang="en-US" sz="2400" b="1" i="1" dirty="0">
                <a:solidFill>
                  <a:schemeClr val="tx1"/>
                </a:solidFill>
                <a:latin typeface="Calibri" pitchFamily="34" charset="0"/>
              </a:rPr>
              <a:t>Two-Part Analysis</a:t>
            </a:r>
          </a:p>
          <a:p>
            <a:pPr algn="ctr"/>
            <a:endParaRPr lang="en-US" sz="1050" b="1" dirty="0">
              <a:solidFill>
                <a:schemeClr val="tx1"/>
              </a:solidFill>
              <a:latin typeface="Calibri" pitchFamily="34" charset="0"/>
            </a:endParaRPr>
          </a:p>
          <a:p>
            <a:pPr algn="ctr" eaLnBrk="0" hangingPunct="0">
              <a:spcBef>
                <a:spcPts val="0"/>
              </a:spcBef>
              <a:defRPr/>
            </a:pPr>
            <a:r>
              <a:rPr lang="en-US" sz="1600" kern="0" dirty="0">
                <a:solidFill>
                  <a:schemeClr val="tx1"/>
                </a:solidFill>
                <a:latin typeface="Calibri" pitchFamily="34" charset="0"/>
              </a:rPr>
              <a:t>A question will involve two components for a solution. Possible answers will be given in a table format with a column for each component and rows with possible options; test takers are asked to consider the options provided.</a:t>
            </a:r>
            <a:endParaRPr lang="en-US" sz="1600" dirty="0">
              <a:solidFill>
                <a:schemeClr val="tx1"/>
              </a:solidFill>
              <a:latin typeface="Calibri" pitchFamily="34" charset="0"/>
            </a:endParaRPr>
          </a:p>
        </p:txBody>
      </p:sp>
    </p:spTree>
    <p:extLst>
      <p:ext uri="{BB962C8B-B14F-4D97-AF65-F5344CB8AC3E}">
        <p14:creationId xmlns:p14="http://schemas.microsoft.com/office/powerpoint/2010/main" val="2396381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295400"/>
            <a:ext cx="9144000" cy="22320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pPr algn="ctr"/>
            <a:r>
              <a:rPr lang="en-US" sz="30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Optional Break</a:t>
            </a:r>
          </a:p>
          <a:p>
            <a:pPr algn="ctr"/>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rPr>
              <a:t>Quantitative Reasoning</a:t>
            </a:r>
          </a:p>
          <a:p>
            <a:pPr algn="ctr"/>
            <a:endPar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endParaRPr>
          </a:p>
          <a:p>
            <a:pPr algn="ctr"/>
            <a:r>
              <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rPr>
              <a:t>75 Minutes  </a:t>
            </a:r>
          </a:p>
        </p:txBody>
      </p:sp>
      <p:cxnSp>
        <p:nvCxnSpPr>
          <p:cNvPr id="3" name="Straight Connector 2"/>
          <p:cNvCxnSpPr/>
          <p:nvPr/>
        </p:nvCxnSpPr>
        <p:spPr>
          <a:xfrm>
            <a:off x="381000" y="1600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676400" y="1676400"/>
            <a:ext cx="5029200" cy="1295400"/>
          </a:xfrm>
          <a:prstGeom prst="wedgeRoundRectCallout">
            <a:avLst/>
          </a:prstGeom>
          <a:solidFill>
            <a:srgbClr val="BED4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1981200" y="2209799"/>
            <a:ext cx="4572000" cy="68580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pPr algn="ctr"/>
            <a:r>
              <a:rPr lang="en-US" sz="2800" dirty="0" smtClean="0">
                <a:solidFill>
                  <a:schemeClr val="tx1"/>
                </a:solidFill>
                <a:cs typeface="Gotham Medium" pitchFamily="50" charset="0"/>
              </a:rPr>
              <a:t>Measure </a:t>
            </a:r>
            <a:r>
              <a:rPr lang="en-US" sz="2800" dirty="0">
                <a:solidFill>
                  <a:schemeClr val="tx1"/>
                </a:solidFill>
                <a:cs typeface="Gotham Medium" pitchFamily="50" charset="0"/>
              </a:rPr>
              <a:t>twice, cut once</a:t>
            </a:r>
            <a:r>
              <a:rPr lang="en-US" sz="2800" dirty="0" smtClean="0">
                <a:solidFill>
                  <a:schemeClr val="tx1"/>
                </a:solidFill>
                <a:cs typeface="Gotham Medium" pitchFamily="50" charset="0"/>
              </a:rPr>
              <a:t>.</a:t>
            </a:r>
            <a:endParaRPr lang="en-US" sz="2800" dirty="0">
              <a:solidFill>
                <a:schemeClr val="tx1"/>
              </a:solidFill>
              <a:cs typeface="Gotham Medium" pitchFamily="50" charset="0"/>
            </a:endParaRPr>
          </a:p>
          <a:p>
            <a:pPr algn="ctr"/>
            <a:endParaRPr lang="en-US" sz="1800" dirty="0" smtClean="0"/>
          </a:p>
          <a:p>
            <a:pPr algn="ctr"/>
            <a:endParaRPr lang="en-US" sz="1800" dirty="0"/>
          </a:p>
        </p:txBody>
      </p:sp>
      <p:sp>
        <p:nvSpPr>
          <p:cNvPr id="3" name="TextBox 2"/>
          <p:cNvSpPr txBox="1"/>
          <p:nvPr/>
        </p:nvSpPr>
        <p:spPr>
          <a:xfrm>
            <a:off x="2286000" y="3429000"/>
            <a:ext cx="1752600" cy="646331"/>
          </a:xfrm>
          <a:prstGeom prst="rect">
            <a:avLst/>
          </a:prstGeom>
          <a:noFill/>
        </p:spPr>
        <p:txBody>
          <a:bodyPr wrap="square" rtlCol="0">
            <a:spAutoFit/>
          </a:bodyPr>
          <a:lstStyle/>
          <a:p>
            <a:r>
              <a:rPr lang="en-US" b="1" dirty="0" smtClean="0"/>
              <a:t>Carpenter's </a:t>
            </a:r>
            <a:r>
              <a:rPr lang="en-US" b="1" dirty="0"/>
              <a:t>Rule</a:t>
            </a:r>
          </a:p>
          <a:p>
            <a:endParaRPr lang="en-US" dirty="0"/>
          </a:p>
        </p:txBody>
      </p:sp>
    </p:spTree>
    <p:extLst>
      <p:ext uri="{BB962C8B-B14F-4D97-AF65-F5344CB8AC3E}">
        <p14:creationId xmlns:p14="http://schemas.microsoft.com/office/powerpoint/2010/main" val="2324068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238"/>
            <a:ext cx="8839200" cy="868362"/>
          </a:xfrm>
        </p:spPr>
        <p:txBody>
          <a:bodyPr>
            <a:noAutofit/>
          </a:bodyPr>
          <a:lstStyle/>
          <a:p>
            <a:r>
              <a:rPr lang="en-GB" sz="2500" dirty="0" smtClean="0">
                <a:latin typeface="Verdana" panose="020B0604030504040204" pitchFamily="34" charset="0"/>
                <a:ea typeface="Verdana" panose="020B0604030504040204" pitchFamily="34" charset="0"/>
                <a:cs typeface="Verdana" panose="020B0604030504040204" pitchFamily="34" charset="0"/>
              </a:rPr>
              <a:t>Quantitative Reasoning – </a:t>
            </a:r>
            <a:r>
              <a:rPr lang="en-GB" sz="25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Problem Solving</a:t>
            </a:r>
          </a:p>
        </p:txBody>
      </p:sp>
      <p:sp>
        <p:nvSpPr>
          <p:cNvPr id="4" name="Content Placeholder 4"/>
          <p:cNvSpPr>
            <a:spLocks noGrp="1"/>
          </p:cNvSpPr>
          <p:nvPr>
            <p:ph idx="1"/>
          </p:nvPr>
        </p:nvSpPr>
        <p:spPr>
          <a:xfrm>
            <a:off x="304800" y="1219200"/>
            <a:ext cx="8610600" cy="4038600"/>
          </a:xfrm>
        </p:spPr>
        <p:txBody>
          <a:bodyPr>
            <a:noAutofit/>
          </a:bodyPr>
          <a:lstStyle/>
          <a:p>
            <a:pPr marL="0" indent="0">
              <a:lnSpc>
                <a:spcPct val="110000"/>
              </a:lnSpc>
              <a:spcBef>
                <a:spcPts val="0"/>
              </a:spcBef>
              <a:buNone/>
            </a:pPr>
            <a:r>
              <a:rPr lang="en-GB"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The price of lunch for 15 people was $207.00, including a 15 percent gratuity for service.  </a:t>
            </a:r>
          </a:p>
          <a:p>
            <a:pPr marL="0" indent="0">
              <a:lnSpc>
                <a:spcPct val="110000"/>
              </a:lnSpc>
              <a:spcBef>
                <a:spcPts val="0"/>
              </a:spcBef>
              <a:buNone/>
            </a:pPr>
            <a:endParaRPr lang="en-GB" sz="20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spcBef>
                <a:spcPts val="0"/>
              </a:spcBef>
              <a:buNone/>
            </a:pPr>
            <a:r>
              <a:rPr lang="en-GB"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What was the average price per person, EXCLUDING the gratuity?	</a:t>
            </a:r>
            <a:endParaRPr lang="en-GB" sz="2000" i="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spcBef>
                <a:spcPts val="0"/>
              </a:spcBef>
              <a:buNone/>
            </a:pPr>
            <a:r>
              <a:rPr lang="en-GB"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   $11.73</a:t>
            </a:r>
          </a:p>
          <a:p>
            <a:pPr marL="0" indent="0">
              <a:lnSpc>
                <a:spcPct val="110000"/>
              </a:lnSpc>
              <a:spcBef>
                <a:spcPts val="0"/>
              </a:spcBef>
              <a:buNone/>
            </a:pPr>
            <a:r>
              <a:rPr lang="en-GB"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B.   $12.00</a:t>
            </a:r>
          </a:p>
          <a:p>
            <a:pPr marL="0" indent="0">
              <a:lnSpc>
                <a:spcPct val="110000"/>
              </a:lnSpc>
              <a:spcBef>
                <a:spcPts val="0"/>
              </a:spcBef>
              <a:buNone/>
            </a:pPr>
            <a:r>
              <a:rPr lang="en-GB"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C.   $13.80	</a:t>
            </a:r>
          </a:p>
          <a:p>
            <a:pPr marL="0" indent="0">
              <a:lnSpc>
                <a:spcPct val="110000"/>
              </a:lnSpc>
              <a:spcBef>
                <a:spcPts val="0"/>
              </a:spcBef>
              <a:buNone/>
            </a:pPr>
            <a:r>
              <a:rPr lang="en-GB"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D.   $14.00</a:t>
            </a:r>
          </a:p>
          <a:p>
            <a:pPr marL="0" indent="0">
              <a:lnSpc>
                <a:spcPct val="110000"/>
              </a:lnSpc>
              <a:spcBef>
                <a:spcPts val="0"/>
              </a:spcBef>
              <a:buNone/>
            </a:pPr>
            <a:r>
              <a:rPr lang="en-GB"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E.   $15.87</a:t>
            </a:r>
            <a:endParaRPr lang="en-GB"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7010400" y="5638800"/>
            <a:ext cx="1295400" cy="400110"/>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000" b="1" dirty="0" smtClean="0">
                <a:latin typeface="Calibri" pitchFamily="34" charset="0"/>
              </a:rPr>
              <a:t>Sample</a:t>
            </a:r>
          </a:p>
        </p:txBody>
      </p:sp>
      <p:sp>
        <p:nvSpPr>
          <p:cNvPr id="3" name="Left Arrow 2"/>
          <p:cNvSpPr/>
          <p:nvPr/>
        </p:nvSpPr>
        <p:spPr>
          <a:xfrm>
            <a:off x="3200400" y="3276600"/>
            <a:ext cx="609600" cy="482600"/>
          </a:xfrm>
          <a:prstGeom prst="leftArrow">
            <a:avLst/>
          </a:prstGeom>
          <a:solidFill>
            <a:srgbClr val="BED4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3048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78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1000"/>
                                        <p:tgtEl>
                                          <p:spTgt spid="4">
                                            <p:txEl>
                                              <p:pRg st="7" end="7"/>
                                            </p:txEl>
                                          </p:spTgt>
                                        </p:tgtEl>
                                      </p:cBhvr>
                                    </p:animEffect>
                                    <p:anim calcmode="lin" valueType="num">
                                      <p:cBhvr>
                                        <p:cTn id="3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8"/>
            <a:ext cx="8991600" cy="868362"/>
          </a:xfrm>
        </p:spPr>
        <p:txBody>
          <a:bodyPr>
            <a:normAutofit/>
          </a:bodyPr>
          <a:lstStyle/>
          <a:p>
            <a:r>
              <a:rPr lang="en-GB" sz="2500" i="1" dirty="0" smtClean="0">
                <a:latin typeface="Verdana" panose="020B0604030504040204" pitchFamily="34" charset="0"/>
                <a:ea typeface="Verdana" panose="020B0604030504040204" pitchFamily="34" charset="0"/>
                <a:cs typeface="Verdana" panose="020B0604030504040204" pitchFamily="34" charset="0"/>
              </a:rPr>
              <a:t>Quantitative Reasoning – </a:t>
            </a:r>
            <a:r>
              <a:rPr lang="en-GB" sz="25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Data Sufficiency</a:t>
            </a:r>
          </a:p>
        </p:txBody>
      </p:sp>
      <p:sp>
        <p:nvSpPr>
          <p:cNvPr id="4" name="Content Placeholder 4"/>
          <p:cNvSpPr>
            <a:spLocks noGrp="1"/>
          </p:cNvSpPr>
          <p:nvPr>
            <p:ph idx="1"/>
          </p:nvPr>
        </p:nvSpPr>
        <p:spPr>
          <a:xfrm>
            <a:off x="-152400" y="1066800"/>
            <a:ext cx="9372600" cy="4495800"/>
          </a:xfrm>
        </p:spPr>
        <p:txBody>
          <a:bodyPr>
            <a:normAutofit/>
          </a:bodyPr>
          <a:lstStyle/>
          <a:p>
            <a:pPr>
              <a:lnSpc>
                <a:spcPct val="110000"/>
              </a:lnSpc>
              <a:buNone/>
            </a:pPr>
            <a:r>
              <a:rPr lang="en-GB" sz="2000" i="1" dirty="0" smtClean="0">
                <a:latin typeface="Verdana" panose="020B0604030504040204" pitchFamily="34" charset="0"/>
                <a:ea typeface="Verdana" panose="020B0604030504040204" pitchFamily="34" charset="0"/>
                <a:cs typeface="Verdana" panose="020B0604030504040204" pitchFamily="34" charset="0"/>
              </a:rPr>
              <a:t>	</a:t>
            </a:r>
            <a:r>
              <a:rPr lang="en-GB"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In a certain class, one student is to be selected at random to read.  What is the probability that a boy will read?</a:t>
            </a:r>
            <a:r>
              <a:rPr lang="en-GB" sz="24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buNone/>
            </a:pPr>
            <a:r>
              <a:rPr lang="en-GB" sz="2400" i="1" dirty="0">
                <a:latin typeface="Verdana" panose="020B0604030504040204" pitchFamily="34" charset="0"/>
                <a:ea typeface="Verdana" panose="020B0604030504040204" pitchFamily="34" charset="0"/>
                <a:cs typeface="Verdana" panose="020B0604030504040204" pitchFamily="34" charset="0"/>
              </a:rPr>
              <a:t>	</a:t>
            </a:r>
            <a:r>
              <a:rPr lang="en-GB" sz="2400" i="1" dirty="0" smtClean="0">
                <a:latin typeface="Verdana" panose="020B0604030504040204" pitchFamily="34" charset="0"/>
                <a:ea typeface="Verdana" panose="020B0604030504040204" pitchFamily="34" charset="0"/>
                <a:cs typeface="Verdana" panose="020B0604030504040204" pitchFamily="34" charset="0"/>
              </a:rPr>
              <a:t>	</a:t>
            </a:r>
            <a:endParaRPr lang="en-GB" sz="2400" b="1" dirty="0" smtClean="0">
              <a:latin typeface="Verdana" panose="020B0604030504040204" pitchFamily="34" charset="0"/>
              <a:ea typeface="Verdana" panose="020B0604030504040204" pitchFamily="34" charset="0"/>
              <a:cs typeface="Verdana" panose="020B0604030504040204" pitchFamily="34" charset="0"/>
            </a:endParaRPr>
          </a:p>
          <a:p>
            <a:pPr>
              <a:buNone/>
            </a:pPr>
            <a:r>
              <a:rPr lang="en-GB" sz="2400"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1. </a:t>
            </a:r>
            <a:r>
              <a:rPr lang="en-GB"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Two-thirds of the students in the class are boys.</a:t>
            </a:r>
          </a:p>
          <a:p>
            <a:pPr>
              <a:buNone/>
            </a:pPr>
            <a:r>
              <a:rPr lang="en-GB"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2. Ten of the students in the class are girls.</a:t>
            </a:r>
          </a:p>
          <a:p>
            <a:pPr>
              <a:buNone/>
            </a:pPr>
            <a:endParaRPr lang="en-GB" i="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857250" lvl="1" indent="-457200">
              <a:buAutoNum type="alphaUcPeriod"/>
            </a:pP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Statement (1) ALONE is sufficient, but statement (2) alone is not sufficient.</a:t>
            </a:r>
          </a:p>
          <a:p>
            <a:pPr marL="857250" lvl="1" indent="-457200">
              <a:buAutoNum type="alphaUcPeriod"/>
            </a:pP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Statement (2) ALONE is sufficient, but statement (1) is not sufficient.</a:t>
            </a:r>
          </a:p>
          <a:p>
            <a:pPr marL="857250" lvl="1" indent="-457200">
              <a:buAutoNum type="alphaUcPeriod"/>
            </a:pP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BOTH statements TOGETHER are sufficient, but NEITHER statement ALONE is sufficient. </a:t>
            </a:r>
          </a:p>
          <a:p>
            <a:pPr marL="857250" lvl="1" indent="-457200">
              <a:buAutoNum type="alphaUcPeriod"/>
            </a:pP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EACH statement ALONE is sufficient.</a:t>
            </a:r>
          </a:p>
          <a:p>
            <a:pPr marL="857250" lvl="1" indent="-457200">
              <a:buAutoNum type="alphaUcPeriod"/>
            </a:pP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Statements (1) and (2) TOGETHER are not sufficient.</a:t>
            </a:r>
            <a:endPar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7239000" y="5791200"/>
            <a:ext cx="1295400" cy="400110"/>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000" b="1" dirty="0" smtClean="0">
                <a:latin typeface="Calibri" pitchFamily="34" charset="0"/>
              </a:rPr>
              <a:t>Sample</a:t>
            </a:r>
          </a:p>
        </p:txBody>
      </p:sp>
      <p:sp>
        <p:nvSpPr>
          <p:cNvPr id="6" name="Left Arrow 5"/>
          <p:cNvSpPr/>
          <p:nvPr/>
        </p:nvSpPr>
        <p:spPr>
          <a:xfrm>
            <a:off x="7696200" y="3505200"/>
            <a:ext cx="609600" cy="482600"/>
          </a:xfrm>
          <a:prstGeom prst="leftArrow">
            <a:avLst/>
          </a:prstGeom>
          <a:solidFill>
            <a:srgbClr val="BED4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2286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5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1000"/>
                                        <p:tgtEl>
                                          <p:spTgt spid="4">
                                            <p:txEl>
                                              <p:pRg st="7" end="7"/>
                                            </p:txEl>
                                          </p:spTgt>
                                        </p:tgtEl>
                                      </p:cBhvr>
                                    </p:animEffect>
                                    <p:anim calcmode="lin" valueType="num">
                                      <p:cBhvr>
                                        <p:cTn id="3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anim calcmode="lin" valueType="num">
                                      <p:cBhvr>
                                        <p:cTn id="4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1000"/>
                                        <p:tgtEl>
                                          <p:spTgt spid="4">
                                            <p:txEl>
                                              <p:pRg st="9" end="9"/>
                                            </p:txEl>
                                          </p:spTgt>
                                        </p:tgtEl>
                                      </p:cBhvr>
                                    </p:animEffect>
                                    <p:anim calcmode="lin" valueType="num">
                                      <p:cBhvr>
                                        <p:cTn id="4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066800"/>
            <a:ext cx="9144000" cy="246062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pPr algn="ctr"/>
            <a:r>
              <a:rPr lang="en-US" sz="30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Optional Break</a:t>
            </a:r>
          </a:p>
          <a:p>
            <a:pPr algn="ctr"/>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algn="ctr"/>
            <a:r>
              <a:rPr lang="en-US" sz="300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Verbal </a:t>
            </a:r>
            <a:r>
              <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rPr>
              <a:t>Reasoning</a:t>
            </a:r>
          </a:p>
          <a:p>
            <a:pPr algn="ctr"/>
            <a:endPar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endParaRPr>
          </a:p>
          <a:p>
            <a:pPr algn="ctr"/>
            <a:r>
              <a:rPr lang="en-US" sz="3000" dirty="0">
                <a:solidFill>
                  <a:srgbClr val="00B050"/>
                </a:solidFill>
                <a:latin typeface="Verdana" panose="020B0604030504040204" pitchFamily="34" charset="0"/>
                <a:ea typeface="Verdana" panose="020B0604030504040204" pitchFamily="34" charset="0"/>
                <a:cs typeface="Verdana" panose="020B0604030504040204" pitchFamily="34" charset="0"/>
              </a:rPr>
              <a:t>75 Minutes  </a:t>
            </a:r>
          </a:p>
        </p:txBody>
      </p:sp>
      <p:cxnSp>
        <p:nvCxnSpPr>
          <p:cNvPr id="3" name="Straight Connector 2"/>
          <p:cNvCxnSpPr/>
          <p:nvPr/>
        </p:nvCxnSpPr>
        <p:spPr>
          <a:xfrm>
            <a:off x="381000" y="15240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340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609600" y="609600"/>
            <a:ext cx="8001000" cy="2815679"/>
          </a:xfrm>
          <a:prstGeom prst="wedgeRoundRectCallout">
            <a:avLst/>
          </a:prstGeom>
          <a:solidFill>
            <a:srgbClr val="BED4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4"/>
          <p:cNvSpPr>
            <a:spLocks noGrp="1"/>
          </p:cNvSpPr>
          <p:nvPr>
            <p:ph idx="1"/>
          </p:nvPr>
        </p:nvSpPr>
        <p:spPr>
          <a:xfrm>
            <a:off x="304800" y="685800"/>
            <a:ext cx="8458200" cy="5867400"/>
          </a:xfrm>
        </p:spPr>
        <p:txBody>
          <a:bodyPr>
            <a:normAutofit/>
          </a:bodyPr>
          <a:lstStyle/>
          <a:p>
            <a:pPr marL="0" indent="0">
              <a:spcBef>
                <a:spcPts val="0"/>
              </a:spcBef>
              <a:buNone/>
            </a:pPr>
            <a:r>
              <a:rPr lang="en-GB" sz="2000" dirty="0" smtClean="0">
                <a:solidFill>
                  <a:schemeClr val="tx1"/>
                </a:solidFill>
              </a:rPr>
              <a:t>		</a:t>
            </a:r>
          </a:p>
          <a:p>
            <a:pPr marL="0" indent="0">
              <a:spcBef>
                <a:spcPts val="0"/>
              </a:spcBef>
            </a:pPr>
            <a:endParaRPr lang="en-GB" dirty="0">
              <a:solidFill>
                <a:schemeClr val="tx1"/>
              </a:solidFill>
            </a:endParaRPr>
          </a:p>
        </p:txBody>
      </p:sp>
      <p:sp>
        <p:nvSpPr>
          <p:cNvPr id="3" name="TextBox 2"/>
          <p:cNvSpPr txBox="1"/>
          <p:nvPr/>
        </p:nvSpPr>
        <p:spPr>
          <a:xfrm>
            <a:off x="838200" y="1024622"/>
            <a:ext cx="7696200" cy="2400657"/>
          </a:xfrm>
          <a:prstGeom prst="rect">
            <a:avLst/>
          </a:prstGeom>
          <a:noFill/>
        </p:spPr>
        <p:txBody>
          <a:bodyPr wrap="square" rtlCol="0">
            <a:spAutoFit/>
          </a:bodyPr>
          <a:lstStyle/>
          <a:p>
            <a:r>
              <a:rPr lang="en-US" sz="2500" b="1" dirty="0" smtClean="0">
                <a:latin typeface="+mj-lt"/>
                <a:cs typeface="Gotham Medium" pitchFamily="50" charset="0"/>
              </a:rPr>
              <a:t>In </a:t>
            </a:r>
            <a:r>
              <a:rPr lang="en-US" sz="2500" b="1" dirty="0">
                <a:latin typeface="+mj-lt"/>
                <a:cs typeface="Gotham Medium" pitchFamily="50" charset="0"/>
              </a:rPr>
              <a:t>blog posts, on Facebook statuses, in </a:t>
            </a:r>
            <a:r>
              <a:rPr lang="en-US" sz="2500" b="1" dirty="0" smtClean="0">
                <a:latin typeface="+mj-lt"/>
                <a:cs typeface="Gotham Medium" pitchFamily="50" charset="0"/>
              </a:rPr>
              <a:t>emails</a:t>
            </a:r>
            <a:r>
              <a:rPr lang="en-US" sz="2500" b="1" dirty="0">
                <a:latin typeface="+mj-lt"/>
                <a:cs typeface="Gotham Medium" pitchFamily="50" charset="0"/>
              </a:rPr>
              <a:t>, </a:t>
            </a:r>
            <a:r>
              <a:rPr lang="en-US" sz="2500" b="1" dirty="0" smtClean="0">
                <a:latin typeface="+mj-lt"/>
                <a:cs typeface="Gotham Medium" pitchFamily="50" charset="0"/>
              </a:rPr>
              <a:t>and </a:t>
            </a:r>
            <a:r>
              <a:rPr lang="en-US" sz="2500" b="1" dirty="0">
                <a:latin typeface="+mj-lt"/>
                <a:cs typeface="Gotham Medium" pitchFamily="50" charset="0"/>
              </a:rPr>
              <a:t>on company websites, </a:t>
            </a:r>
            <a:r>
              <a:rPr lang="en-US" sz="2500" b="1" dirty="0" smtClean="0">
                <a:latin typeface="+mj-lt"/>
                <a:cs typeface="Gotham Medium" pitchFamily="50" charset="0"/>
              </a:rPr>
              <a:t>your </a:t>
            </a:r>
            <a:r>
              <a:rPr lang="en-US" sz="2500" b="1" dirty="0">
                <a:latin typeface="+mj-lt"/>
                <a:cs typeface="Gotham Medium" pitchFamily="50" charset="0"/>
              </a:rPr>
              <a:t>words are all you </a:t>
            </a:r>
            <a:r>
              <a:rPr lang="en-US" sz="2500" b="1" dirty="0" smtClean="0">
                <a:latin typeface="+mj-lt"/>
                <a:cs typeface="Gotham Medium" pitchFamily="50" charset="0"/>
              </a:rPr>
              <a:t>have. They </a:t>
            </a:r>
            <a:r>
              <a:rPr lang="en-US" sz="2500" b="1" dirty="0">
                <a:latin typeface="+mj-lt"/>
                <a:cs typeface="Gotham Medium" pitchFamily="50" charset="0"/>
              </a:rPr>
              <a:t>are a projection of you in your physical absence. </a:t>
            </a:r>
            <a:r>
              <a:rPr lang="en-US" sz="2500" b="1" dirty="0" smtClean="0">
                <a:latin typeface="+mj-lt"/>
                <a:cs typeface="Gotham Medium" pitchFamily="50" charset="0"/>
              </a:rPr>
              <a:t>And</a:t>
            </a:r>
            <a:r>
              <a:rPr lang="en-US" sz="2500" b="1" dirty="0">
                <a:latin typeface="+mj-lt"/>
                <a:cs typeface="Gotham Medium" pitchFamily="50" charset="0"/>
              </a:rPr>
              <a:t>, for better or worse, people judge you if you </a:t>
            </a:r>
            <a:r>
              <a:rPr lang="en-US" sz="2500" b="1" dirty="0" smtClean="0">
                <a:latin typeface="+mj-lt"/>
                <a:cs typeface="Gotham Medium" pitchFamily="50" charset="0"/>
              </a:rPr>
              <a:t>can’t </a:t>
            </a:r>
            <a:r>
              <a:rPr lang="en-US" sz="2500" b="1" dirty="0">
                <a:latin typeface="+mj-lt"/>
                <a:cs typeface="Gotham Medium" pitchFamily="50" charset="0"/>
              </a:rPr>
              <a:t>tell </a:t>
            </a:r>
            <a:r>
              <a:rPr lang="en-US" sz="2500" b="1" dirty="0" smtClean="0">
                <a:latin typeface="+mj-lt"/>
                <a:cs typeface="Gotham Medium" pitchFamily="50" charset="0"/>
              </a:rPr>
              <a:t>the difference </a:t>
            </a:r>
            <a:r>
              <a:rPr lang="en-US" sz="2500" b="1" dirty="0">
                <a:latin typeface="+mj-lt"/>
                <a:cs typeface="Gotham Medium" pitchFamily="50" charset="0"/>
              </a:rPr>
              <a:t>between </a:t>
            </a:r>
            <a:r>
              <a:rPr lang="en-US" sz="2500" b="1" i="1" dirty="0">
                <a:latin typeface="+mj-lt"/>
                <a:cs typeface="Gotham Medium" pitchFamily="50" charset="0"/>
              </a:rPr>
              <a:t>their</a:t>
            </a:r>
            <a:r>
              <a:rPr lang="en-US" sz="2500" b="1" dirty="0">
                <a:latin typeface="+mj-lt"/>
                <a:cs typeface="Gotham Medium" pitchFamily="50" charset="0"/>
              </a:rPr>
              <a:t>, </a:t>
            </a:r>
            <a:r>
              <a:rPr lang="en-US" sz="2500" b="1" i="1" dirty="0" smtClean="0">
                <a:latin typeface="+mj-lt"/>
                <a:cs typeface="Gotham Medium" pitchFamily="50" charset="0"/>
              </a:rPr>
              <a:t>there,</a:t>
            </a:r>
            <a:r>
              <a:rPr lang="en-US" sz="2500" b="1" dirty="0" smtClean="0">
                <a:latin typeface="+mj-lt"/>
                <a:cs typeface="Gotham Medium" pitchFamily="50" charset="0"/>
              </a:rPr>
              <a:t> </a:t>
            </a:r>
            <a:r>
              <a:rPr lang="en-US" sz="2500" b="1" dirty="0">
                <a:latin typeface="+mj-lt"/>
                <a:cs typeface="Gotham Medium" pitchFamily="50" charset="0"/>
              </a:rPr>
              <a:t>and </a:t>
            </a:r>
            <a:r>
              <a:rPr lang="en-US" sz="2500" b="1" i="1" dirty="0">
                <a:latin typeface="+mj-lt"/>
                <a:cs typeface="Gotham Medium" pitchFamily="50" charset="0"/>
              </a:rPr>
              <a:t>they’re</a:t>
            </a:r>
            <a:r>
              <a:rPr lang="en-US" sz="2500" b="1" dirty="0" smtClean="0">
                <a:latin typeface="+mj-lt"/>
                <a:cs typeface="Gotham Medium" pitchFamily="50" charset="0"/>
              </a:rPr>
              <a:t>.</a:t>
            </a:r>
            <a:endParaRPr lang="en-US" sz="2500" b="1" dirty="0">
              <a:latin typeface="+mj-lt"/>
              <a:cs typeface="Gotham Medium" pitchFamily="50" charset="0"/>
            </a:endParaRPr>
          </a:p>
          <a:p>
            <a:pPr algn="r"/>
            <a:endParaRPr lang="en-US" sz="2500" b="1" dirty="0">
              <a:latin typeface="+mj-lt"/>
              <a:cs typeface="Gotham Medium" pitchFamily="50" charset="0"/>
            </a:endParaRPr>
          </a:p>
        </p:txBody>
      </p:sp>
      <p:sp>
        <p:nvSpPr>
          <p:cNvPr id="5" name="TextBox 4"/>
          <p:cNvSpPr txBox="1"/>
          <p:nvPr/>
        </p:nvSpPr>
        <p:spPr>
          <a:xfrm>
            <a:off x="762000" y="4038600"/>
            <a:ext cx="4419600" cy="1477328"/>
          </a:xfrm>
          <a:prstGeom prst="rect">
            <a:avLst/>
          </a:prstGeom>
          <a:noFill/>
        </p:spPr>
        <p:txBody>
          <a:bodyPr wrap="square" rtlCol="0">
            <a:spAutoFit/>
          </a:bodyPr>
          <a:lstStyle/>
          <a:p>
            <a:pPr algn="ctr"/>
            <a:r>
              <a:rPr lang="en-US" b="1" dirty="0"/>
              <a:t>Kyle Wiens, CEO of iFixit</a:t>
            </a:r>
          </a:p>
          <a:p>
            <a:pPr algn="ctr"/>
            <a:r>
              <a:rPr lang="en-US" b="1" i="1" dirty="0"/>
              <a:t>I Don’t Hire People Who Can’t Write</a:t>
            </a:r>
          </a:p>
          <a:p>
            <a:pPr algn="ctr"/>
            <a:r>
              <a:rPr lang="en-US" b="1" i="1" dirty="0"/>
              <a:t>Harvard Business Review </a:t>
            </a:r>
            <a:r>
              <a:rPr lang="en-US" b="1" dirty="0"/>
              <a:t>Blog Network</a:t>
            </a:r>
          </a:p>
          <a:p>
            <a:pPr algn="ctr"/>
            <a:r>
              <a:rPr lang="en-US" b="1" dirty="0"/>
              <a:t>July 20, 2012</a:t>
            </a:r>
          </a:p>
          <a:p>
            <a:endParaRPr lang="en-US" b="1" dirty="0"/>
          </a:p>
        </p:txBody>
      </p:sp>
    </p:spTree>
    <p:extLst>
      <p:ext uri="{BB962C8B-B14F-4D97-AF65-F5344CB8AC3E}">
        <p14:creationId xmlns:p14="http://schemas.microsoft.com/office/powerpoint/2010/main" val="127580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077200" cy="639762"/>
          </a:xfrm>
        </p:spPr>
        <p:txBody>
          <a:bodyPr>
            <a:noAutofit/>
          </a:bodyPr>
          <a:lstStyle/>
          <a:p>
            <a:r>
              <a:rPr lang="en-US" sz="2300" dirty="0" smtClean="0">
                <a:latin typeface="Verdana" panose="020B0604030504040204" pitchFamily="34" charset="0"/>
                <a:ea typeface="Verdana" panose="020B0604030504040204" pitchFamily="34" charset="0"/>
                <a:cs typeface="Verdana" panose="020B0604030504040204" pitchFamily="34" charset="0"/>
              </a:rPr>
              <a:t>Verbal Reasoning – </a:t>
            </a:r>
            <a:r>
              <a:rPr lang="en-US" sz="23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Reading Comprehension</a:t>
            </a:r>
            <a:endParaRPr lang="en-US" sz="2300"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txBox="1">
            <a:spLocks/>
          </p:cNvSpPr>
          <p:nvPr/>
        </p:nvSpPr>
        <p:spPr bwMode="auto">
          <a:xfrm>
            <a:off x="76200" y="914400"/>
            <a:ext cx="4876800" cy="579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R="0" lvl="0" indent="-342900" defTabSz="914400" rtl="0" eaLnBrk="1" fontAlgn="base" latinLnBrk="0" hangingPunct="1">
              <a:lnSpc>
                <a:spcPct val="100000"/>
              </a:lnSpc>
              <a:spcAft>
                <a:spcPct val="0"/>
              </a:spcAft>
              <a:buClrTx/>
              <a:buSzTx/>
              <a:buFontTx/>
              <a:buNone/>
              <a:tabLst/>
              <a:defRPr/>
            </a:pPr>
            <a:r>
              <a:rPr kumimoji="0" lang="en-GB" sz="1350" b="0" i="0" u="none" strike="noStrike" kern="0" cap="none" spc="0" normalizeH="0" baseline="0" noProof="0" dirty="0" smtClean="0">
                <a:ln>
                  <a:noFill/>
                </a:ln>
                <a:effectLst/>
                <a:uLnTx/>
                <a:uFillTx/>
                <a:latin typeface="Calibri" pitchFamily="34" charset="0"/>
              </a:rPr>
              <a:t>In 1988</a:t>
            </a:r>
            <a:r>
              <a:rPr kumimoji="0" lang="en-GB" sz="1350" b="0" i="0" u="none" strike="noStrike" kern="0" cap="none" spc="0" normalizeH="0" noProof="0" dirty="0" smtClean="0">
                <a:ln>
                  <a:noFill/>
                </a:ln>
                <a:effectLst/>
                <a:uLnTx/>
                <a:uFillTx/>
                <a:latin typeface="Calibri" pitchFamily="34" charset="0"/>
              </a:rPr>
              <a:t> services moved ahead of manufacturing as the main product</a:t>
            </a:r>
            <a:r>
              <a:rPr lang="en-GB" sz="1350" kern="0" dirty="0">
                <a:latin typeface="Calibri" pitchFamily="34" charset="0"/>
              </a:rPr>
              <a:t> </a:t>
            </a:r>
            <a:r>
              <a:rPr kumimoji="0" lang="en-GB" sz="1350" b="0" i="0" u="none" strike="noStrike" kern="0" cap="none" spc="0" normalizeH="0" noProof="0" dirty="0" smtClean="0">
                <a:ln>
                  <a:noFill/>
                </a:ln>
                <a:effectLst/>
                <a:uLnTx/>
                <a:uFillTx/>
                <a:latin typeface="Calibri" pitchFamily="34" charset="0"/>
              </a:rPr>
              <a:t>of the United States economy. But what is meant by “services”? Some economists define a service as something</a:t>
            </a:r>
            <a:r>
              <a:rPr lang="en-GB" sz="1350" kern="0" dirty="0" smtClean="0">
                <a:latin typeface="Calibri" pitchFamily="34" charset="0"/>
              </a:rPr>
              <a:t> </a:t>
            </a:r>
            <a:r>
              <a:rPr kumimoji="0" lang="en-GB" sz="1350" b="0" i="0" u="none" strike="noStrike" kern="0" cap="none" spc="0" normalizeH="0" noProof="0" dirty="0" smtClean="0">
                <a:ln>
                  <a:noFill/>
                </a:ln>
                <a:effectLst/>
                <a:uLnTx/>
                <a:uFillTx/>
                <a:latin typeface="Calibri" pitchFamily="34" charset="0"/>
              </a:rPr>
              <a:t>that is produced and consumed simultaneously, for example,</a:t>
            </a:r>
            <a:r>
              <a:rPr lang="en-GB" sz="1350" kern="0" dirty="0" smtClean="0">
                <a:latin typeface="Calibri" pitchFamily="34" charset="0"/>
              </a:rPr>
              <a:t> </a:t>
            </a:r>
            <a:r>
              <a:rPr kumimoji="0" lang="en-GB" sz="1350" b="0" i="0" u="none" strike="noStrike" kern="0" cap="none" spc="0" normalizeH="0" noProof="0" dirty="0" smtClean="0">
                <a:ln>
                  <a:noFill/>
                </a:ln>
                <a:effectLst/>
                <a:uLnTx/>
                <a:uFillTx/>
                <a:latin typeface="Calibri" pitchFamily="34" charset="0"/>
              </a:rPr>
              <a:t>a haircut. The broader, classical definition is that a service is an intangible something that cannot be touched or stored.</a:t>
            </a:r>
            <a:r>
              <a:rPr lang="en-GB" sz="1350" kern="0" noProof="0" dirty="0" smtClean="0">
                <a:latin typeface="Calibri" pitchFamily="34" charset="0"/>
              </a:rPr>
              <a:t> </a:t>
            </a:r>
            <a:r>
              <a:rPr kumimoji="0" lang="en-GB" sz="1350" b="0" i="0" u="none" strike="noStrike" kern="0" cap="none" spc="0" normalizeH="0" noProof="0" dirty="0" smtClean="0">
                <a:ln>
                  <a:noFill/>
                </a:ln>
                <a:effectLst/>
                <a:uLnTx/>
                <a:uFillTx/>
                <a:latin typeface="Calibri" pitchFamily="34" charset="0"/>
              </a:rPr>
              <a:t>Yet electronic utilities can store energy, and computer programmers save information electronically. Thus, the classical definition is hard to sustain.</a:t>
            </a:r>
          </a:p>
          <a:p>
            <a:pPr marR="0" lvl="0" indent="-342900" defTabSz="914400" rtl="0" eaLnBrk="1" fontAlgn="base" latinLnBrk="0" hangingPunct="1">
              <a:lnSpc>
                <a:spcPct val="100000"/>
              </a:lnSpc>
              <a:spcAft>
                <a:spcPct val="0"/>
              </a:spcAft>
              <a:buClrTx/>
              <a:buSzTx/>
              <a:buFontTx/>
              <a:buNone/>
              <a:tabLst/>
              <a:defRPr/>
            </a:pPr>
            <a:endParaRPr kumimoji="0" lang="en-GB" sz="1350" b="0" i="0" u="none" strike="noStrike" kern="0" cap="none" spc="0" normalizeH="0" noProof="0" dirty="0" smtClean="0">
              <a:ln>
                <a:noFill/>
              </a:ln>
              <a:effectLst/>
              <a:uLnTx/>
              <a:uFillTx/>
              <a:latin typeface="Calibri" pitchFamily="34" charset="0"/>
            </a:endParaRPr>
          </a:p>
          <a:p>
            <a:pPr marR="0" lvl="0" indent="-342900" defTabSz="914400" rtl="0" eaLnBrk="1" fontAlgn="base" latinLnBrk="0" hangingPunct="1">
              <a:lnSpc>
                <a:spcPct val="100000"/>
              </a:lnSpc>
              <a:spcAft>
                <a:spcPct val="0"/>
              </a:spcAft>
              <a:buClrTx/>
              <a:buSzTx/>
              <a:buFontTx/>
              <a:buNone/>
              <a:tabLst/>
              <a:defRPr/>
            </a:pPr>
            <a:r>
              <a:rPr lang="en-GB" sz="1350" kern="0" dirty="0" smtClean="0">
                <a:latin typeface="Calibri" pitchFamily="34" charset="0"/>
              </a:rPr>
              <a:t>The United States government’s definition is more practical: services are the residual category that includes everything that is not agriculture or industry. Under the definition, services include activities as diverse as engineering and driving a bus. However, besides lacking a strong conceptual framework, this definition fails to recognize the distinction between service industries and service occupations.</a:t>
            </a:r>
            <a:r>
              <a:rPr kumimoji="0" lang="en-GB" sz="1350" b="0" i="0" u="none" strike="noStrike" kern="0" cap="none" spc="0" normalizeH="0" noProof="0" dirty="0" smtClean="0">
                <a:ln>
                  <a:noFill/>
                </a:ln>
                <a:effectLst/>
                <a:uLnTx/>
                <a:uFillTx/>
                <a:latin typeface="Calibri" pitchFamily="34" charset="0"/>
              </a:rPr>
              <a:t> It categorizes workers based on their company’s final product rather than on the actual work the employees perform.  </a:t>
            </a:r>
          </a:p>
          <a:p>
            <a:pPr marR="0" lvl="0" indent="-342900" defTabSz="914400" rtl="0" eaLnBrk="1" fontAlgn="base" latinLnBrk="0" hangingPunct="1">
              <a:lnSpc>
                <a:spcPct val="100000"/>
              </a:lnSpc>
              <a:spcAft>
                <a:spcPct val="0"/>
              </a:spcAft>
              <a:buClrTx/>
              <a:buSzTx/>
              <a:buFontTx/>
              <a:buNone/>
              <a:tabLst/>
              <a:defRPr/>
            </a:pPr>
            <a:endParaRPr kumimoji="0" lang="en-GB" sz="1350" b="0" i="0" u="none" strike="noStrike" kern="0" cap="none" spc="0" normalizeH="0" noProof="0" dirty="0" smtClean="0">
              <a:ln>
                <a:noFill/>
              </a:ln>
              <a:effectLst/>
              <a:uLnTx/>
              <a:uFillTx/>
              <a:latin typeface="Calibri" pitchFamily="34" charset="0"/>
            </a:endParaRPr>
          </a:p>
          <a:p>
            <a:pPr marR="0" lvl="0" indent="-342900" defTabSz="914400" rtl="0" eaLnBrk="1" fontAlgn="base" latinLnBrk="0" hangingPunct="1">
              <a:lnSpc>
                <a:spcPct val="100000"/>
              </a:lnSpc>
              <a:spcAft>
                <a:spcPct val="0"/>
              </a:spcAft>
              <a:buClrTx/>
              <a:buSzTx/>
              <a:buFontTx/>
              <a:buNone/>
              <a:tabLst/>
              <a:defRPr/>
            </a:pPr>
            <a:r>
              <a:rPr kumimoji="0" lang="en-GB" sz="1350" b="0" i="0" u="none" strike="noStrike" kern="0" cap="none" spc="0" normalizeH="0" noProof="0" dirty="0" smtClean="0">
                <a:ln>
                  <a:noFill/>
                </a:ln>
                <a:effectLst/>
                <a:uLnTx/>
                <a:uFillTx/>
                <a:latin typeface="Calibri" pitchFamily="34" charset="0"/>
              </a:rPr>
              <a:t>Thus, the many service workers employed by manufacturers – </a:t>
            </a:r>
          </a:p>
          <a:p>
            <a:pPr marR="0" lvl="0" indent="-342900" defTabSz="914400" rtl="0" eaLnBrk="1" fontAlgn="base" latinLnBrk="0" hangingPunct="1">
              <a:lnSpc>
                <a:spcPct val="100000"/>
              </a:lnSpc>
              <a:spcAft>
                <a:spcPct val="0"/>
              </a:spcAft>
              <a:buClrTx/>
              <a:buSzTx/>
              <a:buFontTx/>
              <a:buNone/>
              <a:tabLst/>
              <a:defRPr/>
            </a:pPr>
            <a:r>
              <a:rPr kumimoji="0" lang="en-GB" sz="1350" b="0" i="0" u="none" strike="noStrike" kern="0" cap="none" spc="0" normalizeH="0" noProof="0" dirty="0" smtClean="0">
                <a:ln>
                  <a:noFill/>
                </a:ln>
                <a:effectLst/>
                <a:uLnTx/>
                <a:uFillTx/>
                <a:latin typeface="Calibri" pitchFamily="34" charset="0"/>
              </a:rPr>
              <a:t>bookkeepers or janitors, for example – would fall under the industrial rather than </a:t>
            </a:r>
            <a:r>
              <a:rPr lang="en-GB" sz="1350" kern="0" dirty="0" smtClean="0">
                <a:latin typeface="Calibri" pitchFamily="34" charset="0"/>
              </a:rPr>
              <a:t>the services category. Such ambiguities reveal the arbitrariness of this definition and suggest that, although practical for government purposes, it does not accurately reflect the composition of the current United States economy.</a:t>
            </a:r>
            <a:endParaRPr kumimoji="0" lang="en-GB" sz="1350" b="0" i="0" u="none" strike="noStrike" kern="0" cap="none" spc="0" normalizeH="0" baseline="0" noProof="0" dirty="0" smtClean="0">
              <a:ln>
                <a:noFill/>
              </a:ln>
              <a:effectLst/>
              <a:uLnTx/>
              <a:uFillTx/>
              <a:latin typeface="Calibri" pitchFamily="34" charset="0"/>
            </a:endParaRPr>
          </a:p>
        </p:txBody>
      </p:sp>
      <p:sp>
        <p:nvSpPr>
          <p:cNvPr id="6" name="Content Placeholder 4"/>
          <p:cNvSpPr txBox="1">
            <a:spLocks/>
          </p:cNvSpPr>
          <p:nvPr/>
        </p:nvSpPr>
        <p:spPr bwMode="auto">
          <a:xfrm>
            <a:off x="4876800" y="914400"/>
            <a:ext cx="4495800" cy="48307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300" b="0" i="0" u="none" strike="noStrike" kern="0" cap="none" spc="0" normalizeH="0" baseline="0" noProof="0" dirty="0" smtClean="0">
                <a:ln>
                  <a:noFill/>
                </a:ln>
                <a:solidFill>
                  <a:schemeClr val="tx1"/>
                </a:solidFill>
                <a:effectLst/>
                <a:uLnTx/>
                <a:uFillTx/>
                <a:latin typeface="Calibri" pitchFamily="34" charset="0"/>
              </a:rPr>
              <a:t>   </a:t>
            </a:r>
            <a:r>
              <a:rPr kumimoji="0" lang="en-GB" sz="1300" b="0" i="0" u="none" strike="noStrike" kern="0" cap="none" spc="0" normalizeH="0" baseline="0" noProof="0" dirty="0" smtClean="0">
                <a:ln>
                  <a:noFill/>
                </a:ln>
                <a:effectLst/>
                <a:uLnTx/>
                <a:uFillTx/>
                <a:latin typeface="Calibri" pitchFamily="34" charset="0"/>
              </a:rPr>
              <a:t>The author</a:t>
            </a:r>
            <a:r>
              <a:rPr kumimoji="0" lang="en-GB" sz="1300" b="0" i="0" u="none" strike="noStrike" kern="0" cap="none" spc="0" normalizeH="0" noProof="0" dirty="0" smtClean="0">
                <a:ln>
                  <a:noFill/>
                </a:ln>
                <a:effectLst/>
                <a:uLnTx/>
                <a:uFillTx/>
                <a:latin typeface="Calibri" pitchFamily="34" charset="0"/>
              </a:rPr>
              <a:t> of the passage is primarily concerned with</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300" b="0" i="0" u="none" strike="noStrike" kern="0" cap="none" spc="0" normalizeH="0" noProof="0" dirty="0" smtClean="0">
              <a:ln>
                <a:noFill/>
              </a:ln>
              <a:effectLst/>
              <a:uLnTx/>
              <a:uFillTx/>
              <a:latin typeface="Calibri" pitchFamily="34" charset="0"/>
            </a:endParaRPr>
          </a:p>
          <a:p>
            <a:pPr marL="182880" marR="0" lvl="0" indent="-182880" algn="l" defTabSz="914400" rtl="0" eaLnBrk="1" fontAlgn="base" latinLnBrk="0" hangingPunct="1">
              <a:lnSpc>
                <a:spcPct val="100000"/>
              </a:lnSpc>
              <a:spcBef>
                <a:spcPts val="0"/>
              </a:spcBef>
              <a:spcAft>
                <a:spcPct val="0"/>
              </a:spcAft>
              <a:buClrTx/>
              <a:buSzTx/>
              <a:buFontTx/>
              <a:buNone/>
              <a:tabLst/>
              <a:defRPr/>
            </a:pPr>
            <a:r>
              <a:rPr lang="en-GB" sz="1300" kern="0" baseline="0" dirty="0" smtClean="0">
                <a:latin typeface="Calibri" pitchFamily="34" charset="0"/>
              </a:rPr>
              <a:t>	A.</a:t>
            </a:r>
            <a:r>
              <a:rPr lang="en-GB" sz="1300" kern="0" dirty="0" smtClean="0">
                <a:latin typeface="Calibri" pitchFamily="34" charset="0"/>
              </a:rPr>
              <a:t>  discussing research data underlying several definitions</a:t>
            </a:r>
          </a:p>
          <a:p>
            <a:pPr marL="182880" marR="0" lvl="0" indent="-182880" algn="l" defTabSz="914400" rtl="0" eaLnBrk="1" fontAlgn="base" latinLnBrk="0" hangingPunct="1">
              <a:lnSpc>
                <a:spcPct val="100000"/>
              </a:lnSpc>
              <a:spcBef>
                <a:spcPts val="0"/>
              </a:spcBef>
              <a:spcAft>
                <a:spcPct val="0"/>
              </a:spcAft>
              <a:buClrTx/>
              <a:buSzTx/>
              <a:buFontTx/>
              <a:buNone/>
              <a:tabLst/>
              <a:defRPr/>
            </a:pPr>
            <a:endParaRPr lang="en-GB" sz="1300" kern="0" dirty="0" smtClean="0">
              <a:latin typeface="Calibri" pitchFamily="34" charset="0"/>
            </a:endParaRPr>
          </a:p>
          <a:p>
            <a:pPr marL="182880" marR="0" lvl="0" indent="-182880" algn="l" defTabSz="914400" rtl="0" eaLnBrk="1" fontAlgn="base" latinLnBrk="0" hangingPunct="1">
              <a:lnSpc>
                <a:spcPct val="100000"/>
              </a:lnSpc>
              <a:spcBef>
                <a:spcPts val="0"/>
              </a:spcBef>
              <a:spcAft>
                <a:spcPct val="0"/>
              </a:spcAft>
              <a:buClrTx/>
              <a:buSzTx/>
              <a:buFontTx/>
              <a:buNone/>
              <a:tabLst/>
              <a:defRPr/>
            </a:pPr>
            <a:r>
              <a:rPr kumimoji="0" lang="en-GB" sz="1300" b="0" i="0" u="none" strike="noStrike" kern="0" cap="none" spc="0" normalizeH="0" baseline="0" noProof="0" dirty="0" smtClean="0">
                <a:ln>
                  <a:noFill/>
                </a:ln>
                <a:effectLst/>
                <a:uLnTx/>
                <a:uFillTx/>
                <a:latin typeface="Calibri" pitchFamily="34" charset="0"/>
              </a:rPr>
              <a:t>	B.</a:t>
            </a:r>
            <a:r>
              <a:rPr kumimoji="0" lang="en-GB" sz="1300" b="0" i="0" u="none" strike="noStrike" kern="0" cap="none" spc="0" normalizeH="0" noProof="0" dirty="0" smtClean="0">
                <a:ln>
                  <a:noFill/>
                </a:ln>
                <a:effectLst/>
                <a:uLnTx/>
                <a:uFillTx/>
                <a:latin typeface="Calibri" pitchFamily="34" charset="0"/>
              </a:rPr>
              <a:t>  arguing for the adoption of a particular definition</a:t>
            </a:r>
          </a:p>
          <a:p>
            <a:pPr marL="182880" marR="0" lvl="0" indent="-182880" algn="l" defTabSz="914400" rtl="0" eaLnBrk="1" fontAlgn="base" latinLnBrk="0" hangingPunct="1">
              <a:lnSpc>
                <a:spcPct val="100000"/>
              </a:lnSpc>
              <a:spcBef>
                <a:spcPts val="0"/>
              </a:spcBef>
              <a:spcAft>
                <a:spcPct val="0"/>
              </a:spcAft>
              <a:buClrTx/>
              <a:buSzTx/>
              <a:buFontTx/>
              <a:buNone/>
              <a:tabLst/>
              <a:defRPr/>
            </a:pPr>
            <a:endParaRPr kumimoji="0" lang="en-GB" sz="1300" b="0" i="0" u="none" strike="noStrike" kern="0" cap="none" spc="0" normalizeH="0" noProof="0" dirty="0" smtClean="0">
              <a:ln>
                <a:noFill/>
              </a:ln>
              <a:effectLst/>
              <a:uLnTx/>
              <a:uFillTx/>
              <a:latin typeface="Calibri" pitchFamily="34" charset="0"/>
            </a:endParaRPr>
          </a:p>
          <a:p>
            <a:pPr marL="182880" marR="0" lvl="0" indent="-182880" algn="l" defTabSz="914400" rtl="0" eaLnBrk="1" fontAlgn="base" latinLnBrk="0" hangingPunct="1">
              <a:lnSpc>
                <a:spcPct val="100000"/>
              </a:lnSpc>
              <a:spcBef>
                <a:spcPts val="0"/>
              </a:spcBef>
              <a:spcAft>
                <a:spcPct val="0"/>
              </a:spcAft>
              <a:buClrTx/>
              <a:buSzTx/>
              <a:buFontTx/>
              <a:buNone/>
              <a:tabLst/>
              <a:defRPr/>
            </a:pPr>
            <a:r>
              <a:rPr lang="en-GB" sz="1300" kern="0" baseline="0" dirty="0" smtClean="0">
                <a:latin typeface="Calibri" pitchFamily="34" charset="0"/>
              </a:rPr>
              <a:t>	C.</a:t>
            </a:r>
            <a:r>
              <a:rPr lang="en-GB" sz="1300" kern="0" dirty="0" smtClean="0">
                <a:latin typeface="Calibri" pitchFamily="34" charset="0"/>
              </a:rPr>
              <a:t>  exploring definitions of a concept</a:t>
            </a:r>
          </a:p>
          <a:p>
            <a:pPr marL="182880" marR="0" lvl="0" indent="-182880" algn="l" defTabSz="914400" rtl="0" eaLnBrk="1" fontAlgn="base" latinLnBrk="0" hangingPunct="1">
              <a:lnSpc>
                <a:spcPct val="100000"/>
              </a:lnSpc>
              <a:spcBef>
                <a:spcPts val="0"/>
              </a:spcBef>
              <a:spcAft>
                <a:spcPct val="0"/>
              </a:spcAft>
              <a:buClrTx/>
              <a:buSzTx/>
              <a:buFontTx/>
              <a:buNone/>
              <a:tabLst/>
              <a:defRPr/>
            </a:pPr>
            <a:endParaRPr kumimoji="0" lang="en-GB" sz="1300" b="0" i="0" u="none" strike="noStrike" kern="0" cap="none" spc="0" normalizeH="0" baseline="0" noProof="0" dirty="0" smtClean="0">
              <a:ln>
                <a:noFill/>
              </a:ln>
              <a:effectLst/>
              <a:uLnTx/>
              <a:uFillTx/>
              <a:latin typeface="Calibri" pitchFamily="34" charset="0"/>
            </a:endParaRPr>
          </a:p>
          <a:p>
            <a:pPr marL="182880" marR="0" lvl="0" indent="-182880" algn="l" defTabSz="914400" rtl="0" eaLnBrk="1" fontAlgn="base" latinLnBrk="0" hangingPunct="1">
              <a:lnSpc>
                <a:spcPct val="100000"/>
              </a:lnSpc>
              <a:spcBef>
                <a:spcPts val="0"/>
              </a:spcBef>
              <a:spcAft>
                <a:spcPct val="0"/>
              </a:spcAft>
              <a:buClrTx/>
              <a:buSzTx/>
              <a:buFontTx/>
              <a:buNone/>
              <a:tabLst/>
              <a:defRPr/>
            </a:pPr>
            <a:r>
              <a:rPr kumimoji="0" lang="en-GB" sz="1300" b="0" i="0" u="none" strike="noStrike" kern="0" cap="none" spc="0" normalizeH="0" baseline="0" noProof="0" dirty="0" smtClean="0">
                <a:ln>
                  <a:noFill/>
                </a:ln>
                <a:effectLst/>
                <a:uLnTx/>
                <a:uFillTx/>
                <a:latin typeface="Calibri" pitchFamily="34" charset="0"/>
              </a:rPr>
              <a:t>	D.</a:t>
            </a:r>
            <a:r>
              <a:rPr kumimoji="0" lang="en-GB" sz="1300" b="0" i="0" u="none" strike="noStrike" kern="0" cap="none" spc="0" normalizeH="0" noProof="0" dirty="0" smtClean="0">
                <a:ln>
                  <a:noFill/>
                </a:ln>
                <a:effectLst/>
                <a:uLnTx/>
                <a:uFillTx/>
                <a:latin typeface="Calibri" pitchFamily="34" charset="0"/>
              </a:rPr>
              <a:t>  </a:t>
            </a:r>
            <a:r>
              <a:rPr lang="en-GB" sz="1300" kern="0" noProof="0" dirty="0" smtClean="0">
                <a:latin typeface="Calibri" pitchFamily="34" charset="0"/>
              </a:rPr>
              <a:t>co</a:t>
            </a:r>
            <a:r>
              <a:rPr kumimoji="0" lang="en-GB" sz="1300" b="0" i="0" u="none" strike="noStrike" kern="0" cap="none" spc="0" normalizeH="0" noProof="0" dirty="0" smtClean="0">
                <a:ln>
                  <a:noFill/>
                </a:ln>
                <a:effectLst/>
                <a:uLnTx/>
                <a:uFillTx/>
                <a:latin typeface="Calibri" pitchFamily="34" charset="0"/>
              </a:rPr>
              <a:t>mparing the advantages of several definitions</a:t>
            </a:r>
          </a:p>
          <a:p>
            <a:pPr marL="182880" marR="0" lvl="0" indent="-182880" algn="l" defTabSz="914400" rtl="0" eaLnBrk="1" fontAlgn="base" latinLnBrk="0" hangingPunct="1">
              <a:lnSpc>
                <a:spcPct val="100000"/>
              </a:lnSpc>
              <a:spcBef>
                <a:spcPts val="0"/>
              </a:spcBef>
              <a:spcAft>
                <a:spcPct val="0"/>
              </a:spcAft>
              <a:buClrTx/>
              <a:buSzTx/>
              <a:buFontTx/>
              <a:buNone/>
              <a:tabLst/>
              <a:defRPr/>
            </a:pPr>
            <a:endParaRPr lang="en-GB" sz="1300" kern="0" baseline="0" dirty="0" smtClean="0">
              <a:latin typeface="Calibri" pitchFamily="34" charset="0"/>
            </a:endParaRPr>
          </a:p>
          <a:p>
            <a:pPr marL="182880" marR="0" lvl="0" indent="-182880" algn="l" defTabSz="914400" rtl="0" eaLnBrk="1" fontAlgn="base" latinLnBrk="0" hangingPunct="1">
              <a:lnSpc>
                <a:spcPct val="100000"/>
              </a:lnSpc>
              <a:spcBef>
                <a:spcPts val="0"/>
              </a:spcBef>
              <a:spcAft>
                <a:spcPct val="0"/>
              </a:spcAft>
              <a:buClrTx/>
              <a:buSzTx/>
              <a:buFontTx/>
              <a:buNone/>
              <a:tabLst/>
              <a:defRPr/>
            </a:pPr>
            <a:r>
              <a:rPr lang="en-GB" sz="1300" kern="0" baseline="0" dirty="0" smtClean="0">
                <a:latin typeface="Calibri" pitchFamily="34" charset="0"/>
              </a:rPr>
              <a:t>	E.</a:t>
            </a:r>
            <a:r>
              <a:rPr lang="en-GB" sz="1300" kern="0" dirty="0" smtClean="0">
                <a:latin typeface="Calibri" pitchFamily="34" charset="0"/>
              </a:rPr>
              <a:t>  clarifying some ambiguous definitions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300" b="0" i="0" u="none" strike="noStrike" kern="0" cap="none" spc="0" normalizeH="0" baseline="0" noProof="0" dirty="0" smtClean="0">
              <a:ln>
                <a:noFill/>
              </a:ln>
              <a:effectLst/>
              <a:uLnTx/>
              <a:uFillTx/>
              <a:latin typeface="Calibri"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2400" b="1" i="1" kern="0" noProof="0" dirty="0" smtClean="0">
                <a:latin typeface="Calibri" pitchFamily="34" charset="0"/>
              </a:rPr>
              <a:t>   </a:t>
            </a:r>
            <a:r>
              <a:rPr lang="en-GB" sz="2400" i="1" kern="0" noProof="0" dirty="0" smtClean="0">
                <a:latin typeface="Calibri" pitchFamily="34" charset="0"/>
              </a:rPr>
              <a:t>Four additional questions...</a:t>
            </a:r>
            <a:endParaRPr kumimoji="0" lang="en-GB" sz="2400" i="1" u="none" strike="noStrike" kern="0" cap="none" spc="0" normalizeH="0" baseline="0" noProof="0" dirty="0" smtClean="0">
              <a:ln>
                <a:noFill/>
              </a:ln>
              <a:effectLst/>
              <a:uLnTx/>
              <a:uFillTx/>
              <a:latin typeface="Calibri" pitchFamily="34" charset="0"/>
            </a:endParaRPr>
          </a:p>
        </p:txBody>
      </p:sp>
      <p:cxnSp>
        <p:nvCxnSpPr>
          <p:cNvPr id="8" name="Straight Connector 7"/>
          <p:cNvCxnSpPr/>
          <p:nvPr/>
        </p:nvCxnSpPr>
        <p:spPr bwMode="auto">
          <a:xfrm>
            <a:off x="4953000" y="762000"/>
            <a:ext cx="0" cy="5562600"/>
          </a:xfrm>
          <a:prstGeom prst="line">
            <a:avLst/>
          </a:prstGeom>
          <a:solidFill>
            <a:schemeClr val="accent1"/>
          </a:solidFill>
          <a:ln w="28575" cap="flat" cmpd="sng" algn="ctr">
            <a:solidFill>
              <a:srgbClr val="FC3EFC"/>
            </a:solidFill>
            <a:prstDash val="solid"/>
            <a:round/>
            <a:headEnd type="none" w="med" len="med"/>
            <a:tailEnd type="none" w="med" len="med"/>
          </a:ln>
          <a:effectLst/>
        </p:spPr>
      </p:cxnSp>
      <p:sp>
        <p:nvSpPr>
          <p:cNvPr id="7" name="Rectangle 6"/>
          <p:cNvSpPr/>
          <p:nvPr/>
        </p:nvSpPr>
        <p:spPr>
          <a:xfrm>
            <a:off x="6324600" y="5029200"/>
            <a:ext cx="1295400" cy="400110"/>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000" b="1" dirty="0" smtClean="0">
                <a:latin typeface="Calibri" pitchFamily="34" charset="0"/>
              </a:rPr>
              <a:t>Sample</a:t>
            </a:r>
          </a:p>
        </p:txBody>
      </p:sp>
      <p:sp>
        <p:nvSpPr>
          <p:cNvPr id="9" name="Left Arrow 8"/>
          <p:cNvSpPr/>
          <p:nvPr/>
        </p:nvSpPr>
        <p:spPr>
          <a:xfrm>
            <a:off x="7823200" y="2057400"/>
            <a:ext cx="609600" cy="482600"/>
          </a:xfrm>
          <a:prstGeom prst="leftArrow">
            <a:avLst/>
          </a:prstGeom>
          <a:solidFill>
            <a:srgbClr val="BED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228600" y="6858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5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anim calcmode="lin" valueType="num">
                                      <p:cBhvr>
                                        <p:cTn id="3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1000"/>
                                        <p:tgtEl>
                                          <p:spTgt spid="6">
                                            <p:txEl>
                                              <p:pRg st="8" end="8"/>
                                            </p:txEl>
                                          </p:spTgt>
                                        </p:tgtEl>
                                      </p:cBhvr>
                                    </p:animEffect>
                                    <p:anim calcmode="lin" valueType="num">
                                      <p:cBhvr>
                                        <p:cTn id="3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8" end="8"/>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fade">
                                      <p:cBhvr>
                                        <p:cTn id="39" dur="1000"/>
                                        <p:tgtEl>
                                          <p:spTgt spid="6">
                                            <p:txEl>
                                              <p:pRg st="10" end="10"/>
                                            </p:txEl>
                                          </p:spTgt>
                                        </p:tgtEl>
                                      </p:cBhvr>
                                    </p:animEffect>
                                    <p:anim calcmode="lin" valueType="num">
                                      <p:cBhvr>
                                        <p:cTn id="40"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6">
                                            <p:txEl>
                                              <p:pRg st="12" end="12"/>
                                            </p:txEl>
                                          </p:spTgt>
                                        </p:tgtEl>
                                        <p:attrNameLst>
                                          <p:attrName>style.visibility</p:attrName>
                                        </p:attrNameLst>
                                      </p:cBhvr>
                                      <p:to>
                                        <p:strVal val="visible"/>
                                      </p:to>
                                    </p:set>
                                    <p:animEffect transition="in" filter="fade">
                                      <p:cBhvr>
                                        <p:cTn id="44" dur="1000"/>
                                        <p:tgtEl>
                                          <p:spTgt spid="6">
                                            <p:txEl>
                                              <p:pRg st="12" end="12"/>
                                            </p:txEl>
                                          </p:spTgt>
                                        </p:tgtEl>
                                      </p:cBhvr>
                                    </p:animEffect>
                                    <p:anim calcmode="lin" valueType="num">
                                      <p:cBhvr>
                                        <p:cTn id="45"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10600" cy="1143000"/>
          </a:xfrm>
        </p:spPr>
        <p:txBody>
          <a:bodyPr>
            <a:normAutofit/>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Why the GMAT</a:t>
            </a:r>
            <a:r>
              <a:rPr lang="en-US" sz="2400" baseline="30000" dirty="0" smtClean="0">
                <a:latin typeface="Verdana" panose="020B0604030504040204" pitchFamily="34" charset="0"/>
                <a:ea typeface="Verdana" panose="020B0604030504040204" pitchFamily="34" charset="0"/>
                <a:cs typeface="Verdana" panose="020B0604030504040204" pitchFamily="34" charset="0"/>
              </a:rPr>
              <a:t>®</a:t>
            </a:r>
            <a:r>
              <a:rPr lang="en-US" sz="3000" dirty="0" smtClean="0">
                <a:latin typeface="Verdana" panose="020B0604030504040204" pitchFamily="34" charset="0"/>
                <a:ea typeface="Verdana" panose="020B0604030504040204" pitchFamily="34" charset="0"/>
                <a:cs typeface="Verdana" panose="020B0604030504040204" pitchFamily="34" charset="0"/>
              </a:rPr>
              <a:t> Exam?</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2"/>
          <p:cNvSpPr txBox="1">
            <a:spLocks/>
          </p:cNvSpPr>
          <p:nvPr/>
        </p:nvSpPr>
        <p:spPr bwMode="auto">
          <a:xfrm>
            <a:off x="381000" y="1524000"/>
            <a:ext cx="5715000" cy="495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defRPr/>
            </a:pPr>
            <a:r>
              <a:rPr lang="en-US" sz="2000" b="1" dirty="0">
                <a:latin typeface="Verdana" panose="020B0604030504040204" pitchFamily="34" charset="0"/>
                <a:ea typeface="Verdana" panose="020B0604030504040204" pitchFamily="34" charset="0"/>
                <a:cs typeface="Verdana" panose="020B0604030504040204" pitchFamily="34" charset="0"/>
              </a:rPr>
              <a:t>The GMAT exam shines a spotlight on talent around the world. </a:t>
            </a:r>
            <a:endParaRPr lang="en-US" sz="2800" dirty="0">
              <a:cs typeface="Gotham Medium" pitchFamily="50" charset="0"/>
            </a:endParaRPr>
          </a:p>
          <a:p>
            <a:pPr marL="342900" indent="-342900" eaLnBrk="0" hangingPunct="0">
              <a:spcBef>
                <a:spcPct val="20000"/>
              </a:spcBef>
              <a:buFont typeface="Arial" panose="020B0604020202020204" pitchFamily="34" charset="0"/>
              <a:buChar char="•"/>
              <a:defRPr/>
            </a:pPr>
            <a:r>
              <a:rPr lang="en-US" sz="2000" kern="0" dirty="0">
                <a:latin typeface="Calibri" pitchFamily="34" charset="0"/>
              </a:rPr>
              <a:t>Created by business schools to discover and select the best students with the greatest potential to </a:t>
            </a:r>
            <a:r>
              <a:rPr lang="en-US" sz="2000" kern="0" dirty="0" smtClean="0">
                <a:latin typeface="Calibri" pitchFamily="34" charset="0"/>
              </a:rPr>
              <a:t>succeed. </a:t>
            </a:r>
            <a:endParaRPr lang="en-US" sz="2000" kern="0" dirty="0">
              <a:latin typeface="Calibri" pitchFamily="34" charset="0"/>
            </a:endParaRPr>
          </a:p>
          <a:p>
            <a:pPr marL="342900" indent="-342900" eaLnBrk="0" hangingPunct="0">
              <a:spcBef>
                <a:spcPct val="20000"/>
              </a:spcBef>
              <a:buFont typeface="Arial" panose="020B0604020202020204" pitchFamily="34" charset="0"/>
              <a:buChar char="•"/>
              <a:defRPr/>
            </a:pPr>
            <a:r>
              <a:rPr lang="en-US" sz="2000" kern="0" dirty="0">
                <a:latin typeface="Calibri" pitchFamily="34" charset="0"/>
              </a:rPr>
              <a:t>Measures the skills that are in demand by today’s employers.</a:t>
            </a:r>
          </a:p>
          <a:p>
            <a:pPr marL="342900" indent="-342900" eaLnBrk="0" hangingPunct="0">
              <a:spcBef>
                <a:spcPct val="20000"/>
              </a:spcBef>
              <a:buFont typeface="Arial" panose="020B0604020202020204" pitchFamily="34" charset="0"/>
              <a:buChar char="•"/>
              <a:defRPr/>
            </a:pPr>
            <a:r>
              <a:rPr lang="en-US" sz="2000" kern="0" dirty="0">
                <a:latin typeface="Calibri" pitchFamily="34" charset="0"/>
              </a:rPr>
              <a:t>A trusted part of the admissions process of more than 5,800 business and management programs </a:t>
            </a:r>
            <a:r>
              <a:rPr lang="en-US" sz="2000" kern="0" dirty="0" smtClean="0">
                <a:latin typeface="Calibri" pitchFamily="34" charset="0"/>
              </a:rPr>
              <a:t>worldwide; available in </a:t>
            </a:r>
            <a:r>
              <a:rPr lang="en-US" sz="2000" kern="0" dirty="0">
                <a:latin typeface="Calibri" pitchFamily="34" charset="0"/>
              </a:rPr>
              <a:t>110 countries. </a:t>
            </a:r>
          </a:p>
          <a:p>
            <a:pPr marL="1371600" lvl="2" indent="-457200" eaLnBrk="0" hangingPunct="0">
              <a:spcBef>
                <a:spcPct val="20000"/>
              </a:spcBef>
              <a:buFont typeface="Wingdings" panose="05000000000000000000" pitchFamily="2" charset="2"/>
              <a:buChar char="ü"/>
              <a:defRPr/>
            </a:pPr>
            <a:r>
              <a:rPr kumimoji="0" lang="en-US" sz="2000" b="1" i="0" u="none" strike="noStrike" kern="0" cap="none" spc="0" normalizeH="0" baseline="0" noProof="0" dirty="0" smtClean="0">
                <a:ln>
                  <a:noFill/>
                </a:ln>
                <a:solidFill>
                  <a:srgbClr val="00B050"/>
                </a:solidFill>
                <a:effectLst/>
                <a:uLnTx/>
                <a:uFillTx/>
                <a:latin typeface="Calibri" pitchFamily="34" charset="0"/>
              </a:rPr>
              <a:t>6,000+</a:t>
            </a:r>
            <a:r>
              <a:rPr kumimoji="0" lang="en-US" sz="2000" b="1" i="0" u="none" strike="noStrike" kern="0" cap="none" spc="0" normalizeH="0" noProof="0" dirty="0" smtClean="0">
                <a:ln>
                  <a:noFill/>
                </a:ln>
                <a:solidFill>
                  <a:srgbClr val="00B050"/>
                </a:solidFill>
                <a:effectLst/>
                <a:uLnTx/>
                <a:uFillTx/>
                <a:latin typeface="Calibri" pitchFamily="34" charset="0"/>
              </a:rPr>
              <a:t> </a:t>
            </a:r>
            <a:r>
              <a:rPr kumimoji="0" lang="en-US" sz="2000" b="1" i="0" u="none" strike="noStrike" kern="0" cap="none" spc="0" normalizeH="0" noProof="0" dirty="0" smtClean="0">
                <a:ln>
                  <a:noFill/>
                </a:ln>
                <a:solidFill>
                  <a:srgbClr val="00B050"/>
                </a:solidFill>
                <a:effectLst/>
                <a:uLnTx/>
                <a:uFillTx/>
                <a:latin typeface="Calibri" pitchFamily="34" charset="0"/>
              </a:rPr>
              <a:t>programs</a:t>
            </a:r>
          </a:p>
          <a:p>
            <a:pPr marL="1371600" lvl="2" indent="-457200" eaLnBrk="0" hangingPunct="0">
              <a:spcBef>
                <a:spcPct val="20000"/>
              </a:spcBef>
              <a:buFont typeface="Wingdings" panose="05000000000000000000" pitchFamily="2" charset="2"/>
              <a:buChar char="ü"/>
              <a:defRPr/>
            </a:pPr>
            <a:r>
              <a:rPr lang="en-US" sz="2000" b="1" kern="0" dirty="0" smtClean="0">
                <a:solidFill>
                  <a:srgbClr val="00B050"/>
                </a:solidFill>
                <a:latin typeface="Calibri" pitchFamily="34" charset="0"/>
              </a:rPr>
              <a:t>2,000+ schools</a:t>
            </a:r>
          </a:p>
          <a:p>
            <a:pPr marL="1371600" lvl="2" indent="-457200" eaLnBrk="0" hangingPunct="0">
              <a:spcBef>
                <a:spcPct val="20000"/>
              </a:spcBef>
              <a:buFont typeface="Wingdings" panose="05000000000000000000" pitchFamily="2" charset="2"/>
              <a:buChar char="ü"/>
              <a:defRPr/>
            </a:pPr>
            <a:r>
              <a:rPr lang="en-US" sz="2000" b="1" kern="0" noProof="0" dirty="0" smtClean="0">
                <a:solidFill>
                  <a:srgbClr val="00B050"/>
                </a:solidFill>
                <a:latin typeface="Calibri" pitchFamily="34" charset="0"/>
              </a:rPr>
              <a:t>110+ countries</a:t>
            </a:r>
          </a:p>
          <a:p>
            <a:pPr marL="1371600" lvl="2" indent="-457200" eaLnBrk="0" hangingPunct="0">
              <a:spcBef>
                <a:spcPct val="20000"/>
              </a:spcBef>
              <a:buFont typeface="Wingdings" panose="05000000000000000000" pitchFamily="2" charset="2"/>
              <a:buChar char="ü"/>
              <a:defRPr/>
            </a:pPr>
            <a:r>
              <a:rPr kumimoji="0" lang="en-US" sz="2000" b="1" i="0" u="none" strike="noStrike" kern="0" cap="none" spc="0" normalizeH="0" baseline="0" dirty="0" smtClean="0">
                <a:ln>
                  <a:noFill/>
                </a:ln>
                <a:solidFill>
                  <a:srgbClr val="00B050"/>
                </a:solidFill>
                <a:effectLst/>
                <a:uLnTx/>
                <a:uFillTx/>
                <a:latin typeface="Calibri" pitchFamily="34" charset="0"/>
              </a:rPr>
              <a:t>600+ test centers</a:t>
            </a:r>
            <a:endParaRPr kumimoji="0" lang="en-US" sz="2000" b="1" i="0" u="none" strike="noStrike" kern="0" cap="none" spc="0" normalizeH="0" baseline="0" noProof="0" dirty="0" smtClean="0">
              <a:ln>
                <a:noFill/>
              </a:ln>
              <a:solidFill>
                <a:srgbClr val="00B050"/>
              </a:solidFill>
              <a:effectLst/>
              <a:uLnTx/>
              <a:uFillTx/>
              <a:latin typeface="Calibri" pitchFamily="34" charset="0"/>
            </a:endParaRPr>
          </a:p>
        </p:txBody>
      </p:sp>
      <p:pic>
        <p:nvPicPr>
          <p:cNvPr id="6" name="Picture 1"/>
          <p:cNvPicPr>
            <a:picLocks noChangeAspect="1" noChangeArrowheads="1"/>
          </p:cNvPicPr>
          <p:nvPr/>
        </p:nvPicPr>
        <p:blipFill>
          <a:blip r:embed="rId3" cstate="print"/>
          <a:srcRect/>
          <a:stretch>
            <a:fillRect/>
          </a:stretch>
        </p:blipFill>
        <p:spPr bwMode="auto">
          <a:xfrm>
            <a:off x="6456430" y="2286000"/>
            <a:ext cx="782570" cy="782570"/>
          </a:xfrm>
          <a:prstGeom prst="rect">
            <a:avLst/>
          </a:prstGeom>
          <a:noFill/>
          <a:ln w="9525">
            <a:noFill/>
            <a:miter lim="800000"/>
            <a:headEnd/>
            <a:tailEnd/>
          </a:ln>
        </p:spPr>
      </p:pic>
      <p:sp>
        <p:nvSpPr>
          <p:cNvPr id="7" name="TextBox 6"/>
          <p:cNvSpPr txBox="1"/>
          <p:nvPr/>
        </p:nvSpPr>
        <p:spPr>
          <a:xfrm>
            <a:off x="7696200" y="2343090"/>
            <a:ext cx="838200" cy="400110"/>
          </a:xfrm>
          <a:prstGeom prst="rect">
            <a:avLst/>
          </a:prstGeom>
          <a:noFill/>
        </p:spPr>
        <p:txBody>
          <a:bodyPr wrap="square" rtlCol="0">
            <a:spAutoFit/>
          </a:bodyPr>
          <a:lstStyle/>
          <a:p>
            <a:pPr algn="ctr"/>
            <a:r>
              <a:rPr lang="en-US" sz="2000" b="1" dirty="0" smtClean="0">
                <a:latin typeface="Calibri" pitchFamily="34" charset="0"/>
              </a:rPr>
              <a:t>96%</a:t>
            </a:r>
            <a:endParaRPr lang="en-US" sz="2000" b="1" dirty="0">
              <a:latin typeface="Calibri" pitchFamily="34" charset="0"/>
            </a:endParaRPr>
          </a:p>
        </p:txBody>
      </p:sp>
      <p:pic>
        <p:nvPicPr>
          <p:cNvPr id="8" name="Picture 2"/>
          <p:cNvPicPr>
            <a:picLocks noChangeAspect="1" noChangeArrowheads="1"/>
          </p:cNvPicPr>
          <p:nvPr/>
        </p:nvPicPr>
        <p:blipFill>
          <a:blip r:embed="rId4" cstate="print"/>
          <a:srcRect/>
          <a:stretch>
            <a:fillRect/>
          </a:stretch>
        </p:blipFill>
        <p:spPr bwMode="auto">
          <a:xfrm>
            <a:off x="6400800" y="3276600"/>
            <a:ext cx="870858" cy="609600"/>
          </a:xfrm>
          <a:prstGeom prst="rect">
            <a:avLst/>
          </a:prstGeom>
          <a:noFill/>
          <a:ln w="9525">
            <a:noFill/>
            <a:miter lim="800000"/>
            <a:headEnd/>
            <a:tailEnd/>
          </a:ln>
        </p:spPr>
      </p:pic>
      <p:sp>
        <p:nvSpPr>
          <p:cNvPr id="9" name="TextBox 8"/>
          <p:cNvSpPr txBox="1"/>
          <p:nvPr/>
        </p:nvSpPr>
        <p:spPr>
          <a:xfrm>
            <a:off x="7772400" y="3352800"/>
            <a:ext cx="762000" cy="400110"/>
          </a:xfrm>
          <a:prstGeom prst="rect">
            <a:avLst/>
          </a:prstGeom>
          <a:noFill/>
        </p:spPr>
        <p:txBody>
          <a:bodyPr wrap="square" rtlCol="0">
            <a:spAutoFit/>
          </a:bodyPr>
          <a:lstStyle/>
          <a:p>
            <a:pPr algn="ctr"/>
            <a:r>
              <a:rPr lang="en-US" sz="2000" b="1" dirty="0" smtClean="0">
                <a:latin typeface="Calibri" pitchFamily="34" charset="0"/>
              </a:rPr>
              <a:t>89%</a:t>
            </a:r>
            <a:endParaRPr lang="en-US" sz="2000" b="1" dirty="0">
              <a:latin typeface="Calibri" pitchFamily="34" charset="0"/>
            </a:endParaRPr>
          </a:p>
        </p:txBody>
      </p:sp>
      <p:pic>
        <p:nvPicPr>
          <p:cNvPr id="10" name="Picture 3"/>
          <p:cNvPicPr>
            <a:picLocks noChangeAspect="1" noChangeArrowheads="1"/>
          </p:cNvPicPr>
          <p:nvPr/>
        </p:nvPicPr>
        <p:blipFill>
          <a:blip r:embed="rId5" cstate="print"/>
          <a:srcRect/>
          <a:stretch>
            <a:fillRect/>
          </a:stretch>
        </p:blipFill>
        <p:spPr bwMode="auto">
          <a:xfrm>
            <a:off x="6480056" y="4183048"/>
            <a:ext cx="958009" cy="331862"/>
          </a:xfrm>
          <a:prstGeom prst="rect">
            <a:avLst/>
          </a:prstGeom>
          <a:noFill/>
          <a:ln w="9525">
            <a:noFill/>
            <a:miter lim="800000"/>
            <a:headEnd/>
            <a:tailEnd/>
          </a:ln>
        </p:spPr>
      </p:pic>
      <p:sp>
        <p:nvSpPr>
          <p:cNvPr id="11" name="TextBox 10"/>
          <p:cNvSpPr txBox="1"/>
          <p:nvPr/>
        </p:nvSpPr>
        <p:spPr>
          <a:xfrm>
            <a:off x="7772400" y="4114800"/>
            <a:ext cx="762000" cy="400110"/>
          </a:xfrm>
          <a:prstGeom prst="rect">
            <a:avLst/>
          </a:prstGeom>
          <a:noFill/>
        </p:spPr>
        <p:txBody>
          <a:bodyPr wrap="square" rtlCol="0">
            <a:spAutoFit/>
          </a:bodyPr>
          <a:lstStyle/>
          <a:p>
            <a:pPr algn="ctr"/>
            <a:r>
              <a:rPr lang="en-US" sz="2000" b="1" dirty="0" smtClean="0">
                <a:latin typeface="Calibri" pitchFamily="34" charset="0"/>
              </a:rPr>
              <a:t>77%</a:t>
            </a:r>
            <a:endParaRPr lang="en-US" sz="2000" b="1" dirty="0">
              <a:latin typeface="Calibri" pitchFamily="34" charset="0"/>
            </a:endParaRPr>
          </a:p>
        </p:txBody>
      </p:sp>
      <p:sp>
        <p:nvSpPr>
          <p:cNvPr id="12" name="TextBox 11"/>
          <p:cNvSpPr txBox="1"/>
          <p:nvPr/>
        </p:nvSpPr>
        <p:spPr>
          <a:xfrm>
            <a:off x="6096000" y="1447800"/>
            <a:ext cx="2743200" cy="646331"/>
          </a:xfrm>
          <a:prstGeom prst="rect">
            <a:avLst/>
          </a:prstGeom>
          <a:noFill/>
        </p:spPr>
        <p:txBody>
          <a:bodyPr wrap="square" rtlCol="0">
            <a:spAutoFit/>
          </a:bodyPr>
          <a:lstStyle/>
          <a:p>
            <a:pPr algn="ctr"/>
            <a:r>
              <a:rPr lang="en-US" b="1" dirty="0" smtClean="0">
                <a:latin typeface="+mj-lt"/>
                <a:cs typeface="Gotham Medium" pitchFamily="50" charset="0"/>
              </a:rPr>
              <a:t>% of Schools </a:t>
            </a:r>
            <a:br>
              <a:rPr lang="en-US" b="1" dirty="0" smtClean="0">
                <a:latin typeface="+mj-lt"/>
                <a:cs typeface="Gotham Medium" pitchFamily="50" charset="0"/>
              </a:rPr>
            </a:br>
            <a:r>
              <a:rPr lang="en-US" b="1" dirty="0" smtClean="0">
                <a:latin typeface="+mj-lt"/>
                <a:cs typeface="Gotham Medium" pitchFamily="50" charset="0"/>
              </a:rPr>
              <a:t>Using the GMAT</a:t>
            </a:r>
            <a:endParaRPr lang="en-US" b="1" dirty="0">
              <a:latin typeface="+mj-lt"/>
              <a:cs typeface="Gotham Medium" pitchFamily="50" charset="0"/>
            </a:endParaRPr>
          </a:p>
        </p:txBody>
      </p:sp>
      <p:sp>
        <p:nvSpPr>
          <p:cNvPr id="14" name="TextBox 13"/>
          <p:cNvSpPr txBox="1"/>
          <p:nvPr/>
        </p:nvSpPr>
        <p:spPr>
          <a:xfrm>
            <a:off x="7696200" y="4876800"/>
            <a:ext cx="762000" cy="400110"/>
          </a:xfrm>
          <a:prstGeom prst="rect">
            <a:avLst/>
          </a:prstGeom>
          <a:noFill/>
        </p:spPr>
        <p:txBody>
          <a:bodyPr wrap="square" rtlCol="0">
            <a:spAutoFit/>
          </a:bodyPr>
          <a:lstStyle/>
          <a:p>
            <a:pPr algn="ctr"/>
            <a:r>
              <a:rPr lang="en-US" sz="2000" b="1" dirty="0" smtClean="0">
                <a:latin typeface="Calibri" pitchFamily="34" charset="0"/>
              </a:rPr>
              <a:t>100%</a:t>
            </a:r>
            <a:endParaRPr lang="en-US" sz="2000" b="1" dirty="0">
              <a:latin typeface="Calibri" pitchFamily="34" charset="0"/>
            </a:endParaRPr>
          </a:p>
        </p:txBody>
      </p:sp>
      <p:pic>
        <p:nvPicPr>
          <p:cNvPr id="1026" name="Picture 2" descr="C:\Documents and Settings\echambers\Desktop\untitled.bmp"/>
          <p:cNvPicPr>
            <a:picLocks noChangeAspect="1" noChangeArrowheads="1"/>
          </p:cNvPicPr>
          <p:nvPr/>
        </p:nvPicPr>
        <p:blipFill>
          <a:blip r:embed="rId6" cstate="print"/>
          <a:srcRect/>
          <a:stretch>
            <a:fillRect/>
          </a:stretch>
        </p:blipFill>
        <p:spPr bwMode="auto">
          <a:xfrm>
            <a:off x="6572250" y="4800601"/>
            <a:ext cx="279455" cy="358846"/>
          </a:xfrm>
          <a:prstGeom prst="rect">
            <a:avLst/>
          </a:prstGeom>
          <a:noFill/>
        </p:spPr>
      </p:pic>
      <p:sp>
        <p:nvSpPr>
          <p:cNvPr id="1028" name="AutoShape 4" descr="data:image/jpg;base64,/9j/4AAQSkZJRgABAQAAAQABAAD/2wBDAAkGBwgHBgkIBwgKCgkLDRYPDQwMDRsUFRAWIB0iIiAdHx8kKDQsJCYxJx8fLT0tMTU3Ojo6Iys/RD84QzQ5Ojf/2wBDAQoKCg0MDRoPDxo3JR8lNzc3Nzc3Nzc3Nzc3Nzc3Nzc3Nzc3Nzc3Nzc3Nzc3Nzc3Nzc3Nzc3Nzc3Nzc3Nzc3Nzf/wAARCAA0APwDASIAAhEBAxEB/8QAHAAAAgMBAQEBAAAAAAAAAAAAAAYBBQcEAwII/8QARBAAAQMDAgQDBQQECwkAAAAAAQIDBAAFEQYSBxMhMUFhcRQiMlGRFYGxwjdyobIWJDNSU3R1s8HR8BcjJjQ2YnOClP/EABsBAAMBAQEBAQAAAAAAAAAAAAABAgMEBQYH/8QAMhEAAQQABAQDBgYDAAAAAAAAAQACAxEEEiExBRNBUSJhoRQjgZGx4RUzNEJx8LLB0f/aAAwDAQACEQMRAD8ARaKK0PhPYrXehc/tSG3J5XL2byfdzuz2PkK8pjczsoX6Ti8S3DQmVwsBZ5RW3yLRoCPc/s2RHgtzcpTylrWDkjIGc465FL/ETQkC2Wtd1s6FtJaUOcyVFSdpOMjPUYJHjWjoHAXdrz4eNQySNYWluba9lmFFTRWK9hRRU4o7dyPrQhRRXozgPN7sbdwzn5ZrVddTNJu6YlotC7UqYSjYI6UBfxjOMDParazMCb2XHicWYZGMyk5u3RZNRU4+dGKhdiiipxQcA9SBQhRRU4o7d+1CFFFT36jtRQhRU0dD2x9a1rhtp2w3rTKH51tZektvLbccUVZODkZwfkRVxsLzQXHjca3CR8xwJF1oskopltFnae163aXmgtlM5ba0HsUJJJH0FOfEzSlotemxMtcBuO62+gLUgnqk5GOp+eKYiJaXdlnLxKKOZkRBt+3xWT0VqXC3S9qu1lky7pCbkq9oKGysnoAkfI/M0h6pbjN6iuLUFlLMZp9SG0J7AJ6fiDSdGQ0O7q4ccyXEPgANt3PRVNFSP9daKhdtqKKnp5Z9a6LekKuEVKgFAvIBB6gjcKEnOytJXNRWycV7TboelubDgRWHPamxvaZSk497pkCscxVyRlhpceAxoxkXMArWlFFTUVC7kVqvA/4bx6s/mrKq1Xgf8N49WvzVrB+YF5PG/wBC/wCH1C4dbacvNz1467Ct8hbDimQHwj3BhKcnPbpg058T5rMTR8xl1YDkna20knqo7gTj0AJqq1PxEfsGpn7cu3tOxmgglYWQs7kgny8a6OJmn4dz0+9d20Ylxmg4lzJ95Hikj0rpNU/Luvn2ukL8N7QKYKojrt9l66Xs1rf0LEkvW2Gt8w1KLqmEFROD1zjOaU+DdvhXB+6CdEjyQhtop5zSV7clWcZFPWkv0eQv6ir8DSdwO/5i7/8AiZ/FdKhnYrD3ez4rXqP8lMvS8K7cT34HJQxAYjoecaYTsBGAMDHbJP401z7npvT11g2M25pC5O3by46NqNx2jd6kedK171AjTnFSRLfSpUdyO208EjJCSkHIHjggftpuulntOsGYtyhyk+0MEKjzGcK2kHICge4z4Hr6UNrxZd7UYgu90ZyeWWiq70lHilpm3wEQ7pAjtxyuQlp5ttOEqz1Bx2B6H61ecSbPa4mkJr0W3Q2XUqbw42wlKh/vB4gUna7kaqjvR7fqF9p+Kp5LjLrTSUpWR08BkEZ6g0/cUv8Aoqd+u3/eJpaHPQpa+9acKHPzanUHpYXxpew2aTo63uyrbDKnYaS48WEbuqeqt2O/nXvpgaVutvejWaNFdjsHlupUx1PToTuGTnr18amw/o5i/wBln9w0pcDu149Gfz1YIBa2twuR0bnxTylx8LvqSqtrRsSTxIk2ZO5MBoc9SQeuwgHbn1Vj0p4ud10zpedCs7luaQZATjlx0lKATgFRPXvn51yWr9L12/qCfwbrv1VZNNz7wxMvVwEeU0hPLQZSWwUhRIOD55qWtoEt7rbETmWSNsxJblG3chK3FTSkCJEZudsjtx3FPBl1psbUq3Zwcdgcj9tMjdnsGh9PGZJhofcaSkOvFsLccWSBgZ7DJ7dBVbxSvFvlaYCIFwivvCU2sJaeSojGeuAat7LfbPrazKgythecbAkRFnCgfmnxIz1BHbyp0zOa3UufiHYSMyXkBN960+685lnses9NibGhtsrdaKmXg0EONqGehx36jtVNw00pbfsJq83GM3Ife3KQHU7ktpBI6A9M9M5qL5b9T6QtZ/g9OD1pjhSi0tlBcaSSSSTj3h1PXv5V88MdXQU2xqyXF1Md9pRDClnCXEk5xnsCCSPPpStvMGYUVeWcYN5gfmZfQmwNd/RX1knab1pGlstWxtTbBCVB1hKSQrOFJI6jsfkRXLw8ips951FY0LKmo77brRUeu1SfH6AVM7Stws3tUvRMpEVx/CnYrqEqQsjONhPw9z0PT0pZ4cXabI19MN1JEuUwpDoKAghSMYGB8gk08xDm5hqpEQkgmdC62UDROoIr7rvs9uKeMdxUQMNJW+On89KR+amfXaW7jo28NtkKLCSTjwUghRFe0K3FGubncMdHITCQfPcrP7gqo0bKTfLdqdgkkOTnwP1VpwPwpgZQW97WT5DI9sw/YGL34aITA0LHfX0Ci6+r03H/AATVVw801bnbSdQ3VhuTIlKW8C8ncltIUeuO2cgnNWMoqs3CjacpWm2pRgjqFLAH4qrt0ChtzQVvQ6dramFhRzjA3Kz+ygNFtaegTlkdy5ZWmsz607alc9lm6Z1vHlsItiFJYICg6wlKsKzhSSOo7HzpJsmiYzuvZ9qlFS4MIc3BPVaTjYkn7+vpTrpeLpLTRfNtvMdXPCQrmzUK+HOMfU1z6aksS+I2oH4zyHmlRWdq21hST0HYipLQ7Lmq7Wkc74edyC4My6X3sD/ZXXKu2m7PeounTbmUuPhIGyOnlp3dEg+PWlbiLpeDap9rultZTHQ9LQ060jonOcggeHY5Apqvdn0y5qRq6XO4pYuDPLUlC5SUD3fhyk1VcS7pb51utbUKdGkOJuTSilp5KiBhXXAPmKbxobrySwjy2WMxZtR4r2VhxXjuy9NNRo6St52c0hCR4k5Ar4uFrsWkNI82Xbocl9hoICnmUqU86fMjPf6AU3S0R1OR/aQgqDuWd38/art543VmPGsTAq29f4iQvAH9J5/+vb76qUBoL1lgCZ3x4Ymm2SfP+0swdWp1xS1bcqJJ2pAGfIDtXxU1FeevvAKFIrVeCHa8erP5qyqrvTmqLnpzn/Zimk8/bv5je7tnGPqauJwa8Erh4lh34nDOiZua+qd9a6Gvd81ZJmRWmREe5YDq3QMAIAJx38DTfrp9uBoiehah1jhhAPiThI/15Vmf+1DUv9JE/wDnH+dUN91Jdr8tBucsupQcobSkJQn0A/GtjKwWW7leSzhmMkdEJiA1nb++S2vQ6RI0Hbmkke/FKM/UVVcMtKXDTargu5FoKe2IQG17shO73vLOe1ZvpzW9409FMWGtlyMSVBp9G4JJ74wRj0rqRxG1GmY7J9oZJcSE8ste4gDPwjPTv1PpVCaPwk7hZScKxoMrGEZXm/W06GDbrjxUuUa5xmZCFQUKbQ8kEbht7Z8cZouNhulp1tbpGl4Xs9ucS2mSGMJaICju3j9UjB+lZpM1JdJd8F6U+GpycYcaTtAwMdvSmNvipf0tbFNQVrxjeWlA/QKxUiVhu+60k4bi25SynDLRBOmycOLy2hYoKVkc1U5soB74AVn8RVhxSP8AwVN/Xb/vE1jF5v8Acr1MTKuMgurR8CcYSgZzgAdqs7zrq93q3OQJy45YcKSoIZ2noQR1z5UGZpzeaI+DzxiHUeE2fmNvktZsP6OYv9mH9w0pcDu149Gfz0qxde3yNaUWxpcb2ZDPJALOTtxjvmuHTmqLnpvn/ZimRz9u/mN7vhzjH1NHObmaeyY4ViORMzS3kEfNaZBfQzxiuCFqAL0IJRnxISg4+gP0rl4iaZud41XbZMOIX4pQht1fTajCyTu8sGs1uV9n3G8G7POhEzKSHGRswUgAEfSmaNxT1AyyG3EQnlAY5i2iCfM4IFAkYQQ7um7h2LieyWGiQ0NN/wAVombiTZLDabGw9Et0OM6uY2nc20Ekp6lQ9MCrDV+koYsLrumrUw3cELQ40uKgIcwFDO0jxxWTX/UVz1BIS7c39+zIbbSnahGe+B/j3q4svES/WiKiKlbMllsbUCQgkpHgMgg49afNYSbGiX4ZjGRRlrrc0kkEmjtp6LXbAuajSrCtRdJKWFGRzMZx1+Lwzt70t6L07Y7poyI+u1w3pS2lpU6toFW4FQ6n6Vn9/wBd3y+R1RZDzbMZXxNR0bQsfInJJHlXNpzV1306Fot7yCws7lMup3Iz8x4g+lHOZYHRZN4PihE5wIDibobddPVanwyi3+DBlxb8h5DLSkpjh5QJHfdg5Pu9sfspTnTWYnGNL7JTs9qQ0sjtuUgIV+01wXDidqCWwWmjGi7u62Wzu+4knFJzch1uSiSlZ5qXA4FE5O4HOfrUvlbQA6LpwvDZjJJLMAMwIoea/S90kJg26ZMwAWWFrJ/VBIrMOCcr+OXWKs/yjTbnU9yCQf3qX7jxDv8AcYEiFJcj8l9BQvYztOD3wc1Tafvs3T81Uy3KbS6pstnencMEg9vuFU6cF4cOiyw/B5mYWWN1ZnVXwWscYZYj6UbjIwOfIQkAfJIKvxArt0AUTOH8RlpQ3clxpX/arcr/ADFZFqPVV01GhhFyW0UsEqQG29vU4zn59q+dPaouunlrNufAbWcrZcTuQo/PHgfMYo545mbomeDzewiKxnBvyT7w60SWhPOprO0oAoQyJCEq6jO4jy6jrXdpX7PhcSb5BgNtMNCOhLbbYCU5Tt3AD1P40ozeKGoJLBbaESMSMb2miVD0ySB9KUo1wlxZyZ0eQ4iUle8Og+9uPc+efH51PMY2g3oqHDsXPzHTkAuFAA6dP+LUtW6WuF04gwZQg8+3rDXOWrBQEpPvBX3fXNRxGs9mtMW0m32+LGkOz2xuabCVFIzn7skUvM8VNQNs7FtwnFgY5imiD9ArFLV21BcrxcUT7g/zXmyC2MYSjBzgD5ZpukYAa6qYOH40vYJCA1grQ7rZeJ05y22ONOY/lI89lwD543dPvGRXvqy3t6q0e57KN6nGkyYx8dwGQPvGR99ZFfta3m/QPYriuOpnmBzCGtpyO3XPnXraNe320W5mBEdY5DIIRzGtxAznGc+dUZ2km9isWcGxMcbHNrO03v00Suf9Cor2lSFSZLshaUJU6tS1BAwkEnPQeArxrkX1LboWiiiihNFFFFCaKKKKEkUUUUIRRRRQhFFFFCEUUUUIRRRRQmiiiihCKKKKEkUUUUIRRRRQhFFFFCEUUUUIRRRRQhFFFFCa/9k="/>
          <p:cNvSpPr>
            <a:spLocks noChangeAspect="1" noChangeArrowheads="1"/>
          </p:cNvSpPr>
          <p:nvPr/>
        </p:nvSpPr>
        <p:spPr bwMode="auto">
          <a:xfrm>
            <a:off x="73025" y="-168275"/>
            <a:ext cx="1143000" cy="2381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data:image/jpg;base64,/9j/4AAQSkZJRgABAQAAAQABAAD/2wBDAAkGBwgHBgkIBwgKCgkLDRYPDQwMDRsUFRAWIB0iIiAdHx8kKDQsJCYxJx8fLT0tMTU3Ojo6Iys/RD84QzQ5Ojf/2wBDAQoKCg0MDRoPDxo3JR8lNzc3Nzc3Nzc3Nzc3Nzc3Nzc3Nzc3Nzc3Nzc3Nzc3Nzc3Nzc3Nzc3Nzc3Nzc3Nzc3Nzf/wAARCAA0APwDASIAAhEBAxEB/8QAHAAAAgMBAQEBAAAAAAAAAAAAAAYBBQcEAwII/8QARBAAAQMDAgQDBQQECwkAAAAAAQIDBAAFEQYSBxMhMUFhcRQiMlGRFYGxwjdyobIWJDNSU3R1s8HR8BcjJjQ2YnOClP/EABsBAAMBAQEBAQAAAAAAAAAAAAABAgMEBQYH/8QAMhEAAQQABAQDBgYDAAAAAAAAAQACAxEEEiExBRNBUSJhoRQjgZGx4RUzNEJx8LLB0f/aAAwDAQACEQMRAD8ARaKK0PhPYrXehc/tSG3J5XL2byfdzuz2PkK8pjczsoX6Ti8S3DQmVwsBZ5RW3yLRoCPc/s2RHgtzcpTylrWDkjIGc465FL/ETQkC2Wtd1s6FtJaUOcyVFSdpOMjPUYJHjWjoHAXdrz4eNQySNYWluba9lmFFTRWK9hRRU4o7dyPrQhRRXozgPN7sbdwzn5ZrVddTNJu6YlotC7UqYSjYI6UBfxjOMDParazMCb2XHicWYZGMyk5u3RZNRU4+dGKhdiiipxQcA9SBQhRRU4o7d+1CFFFT36jtRQhRU0dD2x9a1rhtp2w3rTKH51tZektvLbccUVZODkZwfkRVxsLzQXHjca3CR8xwJF1oskopltFnae163aXmgtlM5ba0HsUJJJH0FOfEzSlotemxMtcBuO62+gLUgnqk5GOp+eKYiJaXdlnLxKKOZkRBt+3xWT0VqXC3S9qu1lky7pCbkq9oKGysnoAkfI/M0h6pbjN6iuLUFlLMZp9SG0J7AJ6fiDSdGQ0O7q4ccyXEPgANt3PRVNFSP9daKhdtqKKnp5Z9a6LekKuEVKgFAvIBB6gjcKEnOytJXNRWycV7TboelubDgRWHPamxvaZSk497pkCscxVyRlhpceAxoxkXMArWlFFTUVC7kVqvA/4bx6s/mrKq1Xgf8N49WvzVrB+YF5PG/wBC/wCH1C4dbacvNz1467Ct8hbDimQHwj3BhKcnPbpg058T5rMTR8xl1YDkna20knqo7gTj0AJqq1PxEfsGpn7cu3tOxmgglYWQs7kgny8a6OJmn4dz0+9d20Ylxmg4lzJ95Hikj0rpNU/Luvn2ukL8N7QKYKojrt9l66Xs1rf0LEkvW2Gt8w1KLqmEFROD1zjOaU+DdvhXB+6CdEjyQhtop5zSV7clWcZFPWkv0eQv6ir8DSdwO/5i7/8AiZ/FdKhnYrD3ez4rXqP8lMvS8K7cT34HJQxAYjoecaYTsBGAMDHbJP401z7npvT11g2M25pC5O3by46NqNx2jd6kedK171AjTnFSRLfSpUdyO208EjJCSkHIHjggftpuulntOsGYtyhyk+0MEKjzGcK2kHICge4z4Hr6UNrxZd7UYgu90ZyeWWiq70lHilpm3wEQ7pAjtxyuQlp5ttOEqz1Bx2B6H61ecSbPa4mkJr0W3Q2XUqbw42wlKh/vB4gUna7kaqjvR7fqF9p+Kp5LjLrTSUpWR08BkEZ6g0/cUv8Aoqd+u3/eJpaHPQpa+9acKHPzanUHpYXxpew2aTo63uyrbDKnYaS48WEbuqeqt2O/nXvpgaVutvejWaNFdjsHlupUx1PToTuGTnr18amw/o5i/wBln9w0pcDu149Gfz1YIBa2twuR0bnxTylx8LvqSqtrRsSTxIk2ZO5MBoc9SQeuwgHbn1Vj0p4ud10zpedCs7luaQZATjlx0lKATgFRPXvn51yWr9L12/qCfwbrv1VZNNz7wxMvVwEeU0hPLQZSWwUhRIOD55qWtoEt7rbETmWSNsxJblG3chK3FTSkCJEZudsjtx3FPBl1psbUq3Zwcdgcj9tMjdnsGh9PGZJhofcaSkOvFsLccWSBgZ7DJ7dBVbxSvFvlaYCIFwivvCU2sJaeSojGeuAat7LfbPrazKgythecbAkRFnCgfmnxIz1BHbyp0zOa3UufiHYSMyXkBN960+685lnses9NibGhtsrdaKmXg0EONqGehx36jtVNw00pbfsJq83GM3Ife3KQHU7ktpBI6A9M9M5qL5b9T6QtZ/g9OD1pjhSi0tlBcaSSSSTj3h1PXv5V88MdXQU2xqyXF1Md9pRDClnCXEk5xnsCCSPPpStvMGYUVeWcYN5gfmZfQmwNd/RX1knab1pGlstWxtTbBCVB1hKSQrOFJI6jsfkRXLw8ips951FY0LKmo77brRUeu1SfH6AVM7Stws3tUvRMpEVx/CnYrqEqQsjONhPw9z0PT0pZ4cXabI19MN1JEuUwpDoKAghSMYGB8gk08xDm5hqpEQkgmdC62UDROoIr7rvs9uKeMdxUQMNJW+On89KR+amfXaW7jo28NtkKLCSTjwUghRFe0K3FGubncMdHITCQfPcrP7gqo0bKTfLdqdgkkOTnwP1VpwPwpgZQW97WT5DI9sw/YGL34aITA0LHfX0Ci6+r03H/AATVVw801bnbSdQ3VhuTIlKW8C8ncltIUeuO2cgnNWMoqs3CjacpWm2pRgjqFLAH4qrt0ChtzQVvQ6dramFhRzjA3Kz+ygNFtaegTlkdy5ZWmsz607alc9lm6Z1vHlsItiFJYICg6wlKsKzhSSOo7HzpJsmiYzuvZ9qlFS4MIc3BPVaTjYkn7+vpTrpeLpLTRfNtvMdXPCQrmzUK+HOMfU1z6aksS+I2oH4zyHmlRWdq21hST0HYipLQ7Lmq7Wkc74edyC4My6X3sD/ZXXKu2m7PeounTbmUuPhIGyOnlp3dEg+PWlbiLpeDap9rultZTHQ9LQ060jonOcggeHY5Apqvdn0y5qRq6XO4pYuDPLUlC5SUD3fhyk1VcS7pb51utbUKdGkOJuTSilp5KiBhXXAPmKbxobrySwjy2WMxZtR4r2VhxXjuy9NNRo6St52c0hCR4k5Ar4uFrsWkNI82Xbocl9hoICnmUqU86fMjPf6AU3S0R1OR/aQgqDuWd38/art543VmPGsTAq29f4iQvAH9J5/+vb76qUBoL1lgCZ3x4Ymm2SfP+0swdWp1xS1bcqJJ2pAGfIDtXxU1FeevvAKFIrVeCHa8erP5qyqrvTmqLnpzn/Zimk8/bv5je7tnGPqauJwa8Erh4lh34nDOiZua+qd9a6Gvd81ZJmRWmREe5YDq3QMAIAJx38DTfrp9uBoiehah1jhhAPiThI/15Vmf+1DUv9JE/wDnH+dUN91Jdr8tBucsupQcobSkJQn0A/GtjKwWW7leSzhmMkdEJiA1nb++S2vQ6RI0Hbmkke/FKM/UVVcMtKXDTargu5FoKe2IQG17shO73vLOe1ZvpzW9409FMWGtlyMSVBp9G4JJ74wRj0rqRxG1GmY7J9oZJcSE8ste4gDPwjPTv1PpVCaPwk7hZScKxoMrGEZXm/W06GDbrjxUuUa5xmZCFQUKbQ8kEbht7Z8cZouNhulp1tbpGl4Xs9ucS2mSGMJaICju3j9UjB+lZpM1JdJd8F6U+GpycYcaTtAwMdvSmNvipf0tbFNQVrxjeWlA/QKxUiVhu+60k4bi25SynDLRBOmycOLy2hYoKVkc1U5soB74AVn8RVhxSP8AwVN/Xb/vE1jF5v8Acr1MTKuMgurR8CcYSgZzgAdqs7zrq93q3OQJy45YcKSoIZ2noQR1z5UGZpzeaI+DzxiHUeE2fmNvktZsP6OYv9mH9w0pcDu149Gfz0qxde3yNaUWxpcb2ZDPJALOTtxjvmuHTmqLnpvn/ZimRz9u/mN7vhzjH1NHObmaeyY4ViORMzS3kEfNaZBfQzxiuCFqAL0IJRnxISg4+gP0rl4iaZud41XbZMOIX4pQht1fTajCyTu8sGs1uV9n3G8G7POhEzKSHGRswUgAEfSmaNxT1AyyG3EQnlAY5i2iCfM4IFAkYQQ7um7h2LieyWGiQ0NN/wAVombiTZLDabGw9Et0OM6uY2nc20Ekp6lQ9MCrDV+koYsLrumrUw3cELQ40uKgIcwFDO0jxxWTX/UVz1BIS7c39+zIbbSnahGe+B/j3q4svES/WiKiKlbMllsbUCQgkpHgMgg49afNYSbGiX4ZjGRRlrrc0kkEmjtp6LXbAuajSrCtRdJKWFGRzMZx1+Lwzt70t6L07Y7poyI+u1w3pS2lpU6toFW4FQ6n6Vn9/wBd3y+R1RZDzbMZXxNR0bQsfInJJHlXNpzV1306Fot7yCws7lMup3Iz8x4g+lHOZYHRZN4PihE5wIDibobddPVanwyi3+DBlxb8h5DLSkpjh5QJHfdg5Pu9sfspTnTWYnGNL7JTs9qQ0sjtuUgIV+01wXDidqCWwWmjGi7u62Wzu+4knFJzch1uSiSlZ5qXA4FE5O4HOfrUvlbQA6LpwvDZjJJLMAMwIoea/S90kJg26ZMwAWWFrJ/VBIrMOCcr+OXWKs/yjTbnU9yCQf3qX7jxDv8AcYEiFJcj8l9BQvYztOD3wc1Tafvs3T81Uy3KbS6pstnencMEg9vuFU6cF4cOiyw/B5mYWWN1ZnVXwWscYZYj6UbjIwOfIQkAfJIKvxArt0AUTOH8RlpQ3clxpX/arcr/ADFZFqPVV01GhhFyW0UsEqQG29vU4zn59q+dPaouunlrNufAbWcrZcTuQo/PHgfMYo545mbomeDzewiKxnBvyT7w60SWhPOprO0oAoQyJCEq6jO4jy6jrXdpX7PhcSb5BgNtMNCOhLbbYCU5Tt3AD1P40ozeKGoJLBbaESMSMb2miVD0ySB9KUo1wlxZyZ0eQ4iUle8Og+9uPc+efH51PMY2g3oqHDsXPzHTkAuFAA6dP+LUtW6WuF04gwZQg8+3rDXOWrBQEpPvBX3fXNRxGs9mtMW0m32+LGkOz2xuabCVFIzn7skUvM8VNQNs7FtwnFgY5imiD9ArFLV21BcrxcUT7g/zXmyC2MYSjBzgD5ZpukYAa6qYOH40vYJCA1grQ7rZeJ05y22ONOY/lI89lwD543dPvGRXvqy3t6q0e57KN6nGkyYx8dwGQPvGR99ZFfta3m/QPYriuOpnmBzCGtpyO3XPnXraNe320W5mBEdY5DIIRzGtxAznGc+dUZ2km9isWcGxMcbHNrO03v00Suf9Cor2lSFSZLshaUJU6tS1BAwkEnPQeArxrkX1LboWiiiihNFFFFCaKKKKEkUUUUIRRRRQhFFFFCEUUUUIRRRRQmiiiihCKKKKEkUUUUIRRRRQhFFFFCEUUUUIRRRRQhFFFFCa/9k="/>
          <p:cNvSpPr>
            <a:spLocks noChangeAspect="1" noChangeArrowheads="1"/>
          </p:cNvSpPr>
          <p:nvPr/>
        </p:nvSpPr>
        <p:spPr bwMode="auto">
          <a:xfrm>
            <a:off x="73025" y="-168275"/>
            <a:ext cx="1143000" cy="2381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31" name="Picture 7" descr="C:\Documents and Settings\echambers\Desktop\untitled.bmp"/>
          <p:cNvPicPr>
            <a:picLocks noChangeAspect="1" noChangeArrowheads="1"/>
          </p:cNvPicPr>
          <p:nvPr/>
        </p:nvPicPr>
        <p:blipFill>
          <a:blip r:embed="rId7" cstate="print"/>
          <a:srcRect/>
          <a:stretch>
            <a:fillRect/>
          </a:stretch>
        </p:blipFill>
        <p:spPr bwMode="auto">
          <a:xfrm>
            <a:off x="6572250" y="5486400"/>
            <a:ext cx="779318" cy="160812"/>
          </a:xfrm>
          <a:prstGeom prst="rect">
            <a:avLst/>
          </a:prstGeom>
          <a:noFill/>
        </p:spPr>
      </p:pic>
      <p:pic>
        <p:nvPicPr>
          <p:cNvPr id="1032" name="Picture 8" descr="C:\Documents and Settings\echambers\Desktop\untitled1.bmp"/>
          <p:cNvPicPr>
            <a:picLocks noChangeAspect="1" noChangeArrowheads="1"/>
          </p:cNvPicPr>
          <p:nvPr/>
        </p:nvPicPr>
        <p:blipFill>
          <a:blip r:embed="rId8" cstate="print"/>
          <a:srcRect/>
          <a:stretch>
            <a:fillRect/>
          </a:stretch>
        </p:blipFill>
        <p:spPr bwMode="auto">
          <a:xfrm>
            <a:off x="6572250" y="5192934"/>
            <a:ext cx="732559" cy="212236"/>
          </a:xfrm>
          <a:prstGeom prst="rect">
            <a:avLst/>
          </a:prstGeom>
          <a:noFill/>
        </p:spPr>
      </p:pic>
      <p:pic>
        <p:nvPicPr>
          <p:cNvPr id="1033" name="Picture 9" descr="C:\Documents and Settings\echambers\Desktop\untitled.bmp"/>
          <p:cNvPicPr>
            <a:picLocks noChangeAspect="1" noChangeArrowheads="1"/>
          </p:cNvPicPr>
          <p:nvPr/>
        </p:nvPicPr>
        <p:blipFill>
          <a:blip r:embed="rId9" cstate="print"/>
          <a:srcRect/>
          <a:stretch>
            <a:fillRect/>
          </a:stretch>
        </p:blipFill>
        <p:spPr bwMode="auto">
          <a:xfrm>
            <a:off x="6553200" y="5693108"/>
            <a:ext cx="1371600" cy="297180"/>
          </a:xfrm>
          <a:prstGeom prst="rect">
            <a:avLst/>
          </a:prstGeom>
          <a:noFill/>
        </p:spPr>
      </p:pic>
      <p:cxnSp>
        <p:nvCxnSpPr>
          <p:cNvPr id="19" name="Straight Connector 18"/>
          <p:cNvCxnSpPr/>
          <p:nvPr/>
        </p:nvCxnSpPr>
        <p:spPr>
          <a:xfrm>
            <a:off x="381000" y="13716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
        <p:nvSpPr>
          <p:cNvPr id="21" name="Round Single Corner Rectangle 20"/>
          <p:cNvSpPr/>
          <p:nvPr/>
        </p:nvSpPr>
        <p:spPr>
          <a:xfrm rot="10800000">
            <a:off x="6096000" y="1371600"/>
            <a:ext cx="2743200" cy="4876800"/>
          </a:xfrm>
          <a:prstGeom prst="round1Rect">
            <a:avLst/>
          </a:prstGeom>
          <a:noFill/>
          <a:ln w="9525">
            <a:solidFill>
              <a:srgbClr val="FC3EFC"/>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2708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238"/>
            <a:ext cx="8839200" cy="868362"/>
          </a:xfrm>
        </p:spPr>
        <p:txBody>
          <a:bodyPr>
            <a:normAutofit/>
          </a:bodyPr>
          <a:lstStyle/>
          <a:p>
            <a:r>
              <a:rPr lang="en-GB" sz="2800" dirty="0" smtClean="0">
                <a:latin typeface="Verdana" panose="020B0604030504040204" pitchFamily="34" charset="0"/>
                <a:ea typeface="Verdana" panose="020B0604030504040204" pitchFamily="34" charset="0"/>
                <a:cs typeface="Verdana" panose="020B0604030504040204" pitchFamily="34" charset="0"/>
              </a:rPr>
              <a:t>Verbal Reasoning – </a:t>
            </a:r>
            <a:r>
              <a:rPr lang="en-GB" sz="28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Critical Reasoning</a:t>
            </a:r>
          </a:p>
        </p:txBody>
      </p:sp>
      <p:sp>
        <p:nvSpPr>
          <p:cNvPr id="4" name="Content Placeholder 4"/>
          <p:cNvSpPr>
            <a:spLocks noGrp="1"/>
          </p:cNvSpPr>
          <p:nvPr>
            <p:ph idx="1"/>
          </p:nvPr>
        </p:nvSpPr>
        <p:spPr>
          <a:xfrm>
            <a:off x="381000" y="990600"/>
            <a:ext cx="8610600" cy="5029200"/>
          </a:xfrm>
        </p:spPr>
        <p:txBody>
          <a:bodyPr>
            <a:normAutofit fontScale="77500" lnSpcReduction="20000"/>
          </a:bodyPr>
          <a:lstStyle/>
          <a:p>
            <a:pPr marL="0">
              <a:lnSpc>
                <a:spcPct val="120000"/>
              </a:lnSpc>
              <a:spcBef>
                <a:spcPts val="0"/>
              </a:spcBef>
              <a:buNone/>
            </a:pPr>
            <a:r>
              <a:rPr lang="en-GB" sz="23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 city plans to attract new citizens with new housing and new facilities such as parks, recreation centers, and libraries. One component of the city’s plan is to require that developers seeking permission to build this new housing provide these additional facilities at no cost to the city.</a:t>
            </a:r>
          </a:p>
          <a:p>
            <a:pPr marL="0">
              <a:lnSpc>
                <a:spcPct val="120000"/>
              </a:lnSpc>
              <a:spcBef>
                <a:spcPts val="0"/>
              </a:spcBef>
              <a:buNone/>
            </a:pPr>
            <a:endParaRPr lang="en-GB"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a:lnSpc>
                <a:spcPct val="120000"/>
              </a:lnSpc>
              <a:spcBef>
                <a:spcPts val="0"/>
              </a:spcBef>
              <a:buNone/>
            </a:pPr>
            <a:r>
              <a:rPr lang="en-GB" sz="18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Which of the following, if true, would point to a possible flaw in the city’s plan?</a:t>
            </a:r>
          </a:p>
          <a:p>
            <a:pPr marL="0">
              <a:lnSpc>
                <a:spcPct val="120000"/>
              </a:lnSpc>
              <a:spcBef>
                <a:spcPts val="0"/>
              </a:spcBef>
              <a:buNone/>
            </a:pPr>
            <a:endParaRPr lang="en-GB" sz="1400" i="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lvl="1" indent="-342900">
              <a:lnSpc>
                <a:spcPct val="120000"/>
              </a:lnSpc>
              <a:spcBef>
                <a:spcPts val="0"/>
              </a:spcBef>
              <a:spcAft>
                <a:spcPts val="600"/>
              </a:spcAft>
              <a:buFont typeface="+mj-lt"/>
              <a:buAutoNum type="alphaUcPeriod"/>
            </a:pPr>
            <a:r>
              <a:rPr lang="en-GB" sz="19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Light, non-polluting industries have located in the area, offering more jobs and better paying jobs than do the more-established industries in the area.</a:t>
            </a:r>
          </a:p>
          <a:p>
            <a:pPr marL="342900" lvl="1" indent="-342900">
              <a:lnSpc>
                <a:spcPct val="120000"/>
              </a:lnSpc>
              <a:spcBef>
                <a:spcPts val="0"/>
              </a:spcBef>
              <a:spcAft>
                <a:spcPts val="600"/>
              </a:spcAft>
              <a:buFont typeface="+mj-lt"/>
              <a:buAutoNum type="alphaUcPeriod"/>
            </a:pPr>
            <a:r>
              <a:rPr lang="en-GB" sz="19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Other towns and cities nearby have yet to embark on any comparable plans to attract new citizens.</a:t>
            </a:r>
          </a:p>
          <a:p>
            <a:pPr marL="342900" lvl="1" indent="-342900">
              <a:lnSpc>
                <a:spcPct val="120000"/>
              </a:lnSpc>
              <a:spcBef>
                <a:spcPts val="0"/>
              </a:spcBef>
              <a:spcAft>
                <a:spcPts val="600"/>
              </a:spcAft>
              <a:buFont typeface="+mj-lt"/>
              <a:buAutoNum type="alphaUcPeriod"/>
            </a:pPr>
            <a:r>
              <a:rPr lang="en-GB" sz="19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Most developers see the extra expense of providing municipal facilities as simply one of the many costs of doing business.</a:t>
            </a:r>
          </a:p>
          <a:p>
            <a:pPr marL="342900" lvl="1" indent="-342900">
              <a:lnSpc>
                <a:spcPct val="120000"/>
              </a:lnSpc>
              <a:spcBef>
                <a:spcPts val="0"/>
              </a:spcBef>
              <a:spcAft>
                <a:spcPts val="600"/>
              </a:spcAft>
              <a:buFont typeface="+mj-lt"/>
              <a:buAutoNum type="alphaUcPeriod"/>
            </a:pPr>
            <a:r>
              <a:rPr lang="en-GB" sz="19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Developers would pass along their costs to the buyer, thereby raising the                 cost of housing units beyond the ability of likely purchasers to afford them.</a:t>
            </a:r>
          </a:p>
          <a:p>
            <a:pPr marL="342900" lvl="1" indent="-342900">
              <a:lnSpc>
                <a:spcPct val="120000"/>
              </a:lnSpc>
              <a:spcBef>
                <a:spcPts val="0"/>
              </a:spcBef>
              <a:spcAft>
                <a:spcPts val="600"/>
              </a:spcAft>
              <a:buFont typeface="+mj-lt"/>
              <a:buAutoNum type="alphaUcPeriod"/>
            </a:pPr>
            <a:r>
              <a:rPr lang="en-GB" sz="19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Studies show that purchasers of new houses, especially first-time buyers, rank recreational resources as an important factor in deciding to buy a particular house.</a:t>
            </a:r>
            <a:endParaRPr lang="en-GB" sz="19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7239000" y="5867400"/>
            <a:ext cx="1295400" cy="400110"/>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000" b="1" dirty="0" smtClean="0">
                <a:latin typeface="Calibri" pitchFamily="34" charset="0"/>
              </a:rPr>
              <a:t>Sample</a:t>
            </a:r>
          </a:p>
        </p:txBody>
      </p:sp>
      <p:sp>
        <p:nvSpPr>
          <p:cNvPr id="6" name="Left Arrow 5"/>
          <p:cNvSpPr/>
          <p:nvPr/>
        </p:nvSpPr>
        <p:spPr>
          <a:xfrm>
            <a:off x="8001000" y="4572000"/>
            <a:ext cx="609600" cy="482600"/>
          </a:xfrm>
          <a:prstGeom prst="leftArrow">
            <a:avLst/>
          </a:prstGeom>
          <a:solidFill>
            <a:srgbClr val="BED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810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6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1000"/>
                                        <p:tgtEl>
                                          <p:spTgt spid="4">
                                            <p:txEl>
                                              <p:pRg st="5" end="5"/>
                                            </p:txEl>
                                          </p:spTgt>
                                        </p:tgtEl>
                                      </p:cBhvr>
                                    </p:animEffect>
                                    <p:anim calcmode="lin" valueType="num">
                                      <p:cBhvr>
                                        <p:cTn id="2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anim calcmode="lin" valueType="num">
                                      <p:cBhvr>
                                        <p:cTn id="2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1000"/>
                                        <p:tgtEl>
                                          <p:spTgt spid="4">
                                            <p:txEl>
                                              <p:pRg st="7" end="7"/>
                                            </p:txEl>
                                          </p:spTgt>
                                        </p:tgtEl>
                                      </p:cBhvr>
                                    </p:animEffect>
                                    <p:anim calcmode="lin" valueType="num">
                                      <p:cBhvr>
                                        <p:cTn id="3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anim calcmode="lin" valueType="num">
                                      <p:cBhvr>
                                        <p:cTn id="3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238"/>
            <a:ext cx="8763000" cy="868362"/>
          </a:xfrm>
        </p:spPr>
        <p:txBody>
          <a:bodyPr>
            <a:normAutofit/>
          </a:bodyPr>
          <a:lstStyle/>
          <a:p>
            <a:r>
              <a:rPr lang="en-GB" sz="2500" dirty="0" smtClean="0">
                <a:latin typeface="Verdana" panose="020B0604030504040204" pitchFamily="34" charset="0"/>
                <a:ea typeface="Verdana" panose="020B0604030504040204" pitchFamily="34" charset="0"/>
                <a:cs typeface="Verdana" panose="020B0604030504040204" pitchFamily="34" charset="0"/>
              </a:rPr>
              <a:t>Verbal Reasoning – </a:t>
            </a:r>
            <a:r>
              <a:rPr lang="en-GB" sz="25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Sentence Correction</a:t>
            </a:r>
          </a:p>
        </p:txBody>
      </p:sp>
      <p:sp>
        <p:nvSpPr>
          <p:cNvPr id="4" name="Content Placeholder 4"/>
          <p:cNvSpPr>
            <a:spLocks noGrp="1"/>
          </p:cNvSpPr>
          <p:nvPr>
            <p:ph idx="1"/>
          </p:nvPr>
        </p:nvSpPr>
        <p:spPr>
          <a:xfrm>
            <a:off x="381000" y="1143000"/>
            <a:ext cx="8305800" cy="4038600"/>
          </a:xfrm>
        </p:spPr>
        <p:txBody>
          <a:bodyPr>
            <a:normAutofit/>
          </a:bodyPr>
          <a:lstStyle/>
          <a:p>
            <a:pPr marL="0">
              <a:spcBef>
                <a:spcPts val="0"/>
              </a:spcBef>
              <a:buNone/>
            </a:pPr>
            <a:r>
              <a:rPr lang="en-GB"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Carnivorous mammals can endure what would otherwise be lethal levels of body heat because they have a heat-exchange network </a:t>
            </a:r>
            <a:r>
              <a:rPr lang="en-GB" sz="2000" b="1" u="sng"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which kept</a:t>
            </a:r>
            <a:r>
              <a:rPr lang="en-GB"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the brain from getting too hot.</a:t>
            </a:r>
            <a:r>
              <a:rPr lang="en-GB" sz="24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0">
              <a:spcBef>
                <a:spcPts val="0"/>
              </a:spcBef>
              <a:buNone/>
            </a:pPr>
            <a:endParaRPr lang="en-GB" i="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1" indent="-457200">
              <a:spcBef>
                <a:spcPts val="0"/>
              </a:spcBef>
              <a:buAutoNum type="alphaUcPeriod"/>
            </a:pPr>
            <a:r>
              <a:rPr lang="en-GB"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which kept</a:t>
            </a:r>
          </a:p>
          <a:p>
            <a:pPr marL="0" lvl="1" indent="-457200">
              <a:spcBef>
                <a:spcPts val="0"/>
              </a:spcBef>
              <a:buAutoNum type="alphaUcPeriod"/>
            </a:pPr>
            <a:r>
              <a:rPr lang="en-GB"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that keeps</a:t>
            </a:r>
          </a:p>
          <a:p>
            <a:pPr marL="0" lvl="1" indent="-457200">
              <a:spcBef>
                <a:spcPts val="0"/>
              </a:spcBef>
              <a:buAutoNum type="alphaUcPeriod"/>
            </a:pPr>
            <a:r>
              <a:rPr lang="en-GB"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which has kept</a:t>
            </a:r>
          </a:p>
          <a:p>
            <a:pPr marL="0" lvl="1" indent="-457200">
              <a:spcBef>
                <a:spcPts val="0"/>
              </a:spcBef>
              <a:buAutoNum type="alphaUcPeriod"/>
            </a:pPr>
            <a:r>
              <a:rPr lang="en-GB"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that has been keeping</a:t>
            </a:r>
          </a:p>
          <a:p>
            <a:pPr marL="0" lvl="1" indent="-457200">
              <a:spcBef>
                <a:spcPts val="0"/>
              </a:spcBef>
              <a:buAutoNum type="alphaUcPeriod"/>
            </a:pPr>
            <a:r>
              <a:rPr lang="en-GB" dirty="0" smtClean="0">
                <a:solidFill>
                  <a:schemeClr val="tx1"/>
                </a:solidFill>
                <a:latin typeface="Verdana" panose="020B0604030504040204" pitchFamily="34" charset="0"/>
                <a:ea typeface="Verdana" panose="020B0604030504040204" pitchFamily="34" charset="0"/>
                <a:cs typeface="Verdana" panose="020B0604030504040204" pitchFamily="34" charset="0"/>
              </a:rPr>
              <a:t>having kept</a:t>
            </a:r>
            <a:endParaRPr lang="en-GB"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7086600" y="5638800"/>
            <a:ext cx="1295400" cy="400110"/>
          </a:xfrm>
          <a:prstGeom prst="rect">
            <a:avLst/>
          </a:prstGeom>
          <a:solidFill>
            <a:srgbClr val="BED43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000" b="1" dirty="0" smtClean="0">
                <a:latin typeface="Calibri" pitchFamily="34" charset="0"/>
              </a:rPr>
              <a:t>Sample</a:t>
            </a:r>
          </a:p>
        </p:txBody>
      </p:sp>
      <p:sp>
        <p:nvSpPr>
          <p:cNvPr id="6" name="Left Arrow 5"/>
          <p:cNvSpPr/>
          <p:nvPr/>
        </p:nvSpPr>
        <p:spPr>
          <a:xfrm>
            <a:off x="2743200" y="3200400"/>
            <a:ext cx="609600" cy="482600"/>
          </a:xfrm>
          <a:prstGeom prst="leftArrow">
            <a:avLst/>
          </a:prstGeom>
          <a:solidFill>
            <a:srgbClr val="BED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810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4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 b="379"/>
          <a:stretch/>
        </p:blipFill>
        <p:spPr>
          <a:xfrm>
            <a:off x="0" y="0"/>
            <a:ext cx="9144000" cy="6858000"/>
          </a:xfrm>
          <a:prstGeom prst="rect">
            <a:avLst/>
          </a:prstGeom>
        </p:spPr>
      </p:pic>
      <p:sp>
        <p:nvSpPr>
          <p:cNvPr id="5" name="Title 1"/>
          <p:cNvSpPr txBox="1">
            <a:spLocks/>
          </p:cNvSpPr>
          <p:nvPr/>
        </p:nvSpPr>
        <p:spPr>
          <a:xfrm>
            <a:off x="76200" y="76200"/>
            <a:ext cx="9144000" cy="11430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Registration, Testing &amp; Test Prep</a:t>
            </a:r>
          </a:p>
        </p:txBody>
      </p:sp>
      <p:sp>
        <p:nvSpPr>
          <p:cNvPr id="4" name="TextBox 3"/>
          <p:cNvSpPr txBox="1"/>
          <p:nvPr/>
        </p:nvSpPr>
        <p:spPr>
          <a:xfrm>
            <a:off x="304800" y="5257800"/>
            <a:ext cx="8382000"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Understanding the format, practicing sample questions, and reviewing one section at a time will help you arrive fully prepared on the day of your exam. </a:t>
            </a:r>
          </a:p>
        </p:txBody>
      </p:sp>
    </p:spTree>
    <p:extLst>
      <p:ext uri="{BB962C8B-B14F-4D97-AF65-F5344CB8AC3E}">
        <p14:creationId xmlns:p14="http://schemas.microsoft.com/office/powerpoint/2010/main" val="1830395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5410199" y="1143000"/>
            <a:ext cx="3505201"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spcBef>
                <a:spcPct val="20000"/>
              </a:spcBef>
              <a:defRPr/>
            </a:pPr>
            <a:endParaRPr lang="en-US" sz="2400" b="1" kern="0"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pPr marL="342900" lvl="0" indent="-342900" algn="r" eaLnBrk="0" hangingPunct="0">
              <a:spcBef>
                <a:spcPct val="20000"/>
              </a:spcBef>
              <a:defRPr/>
            </a:pPr>
            <a:r>
              <a:rPr lang="en-US" sz="2400" b="1" kern="0" dirty="0" smtClean="0">
                <a:solidFill>
                  <a:srgbClr val="333333"/>
                </a:solidFill>
                <a:latin typeface="Verdana" panose="020B0604030504040204" pitchFamily="34" charset="0"/>
                <a:ea typeface="Verdana" panose="020B0604030504040204" pitchFamily="34" charset="0"/>
                <a:cs typeface="Verdana" panose="020B0604030504040204" pitchFamily="34" charset="0"/>
              </a:rPr>
              <a:t>	</a:t>
            </a:r>
            <a:r>
              <a:rPr lang="en-US" sz="2000" b="1" kern="0" dirty="0" smtClean="0">
                <a:latin typeface="Verdana" panose="020B0604030504040204" pitchFamily="34" charset="0"/>
                <a:ea typeface="Verdana" panose="020B0604030504040204" pitchFamily="34" charset="0"/>
                <a:cs typeface="Verdana" panose="020B0604030504040204" pitchFamily="34" charset="0"/>
              </a:rPr>
              <a:t>Register at mba.com </a:t>
            </a:r>
            <a:endParaRPr lang="en-US" sz="2000" i="1" kern="0" dirty="0">
              <a:latin typeface="Verdana" panose="020B0604030504040204" pitchFamily="34" charset="0"/>
              <a:ea typeface="Verdana" panose="020B0604030504040204" pitchFamily="34" charset="0"/>
              <a:cs typeface="Verdana" panose="020B0604030504040204" pitchFamily="34" charset="0"/>
            </a:endParaRPr>
          </a:p>
          <a:p>
            <a:pPr lvl="0" algn="r" eaLnBrk="0" hangingPunct="0">
              <a:spcBef>
                <a:spcPct val="20000"/>
              </a:spcBef>
              <a:defRPr/>
            </a:pPr>
            <a:r>
              <a:rPr lang="en-US" sz="2000" i="1" kern="0" dirty="0" smtClean="0">
                <a:latin typeface="Verdana" panose="020B0604030504040204" pitchFamily="34" charset="0"/>
                <a:ea typeface="Verdana" panose="020B0604030504040204" pitchFamily="34" charset="0"/>
                <a:cs typeface="Verdana" panose="020B0604030504040204" pitchFamily="34" charset="0"/>
              </a:rPr>
              <a:t>You cannot register </a:t>
            </a:r>
            <a:br>
              <a:rPr lang="en-US" sz="2000" i="1" kern="0" dirty="0" smtClean="0">
                <a:latin typeface="Verdana" panose="020B0604030504040204" pitchFamily="34" charset="0"/>
                <a:ea typeface="Verdana" panose="020B0604030504040204" pitchFamily="34" charset="0"/>
                <a:cs typeface="Verdana" panose="020B0604030504040204" pitchFamily="34" charset="0"/>
              </a:rPr>
            </a:br>
            <a:r>
              <a:rPr lang="en-US" sz="2000" i="1" kern="0" dirty="0" smtClean="0">
                <a:latin typeface="Verdana" panose="020B0604030504040204" pitchFamily="34" charset="0"/>
                <a:ea typeface="Verdana" panose="020B0604030504040204" pitchFamily="34" charset="0"/>
                <a:cs typeface="Verdana" panose="020B0604030504040204" pitchFamily="34" charset="0"/>
              </a:rPr>
              <a:t>at the test center</a:t>
            </a:r>
          </a:p>
          <a:p>
            <a:pPr marL="342900" lvl="0" indent="-342900" algn="r" eaLnBrk="0" hangingPunct="0">
              <a:spcBef>
                <a:spcPct val="20000"/>
              </a:spcBef>
              <a:defRPr/>
            </a:pPr>
            <a:endParaRPr lang="en-US" sz="2400" b="1" kern="0" dirty="0" smtClean="0">
              <a:solidFill>
                <a:srgbClr val="333333"/>
              </a:solidFill>
              <a:latin typeface="Verdana" panose="020B0604030504040204" pitchFamily="34" charset="0"/>
              <a:ea typeface="Verdana" panose="020B0604030504040204" pitchFamily="34" charset="0"/>
              <a:cs typeface="Verdana" panose="020B0604030504040204" pitchFamily="34" charset="0"/>
            </a:endParaRPr>
          </a:p>
          <a:p>
            <a:pPr marL="342900" lvl="0" indent="-342900" algn="r" eaLnBrk="0" hangingPunct="0">
              <a:spcBef>
                <a:spcPct val="20000"/>
              </a:spcBef>
              <a:defRPr/>
            </a:pPr>
            <a:r>
              <a:rPr lang="en-US" sz="2000" b="1" kern="0" dirty="0">
                <a:solidFill>
                  <a:srgbClr val="333333"/>
                </a:solidFill>
                <a:latin typeface="Verdana" panose="020B0604030504040204" pitchFamily="34" charset="0"/>
                <a:ea typeface="Verdana" panose="020B0604030504040204" pitchFamily="34" charset="0"/>
                <a:cs typeface="Verdana" panose="020B0604030504040204" pitchFamily="34" charset="0"/>
              </a:rPr>
              <a:t>	</a:t>
            </a:r>
            <a:r>
              <a:rPr lang="en-US" sz="2000" b="1" kern="0" dirty="0">
                <a:latin typeface="Verdana" panose="020B0604030504040204" pitchFamily="34" charset="0"/>
                <a:ea typeface="Verdana" panose="020B0604030504040204" pitchFamily="34" charset="0"/>
                <a:cs typeface="Verdana" panose="020B0604030504040204" pitchFamily="34" charset="0"/>
              </a:rPr>
              <a:t>S</a:t>
            </a:r>
            <a:r>
              <a:rPr lang="en-US" sz="2000" b="1" kern="0" dirty="0" smtClean="0">
                <a:latin typeface="Verdana" panose="020B0604030504040204" pitchFamily="34" charset="0"/>
                <a:ea typeface="Verdana" panose="020B0604030504040204" pitchFamily="34" charset="0"/>
                <a:cs typeface="Verdana" panose="020B0604030504040204" pitchFamily="34" charset="0"/>
              </a:rPr>
              <a:t>ecure testing </a:t>
            </a:r>
          </a:p>
          <a:p>
            <a:pPr lvl="0" algn="r" eaLnBrk="0" hangingPunct="0">
              <a:spcBef>
                <a:spcPct val="20000"/>
              </a:spcBef>
              <a:defRPr/>
            </a:pPr>
            <a:r>
              <a:rPr lang="en-US" sz="2000" i="1" kern="0" dirty="0" smtClean="0">
                <a:latin typeface="Verdana" panose="020B0604030504040204" pitchFamily="34" charset="0"/>
                <a:ea typeface="Verdana" panose="020B0604030504040204" pitchFamily="34" charset="0"/>
                <a:cs typeface="Verdana" panose="020B0604030504040204" pitchFamily="34" charset="0"/>
              </a:rPr>
              <a:t>550+ test centers</a:t>
            </a:r>
          </a:p>
          <a:p>
            <a:pPr lvl="0" algn="r" eaLnBrk="0" hangingPunct="0">
              <a:spcBef>
                <a:spcPct val="20000"/>
              </a:spcBef>
              <a:defRPr/>
            </a:pPr>
            <a:r>
              <a:rPr lang="en-US" sz="2000" i="1" kern="0" dirty="0" smtClean="0">
                <a:latin typeface="Verdana" panose="020B0604030504040204" pitchFamily="34" charset="0"/>
                <a:ea typeface="Verdana" panose="020B0604030504040204" pitchFamily="34" charset="0"/>
                <a:cs typeface="Verdana" panose="020B0604030504040204" pitchFamily="34" charset="0"/>
              </a:rPr>
              <a:t>110+ countries</a:t>
            </a:r>
          </a:p>
          <a:p>
            <a:pPr marL="2571750" lvl="5" indent="-285750" eaLnBrk="0" hangingPunct="0">
              <a:lnSpc>
                <a:spcPct val="110000"/>
              </a:lnSpc>
              <a:spcBef>
                <a:spcPct val="20000"/>
              </a:spcBef>
              <a:buClr>
                <a:srgbClr val="0065A4"/>
              </a:buClr>
              <a:defRPr/>
            </a:pPr>
            <a:endParaRPr lang="en-US" sz="1200" b="1" kern="0" dirty="0" smtClean="0">
              <a:solidFill>
                <a:srgbClr val="0065A4"/>
              </a:solidFill>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0" fontAlgn="base" latinLnBrk="0" hangingPunct="0">
              <a:lnSpc>
                <a:spcPct val="100000"/>
              </a:lnSpc>
              <a:spcBef>
                <a:spcPct val="20000"/>
              </a:spcBef>
              <a:spcAft>
                <a:spcPct val="0"/>
              </a:spcAft>
              <a:buClrTx/>
              <a:buSzTx/>
              <a:tabLst/>
              <a:defRPr/>
            </a:pPr>
            <a:r>
              <a:rPr lang="en-US" sz="2400" b="1" kern="0" noProof="0" dirty="0" smtClean="0">
                <a:solidFill>
                  <a:srgbClr val="333333"/>
                </a:solidFill>
                <a:latin typeface="Verdana" panose="020B0604030504040204" pitchFamily="34" charset="0"/>
                <a:ea typeface="Verdana" panose="020B0604030504040204" pitchFamily="34" charset="0"/>
                <a:cs typeface="Verdana" panose="020B0604030504040204" pitchFamily="34" charset="0"/>
              </a:rPr>
              <a:t>	</a:t>
            </a:r>
            <a:endParaRPr kumimoji="0" lang="en-US" sz="2000" i="0" u="none" strike="noStrike" kern="0" cap="none" spc="0" normalizeH="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a:xfrm>
            <a:off x="381000" y="76200"/>
            <a:ext cx="8686800" cy="1143000"/>
          </a:xfrm>
        </p:spPr>
        <p:txBody>
          <a:bodyPr>
            <a:normAutofit/>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GMAT Registration</a:t>
            </a:r>
            <a:r>
              <a:rPr lang="en-US" sz="3000" dirty="0">
                <a:latin typeface="Verdana" panose="020B0604030504040204" pitchFamily="34" charset="0"/>
                <a:ea typeface="Verdana" panose="020B0604030504040204" pitchFamily="34" charset="0"/>
                <a:cs typeface="Verdana" panose="020B0604030504040204" pitchFamily="34" charset="0"/>
              </a:rPr>
              <a:t> </a:t>
            </a:r>
            <a:r>
              <a:rPr lang="en-US" sz="3000" dirty="0" smtClean="0">
                <a:latin typeface="Verdana" panose="020B0604030504040204" pitchFamily="34" charset="0"/>
                <a:ea typeface="Verdana" panose="020B0604030504040204" pitchFamily="34" charset="0"/>
                <a:cs typeface="Verdana" panose="020B0604030504040204" pitchFamily="34" charset="0"/>
              </a:rPr>
              <a:t>and Testing</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5"/>
          <p:cNvPicPr>
            <a:picLocks noChangeAspect="1" noChangeArrowheads="1"/>
          </p:cNvPicPr>
          <p:nvPr/>
        </p:nvPicPr>
        <p:blipFill>
          <a:blip r:embed="rId3" cstate="print"/>
          <a:srcRect/>
          <a:stretch>
            <a:fillRect/>
          </a:stretch>
        </p:blipFill>
        <p:spPr bwMode="auto">
          <a:xfrm>
            <a:off x="7924800" y="4572000"/>
            <a:ext cx="914400" cy="560130"/>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633" y="1676400"/>
            <a:ext cx="4757087" cy="3581400"/>
          </a:xfrm>
          <a:prstGeom prst="rect">
            <a:avLst/>
          </a:prstGeom>
          <a:ln>
            <a:solidFill>
              <a:schemeClr val="tx1"/>
            </a:solidFill>
          </a:ln>
        </p:spPr>
      </p:pic>
      <p:cxnSp>
        <p:nvCxnSpPr>
          <p:cNvPr id="8" name="Straight Connector 7"/>
          <p:cNvCxnSpPr/>
          <p:nvPr/>
        </p:nvCxnSpPr>
        <p:spPr>
          <a:xfrm>
            <a:off x="381000" y="9906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06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5562600" y="990600"/>
            <a:ext cx="33528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0" cap="none" spc="0" normalizeH="0" baseline="0" noProof="0" dirty="0" smtClean="0">
              <a:ln>
                <a:noFill/>
              </a:ln>
              <a:solidFill>
                <a:srgbClr val="333333"/>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lvl="0" indent="-342900" algn="r" eaLnBrk="0" hangingPunct="0">
              <a:spcBef>
                <a:spcPct val="20000"/>
              </a:spcBef>
              <a:defRPr/>
            </a:pPr>
            <a:r>
              <a:rPr lang="en-US" sz="2400" b="1" kern="0" dirty="0" smtClean="0">
                <a:solidFill>
                  <a:srgbClr val="333333"/>
                </a:solidFill>
                <a:latin typeface="Verdana" panose="020B0604030504040204" pitchFamily="34" charset="0"/>
                <a:ea typeface="Verdana" panose="020B0604030504040204" pitchFamily="34" charset="0"/>
                <a:cs typeface="Verdana" panose="020B0604030504040204" pitchFamily="34" charset="0"/>
              </a:rPr>
              <a:t> 	</a:t>
            </a:r>
            <a:r>
              <a:rPr lang="en-US" sz="2000" b="1" kern="0" noProof="0" dirty="0" smtClean="0">
                <a:latin typeface="Verdana" panose="020B0604030504040204" pitchFamily="34" charset="0"/>
                <a:ea typeface="Verdana" panose="020B0604030504040204" pitchFamily="34" charset="0"/>
                <a:cs typeface="Verdana" panose="020B0604030504040204" pitchFamily="34" charset="0"/>
              </a:rPr>
              <a:t>Cost $250 USD</a:t>
            </a:r>
          </a:p>
          <a:p>
            <a:pPr marL="342900" marR="0" lvl="0" indent="-342900" algn="r" defTabSz="914400" rtl="0" eaLnBrk="0" fontAlgn="base" latinLnBrk="0" hangingPunct="0">
              <a:lnSpc>
                <a:spcPct val="100000"/>
              </a:lnSpc>
              <a:spcAft>
                <a:spcPct val="0"/>
              </a:spcAft>
              <a:buClrTx/>
              <a:buSzTx/>
              <a:tabLst/>
              <a:defRPr/>
            </a:pPr>
            <a:r>
              <a:rPr lang="en-US" sz="2400" b="1" kern="0" dirty="0">
                <a:latin typeface="Verdana" panose="020B0604030504040204" pitchFamily="34" charset="0"/>
                <a:ea typeface="Verdana" panose="020B0604030504040204" pitchFamily="34" charset="0"/>
                <a:cs typeface="Verdana" panose="020B0604030504040204" pitchFamily="34" charset="0"/>
              </a:rPr>
              <a:t>	</a:t>
            </a:r>
            <a:r>
              <a:rPr lang="en-US" i="1" kern="0" dirty="0">
                <a:latin typeface="Verdana" panose="020B0604030504040204" pitchFamily="34" charset="0"/>
                <a:ea typeface="Verdana" panose="020B0604030504040204" pitchFamily="34" charset="0"/>
                <a:cs typeface="Verdana" panose="020B0604030504040204" pitchFamily="34" charset="0"/>
              </a:rPr>
              <a:t>I</a:t>
            </a:r>
            <a:r>
              <a:rPr lang="en-US" i="1" kern="0" dirty="0" smtClean="0">
                <a:latin typeface="Verdana" panose="020B0604030504040204" pitchFamily="34" charset="0"/>
                <a:ea typeface="Verdana" panose="020B0604030504040204" pitchFamily="34" charset="0"/>
                <a:cs typeface="Verdana" panose="020B0604030504040204" pitchFamily="34" charset="0"/>
              </a:rPr>
              <a:t>ncludes </a:t>
            </a:r>
            <a:r>
              <a:rPr lang="en-US" i="1" kern="0" dirty="0">
                <a:latin typeface="Verdana" panose="020B0604030504040204" pitchFamily="34" charset="0"/>
                <a:ea typeface="Verdana" panose="020B0604030504040204" pitchFamily="34" charset="0"/>
                <a:cs typeface="Verdana" panose="020B0604030504040204" pitchFamily="34" charset="0"/>
              </a:rPr>
              <a:t>sending results to </a:t>
            </a:r>
            <a:r>
              <a:rPr lang="en-US" i="1" kern="0" dirty="0" smtClean="0">
                <a:latin typeface="Verdana" panose="020B0604030504040204" pitchFamily="34" charset="0"/>
                <a:ea typeface="Verdana" panose="020B0604030504040204" pitchFamily="34" charset="0"/>
                <a:cs typeface="Verdana" panose="020B0604030504040204" pitchFamily="34" charset="0"/>
              </a:rPr>
              <a:t>five </a:t>
            </a:r>
            <a:r>
              <a:rPr lang="en-US" i="1" kern="0" dirty="0">
                <a:latin typeface="Verdana" panose="020B0604030504040204" pitchFamily="34" charset="0"/>
                <a:ea typeface="Verdana" panose="020B0604030504040204" pitchFamily="34" charset="0"/>
                <a:cs typeface="Verdana" panose="020B0604030504040204" pitchFamily="34" charset="0"/>
              </a:rPr>
              <a:t>(5) programs FREE</a:t>
            </a:r>
          </a:p>
          <a:p>
            <a:pPr marL="342900" marR="0" lvl="0" indent="-342900" algn="r" defTabSz="914400" rtl="0" eaLnBrk="0" fontAlgn="base" latinLnBrk="0" hangingPunct="0">
              <a:lnSpc>
                <a:spcPct val="100000"/>
              </a:lnSpc>
              <a:spcBef>
                <a:spcPct val="20000"/>
              </a:spcBef>
              <a:spcAft>
                <a:spcPct val="0"/>
              </a:spcAft>
              <a:buClrTx/>
              <a:buSzTx/>
              <a:buFontTx/>
              <a:buChar char="•"/>
              <a:tabLst/>
              <a:defRPr/>
            </a:pPr>
            <a:endParaRPr lang="en-US" sz="1400" b="1" kern="0" noProof="0" dirty="0" smtClean="0">
              <a:latin typeface="Verdana" panose="020B0604030504040204" pitchFamily="34" charset="0"/>
              <a:ea typeface="Verdana" panose="020B0604030504040204" pitchFamily="34" charset="0"/>
              <a:cs typeface="Verdana" panose="020B0604030504040204" pitchFamily="34" charset="0"/>
            </a:endParaRPr>
          </a:p>
          <a:p>
            <a:pPr marR="0" lvl="0" algn="r" defTabSz="914400" rtl="0" eaLnBrk="0" fontAlgn="base" latinLnBrk="0" hangingPunct="0">
              <a:lnSpc>
                <a:spcPct val="100000"/>
              </a:lnSpc>
              <a:spcBef>
                <a:spcPct val="20000"/>
              </a:spcBef>
              <a:spcAft>
                <a:spcPct val="0"/>
              </a:spcAft>
              <a:buClrTx/>
              <a:buSzTx/>
              <a:tabLst/>
              <a:defRPr/>
            </a:pPr>
            <a:endParaRPr lang="en-US" sz="1400" b="1" kern="0" noProof="0" dirty="0" smtClean="0">
              <a:latin typeface="Verdana" panose="020B0604030504040204" pitchFamily="34" charset="0"/>
              <a:ea typeface="Verdana" panose="020B0604030504040204" pitchFamily="34" charset="0"/>
              <a:cs typeface="Verdana" panose="020B0604030504040204" pitchFamily="34" charset="0"/>
            </a:endParaRPr>
          </a:p>
          <a:p>
            <a:pPr marL="342900" marR="0" lvl="0" indent="-342900" algn="r" defTabSz="914400" rtl="0" eaLnBrk="0" fontAlgn="base" latinLnBrk="0" hangingPunct="0">
              <a:lnSpc>
                <a:spcPct val="100000"/>
              </a:lnSpc>
              <a:spcBef>
                <a:spcPct val="20000"/>
              </a:spcBef>
              <a:spcAft>
                <a:spcPct val="0"/>
              </a:spcAft>
              <a:buClrTx/>
              <a:buSzTx/>
              <a:tabLst/>
              <a:defRPr/>
            </a:pPr>
            <a:r>
              <a:rPr lang="en-US" sz="2400" b="1" kern="0" noProof="0" dirty="0" smtClean="0">
                <a:latin typeface="Verdana" panose="020B0604030504040204" pitchFamily="34" charset="0"/>
                <a:ea typeface="Verdana" panose="020B0604030504040204" pitchFamily="34" charset="0"/>
                <a:cs typeface="Verdana" panose="020B0604030504040204" pitchFamily="34" charset="0"/>
              </a:rPr>
              <a:t>	</a:t>
            </a:r>
            <a:r>
              <a:rPr lang="en-US" sz="2000" b="1" kern="0" noProof="0" dirty="0" smtClean="0">
                <a:latin typeface="Verdana" panose="020B0604030504040204" pitchFamily="34" charset="0"/>
                <a:ea typeface="Verdana" panose="020B0604030504040204" pitchFamily="34" charset="0"/>
                <a:cs typeface="Verdana" panose="020B0604030504040204" pitchFamily="34" charset="0"/>
              </a:rPr>
              <a:t>Candidates can retest once a month, up to five times in 12 months</a:t>
            </a:r>
            <a:endParaRPr kumimoji="0" lang="en-US"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a:p>
            <a:pPr lvl="1" algn="r" eaLnBrk="0" hangingPunct="0">
              <a:spcBef>
                <a:spcPct val="20000"/>
              </a:spcBef>
              <a:defRPr/>
            </a:pPr>
            <a:r>
              <a:rPr lang="en-US" i="1" kern="0" dirty="0" smtClean="0">
                <a:latin typeface="Verdana" panose="020B0604030504040204" pitchFamily="34" charset="0"/>
                <a:ea typeface="Verdana" panose="020B0604030504040204" pitchFamily="34" charset="0"/>
                <a:cs typeface="Verdana" panose="020B0604030504040204" pitchFamily="34" charset="0"/>
              </a:rPr>
              <a:t>Twenty percent take the GMAT more than once with an average</a:t>
            </a:r>
            <a:r>
              <a:rPr lang="en-US" i="1" kern="0" dirty="0">
                <a:latin typeface="Verdana" panose="020B0604030504040204" pitchFamily="34" charset="0"/>
                <a:ea typeface="Verdana" panose="020B0604030504040204" pitchFamily="34" charset="0"/>
                <a:cs typeface="Verdana" panose="020B0604030504040204" pitchFamily="34" charset="0"/>
              </a:rPr>
              <a:t> </a:t>
            </a:r>
            <a:r>
              <a:rPr kumimoji="0" lang="en-US" i="1" u="none" strike="noStrike" kern="0" cap="none" spc="0" normalizeH="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30-point gain</a:t>
            </a:r>
          </a:p>
        </p:txBody>
      </p:sp>
      <p:sp>
        <p:nvSpPr>
          <p:cNvPr id="2" name="Title 1"/>
          <p:cNvSpPr>
            <a:spLocks noGrp="1"/>
          </p:cNvSpPr>
          <p:nvPr>
            <p:ph type="title"/>
          </p:nvPr>
        </p:nvSpPr>
        <p:spPr>
          <a:xfrm>
            <a:off x="296174" y="304800"/>
            <a:ext cx="8610600" cy="762000"/>
          </a:xfrm>
        </p:spPr>
        <p:txBody>
          <a:bodyPr>
            <a:noAutofit/>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GMAT Costs and Retesting</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p:cNvCxnSpPr/>
          <p:nvPr/>
        </p:nvCxnSpPr>
        <p:spPr>
          <a:xfrm>
            <a:off x="381000" y="9906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91420">
            <a:off x="465256" y="1687820"/>
            <a:ext cx="4506573" cy="34486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362015"/>
            <a:ext cx="4800600" cy="36393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69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fade">
                                      <p:cBhvr>
                                        <p:cTn id="1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Verdana" panose="020B0604030504040204" pitchFamily="34" charset="0"/>
                <a:ea typeface="Verdana" panose="020B0604030504040204" pitchFamily="34" charset="0"/>
                <a:cs typeface="Verdana" panose="020B0604030504040204" pitchFamily="34" charset="0"/>
              </a:rPr>
              <a:t>GMAT Preparation – How Much Time?</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nvSpPr>
        <p:spPr bwMode="auto">
          <a:xfrm>
            <a:off x="0" y="1143000"/>
            <a:ext cx="94488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eaLnBrk="0" hangingPunct="0">
              <a:spcBef>
                <a:spcPct val="20000"/>
              </a:spcBef>
              <a:defRPr/>
            </a:pPr>
            <a:r>
              <a:rPr lang="en-US" sz="2000" b="1" kern="0" dirty="0" smtClean="0">
                <a:latin typeface="Verdana" panose="020B0604030504040204" pitchFamily="34" charset="0"/>
                <a:ea typeface="Verdana" panose="020B0604030504040204" pitchFamily="34" charset="0"/>
                <a:cs typeface="Verdana" panose="020B0604030504040204" pitchFamily="34" charset="0"/>
              </a:rPr>
              <a:t>Depends on:</a:t>
            </a:r>
          </a:p>
          <a:p>
            <a:pPr marL="800100" lvl="1" indent="-342900" eaLnBrk="0" hangingPunct="0">
              <a:spcBef>
                <a:spcPct val="20000"/>
              </a:spcBef>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Your discipline </a:t>
            </a:r>
            <a:r>
              <a:rPr lang="en-US" sz="2000" kern="0" dirty="0">
                <a:latin typeface="Verdana" panose="020B0604030504040204" pitchFamily="34" charset="0"/>
                <a:ea typeface="Verdana" panose="020B0604030504040204" pitchFamily="34" charset="0"/>
                <a:cs typeface="Verdana" panose="020B0604030504040204" pitchFamily="34" charset="0"/>
              </a:rPr>
              <a:t>to </a:t>
            </a:r>
            <a:r>
              <a:rPr lang="en-US" sz="2000" kern="0" dirty="0" smtClean="0">
                <a:latin typeface="Verdana" panose="020B0604030504040204" pitchFamily="34" charset="0"/>
                <a:ea typeface="Verdana" panose="020B0604030504040204" pitchFamily="34" charset="0"/>
                <a:cs typeface="Verdana" panose="020B0604030504040204" pitchFamily="34" charset="0"/>
              </a:rPr>
              <a:t>study and your study environment</a:t>
            </a:r>
          </a:p>
          <a:p>
            <a:pPr marL="800100" lvl="1" indent="-342900" eaLnBrk="0" hangingPunct="0">
              <a:spcBef>
                <a:spcPct val="20000"/>
              </a:spcBef>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Your comfort with the subject matter and item types</a:t>
            </a:r>
          </a:p>
          <a:p>
            <a:pPr marL="800100" lvl="1" indent="-342900" eaLnBrk="0" hangingPunct="0">
              <a:spcBef>
                <a:spcPct val="20000"/>
              </a:spcBef>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Your need for a GMATPrep program</a:t>
            </a:r>
            <a:endParaRPr lang="en-US" sz="2000" kern="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821962720"/>
              </p:ext>
            </p:extLst>
          </p:nvPr>
        </p:nvGraphicFramePr>
        <p:xfrm>
          <a:off x="5638800" y="6096000"/>
          <a:ext cx="3276600" cy="152400"/>
        </p:xfrm>
        <a:graphic>
          <a:graphicData uri="http://schemas.openxmlformats.org/drawingml/2006/table">
            <a:tbl>
              <a:tblPr/>
              <a:tblGrid>
                <a:gridCol w="3276600"/>
              </a:tblGrid>
              <a:tr h="0">
                <a:tc>
                  <a:txBody>
                    <a:bodyPr/>
                    <a:lstStyle/>
                    <a:p>
                      <a:pPr algn="r" fontAlgn="b"/>
                      <a:r>
                        <a:rPr lang="en-US" sz="1000" b="1" i="1" u="none" strike="noStrike" dirty="0">
                          <a:solidFill>
                            <a:srgbClr val="000000"/>
                          </a:solidFill>
                          <a:latin typeface="Arial"/>
                        </a:rPr>
                        <a:t>SOURCE: </a:t>
                      </a:r>
                      <a:r>
                        <a:rPr lang="en-US" sz="1000" b="1" i="1" u="none" strike="noStrike" dirty="0" smtClean="0">
                          <a:solidFill>
                            <a:srgbClr val="000000"/>
                          </a:solidFill>
                          <a:latin typeface="Arial"/>
                        </a:rPr>
                        <a:t> mba.com </a:t>
                      </a:r>
                      <a:r>
                        <a:rPr lang="en-US" sz="1000" b="1" i="1" u="none" strike="noStrike" dirty="0">
                          <a:solidFill>
                            <a:srgbClr val="000000"/>
                          </a:solidFill>
                          <a:latin typeface="Arial"/>
                        </a:rPr>
                        <a:t>Prospective </a:t>
                      </a:r>
                      <a:r>
                        <a:rPr lang="en-US" sz="1000" b="1" i="1" u="none" strike="noStrike" dirty="0" smtClean="0">
                          <a:solidFill>
                            <a:srgbClr val="000000"/>
                          </a:solidFill>
                          <a:latin typeface="Arial"/>
                        </a:rPr>
                        <a:t>Students</a:t>
                      </a:r>
                      <a:endParaRPr lang="en-US" sz="1000" b="1" i="1" u="none" strike="noStrike" dirty="0">
                        <a:solidFill>
                          <a:srgbClr val="000000"/>
                        </a:solidFill>
                        <a:latin typeface="Arial"/>
                      </a:endParaRPr>
                    </a:p>
                  </a:txBody>
                  <a:tcPr marL="0" marR="0" marT="0" marB="0" anchor="b">
                    <a:lnL>
                      <a:noFill/>
                    </a:lnL>
                    <a:lnR>
                      <a:noFill/>
                    </a:lnR>
                    <a:lnT>
                      <a:noFill/>
                    </a:lnT>
                    <a:lnB>
                      <a:noFill/>
                    </a:lnB>
                  </a:tcPr>
                </a:tc>
              </a:tr>
            </a:tbl>
          </a:graphicData>
        </a:graphic>
      </p:graphicFrame>
      <p:pic>
        <p:nvPicPr>
          <p:cNvPr id="9" name="Picture 3"/>
          <p:cNvPicPr>
            <a:picLocks noChangeAspect="1" noChangeArrowheads="1"/>
          </p:cNvPicPr>
          <p:nvPr/>
        </p:nvPicPr>
        <p:blipFill>
          <a:blip r:embed="rId3" cstate="print"/>
          <a:srcRect/>
          <a:stretch>
            <a:fillRect/>
          </a:stretch>
        </p:blipFill>
        <p:spPr bwMode="auto">
          <a:xfrm>
            <a:off x="4724400" y="3200400"/>
            <a:ext cx="4131130" cy="2432740"/>
          </a:xfrm>
          <a:prstGeom prst="rect">
            <a:avLst/>
          </a:prstGeom>
          <a:noFill/>
          <a:ln w="9525">
            <a:solidFill>
              <a:schemeClr val="tx1"/>
            </a:solidFill>
            <a:miter lim="800000"/>
            <a:headEnd/>
            <a:tailEnd/>
          </a:ln>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200400"/>
            <a:ext cx="4024828" cy="24327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457200" y="9144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743200" y="5259310"/>
            <a:ext cx="762000" cy="230832"/>
          </a:xfrm>
          <a:prstGeom prst="rect">
            <a:avLst/>
          </a:prstGeom>
          <a:solidFill>
            <a:schemeClr val="bg1"/>
          </a:solidFill>
        </p:spPr>
        <p:txBody>
          <a:bodyPr wrap="square" rtlCol="0">
            <a:spAutoFit/>
          </a:bodyPr>
          <a:lstStyle/>
          <a:p>
            <a:r>
              <a:rPr lang="en-US" sz="900" b="1" dirty="0" smtClean="0"/>
              <a:t>600-690</a:t>
            </a:r>
            <a:endParaRPr lang="en-US" sz="900" b="1" dirty="0"/>
          </a:p>
        </p:txBody>
      </p:sp>
    </p:spTree>
    <p:extLst>
      <p:ext uri="{BB962C8B-B14F-4D97-AF65-F5344CB8AC3E}">
        <p14:creationId xmlns:p14="http://schemas.microsoft.com/office/powerpoint/2010/main" val="1270399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88"/>
            <a:ext cx="8229600" cy="1143000"/>
          </a:xfrm>
        </p:spPr>
        <p:txBody>
          <a:bodyPr>
            <a:normAutofit/>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GMAT Preparation – Study Aids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66800"/>
            <a:ext cx="1981200" cy="2564809"/>
          </a:xfrm>
          <a:prstGeom prst="rect">
            <a:avLst/>
          </a:prstGeom>
        </p:spPr>
      </p:pic>
      <p:pic>
        <p:nvPicPr>
          <p:cNvPr id="18" name="Picture 7"/>
          <p:cNvPicPr>
            <a:picLocks noChangeAspect="1" noChangeArrowheads="1"/>
          </p:cNvPicPr>
          <p:nvPr/>
        </p:nvPicPr>
        <p:blipFill>
          <a:blip r:embed="rId4" cstate="print"/>
          <a:srcRect/>
          <a:stretch>
            <a:fillRect/>
          </a:stretch>
        </p:blipFill>
        <p:spPr bwMode="auto">
          <a:xfrm>
            <a:off x="7051566" y="4197718"/>
            <a:ext cx="1032334" cy="1336432"/>
          </a:xfrm>
          <a:prstGeom prst="rect">
            <a:avLst/>
          </a:prstGeom>
          <a:noFill/>
          <a:ln w="9525">
            <a:noFill/>
            <a:miter lim="800000"/>
            <a:headEnd/>
            <a:tailEnd/>
          </a:ln>
        </p:spPr>
      </p:pic>
      <p:pic>
        <p:nvPicPr>
          <p:cNvPr id="19" name="Picture 8"/>
          <p:cNvPicPr>
            <a:picLocks noChangeAspect="1" noChangeArrowheads="1"/>
          </p:cNvPicPr>
          <p:nvPr/>
        </p:nvPicPr>
        <p:blipFill>
          <a:blip r:embed="rId5" cstate="print"/>
          <a:srcRect/>
          <a:stretch>
            <a:fillRect/>
          </a:stretch>
        </p:blipFill>
        <p:spPr bwMode="auto">
          <a:xfrm>
            <a:off x="7965966" y="4502518"/>
            <a:ext cx="1025634" cy="1327759"/>
          </a:xfrm>
          <a:prstGeom prst="rect">
            <a:avLst/>
          </a:prstGeom>
          <a:noFill/>
          <a:ln w="9525">
            <a:noFill/>
            <a:miter lim="800000"/>
            <a:headEnd/>
            <a:tailEnd/>
          </a:ln>
        </p:spPr>
      </p:pic>
      <p:pic>
        <p:nvPicPr>
          <p:cNvPr id="20" name="Picture 3" descr="C:\Documents and Settings\ryu\Desktop\Slides\lgthumb-verbreview.jpg"/>
          <p:cNvPicPr>
            <a:picLocks noChangeAspect="1" noChangeArrowheads="1"/>
          </p:cNvPicPr>
          <p:nvPr/>
        </p:nvPicPr>
        <p:blipFill>
          <a:blip r:embed="rId6" cstate="print"/>
          <a:srcRect/>
          <a:stretch>
            <a:fillRect/>
          </a:stretch>
        </p:blipFill>
        <p:spPr bwMode="auto">
          <a:xfrm>
            <a:off x="407049" y="4060472"/>
            <a:ext cx="1042604" cy="1349728"/>
          </a:xfrm>
          <a:prstGeom prst="rect">
            <a:avLst/>
          </a:prstGeom>
          <a:noFill/>
        </p:spPr>
      </p:pic>
      <p:pic>
        <p:nvPicPr>
          <p:cNvPr id="21" name="Picture 4" descr="C:\Documents and Settings\ryu\Desktop\Slides\lgthumb-quantreview.jpg"/>
          <p:cNvPicPr>
            <a:picLocks noChangeAspect="1" noChangeArrowheads="1"/>
          </p:cNvPicPr>
          <p:nvPr/>
        </p:nvPicPr>
        <p:blipFill>
          <a:blip r:embed="rId7" cstate="print"/>
          <a:srcRect/>
          <a:stretch>
            <a:fillRect/>
          </a:stretch>
        </p:blipFill>
        <p:spPr bwMode="auto">
          <a:xfrm>
            <a:off x="1014796" y="4593872"/>
            <a:ext cx="1042604" cy="1349728"/>
          </a:xfrm>
          <a:prstGeom prst="rect">
            <a:avLst/>
          </a:prstGeom>
          <a:noFill/>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0351" y="1066800"/>
            <a:ext cx="1765832" cy="2286000"/>
          </a:xfrm>
          <a:prstGeom prst="rect">
            <a:avLst/>
          </a:prstGeom>
          <a:ln w="9525">
            <a:solidFill>
              <a:srgbClr val="0065A4"/>
            </a:solidFill>
          </a:ln>
        </p:spPr>
      </p:pic>
      <p:pic>
        <p:nvPicPr>
          <p:cNvPr id="24" name="Picture 6"/>
          <p:cNvPicPr>
            <a:picLocks noChangeAspect="1" noChangeArrowheads="1"/>
          </p:cNvPicPr>
          <p:nvPr/>
        </p:nvPicPr>
        <p:blipFill>
          <a:blip r:embed="rId9" cstate="print"/>
          <a:srcRect/>
          <a:stretch>
            <a:fillRect/>
          </a:stretch>
        </p:blipFill>
        <p:spPr bwMode="auto">
          <a:xfrm>
            <a:off x="6137166" y="4539642"/>
            <a:ext cx="1025633" cy="1327758"/>
          </a:xfrm>
          <a:prstGeom prst="rect">
            <a:avLst/>
          </a:prstGeom>
          <a:noFill/>
          <a:ln w="9525">
            <a:noFill/>
            <a:miter lim="800000"/>
            <a:headEnd/>
            <a:tailEnd/>
          </a:ln>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200" y="4114800"/>
            <a:ext cx="1085850" cy="1390650"/>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1353" y="1066800"/>
            <a:ext cx="2120851" cy="2744630"/>
          </a:xfrm>
          <a:prstGeom prst="rect">
            <a:avLst/>
          </a:prstGeom>
          <a:ln>
            <a:solidFill>
              <a:schemeClr val="tx1"/>
            </a:solidFill>
          </a:ln>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4037" y="2286000"/>
            <a:ext cx="1985763" cy="2569811"/>
          </a:xfrm>
          <a:prstGeom prst="rect">
            <a:avLst/>
          </a:prstGeom>
          <a:ln>
            <a:solidFill>
              <a:schemeClr val="tx1"/>
            </a:solidFill>
          </a:ln>
        </p:spPr>
      </p:pic>
      <p:cxnSp>
        <p:nvCxnSpPr>
          <p:cNvPr id="14" name="Straight Connector 13"/>
          <p:cNvCxnSpPr/>
          <p:nvPr/>
        </p:nvCxnSpPr>
        <p:spPr>
          <a:xfrm>
            <a:off x="4572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726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69" t="22400" r="18677" b="20615"/>
          <a:stretch/>
        </p:blipFill>
        <p:spPr bwMode="auto">
          <a:xfrm>
            <a:off x="1" y="332656"/>
            <a:ext cx="9144000" cy="620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1965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188640"/>
            <a:ext cx="9144000" cy="6198642"/>
            <a:chOff x="0" y="188640"/>
            <a:chExt cx="9144000" cy="6198642"/>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61" t="22277" r="18493" b="20738"/>
            <a:stretch/>
          </p:blipFill>
          <p:spPr bwMode="auto">
            <a:xfrm>
              <a:off x="0" y="188640"/>
              <a:ext cx="9144000" cy="619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268" t="40804" r="21089" b="46236"/>
            <a:stretch/>
          </p:blipFill>
          <p:spPr>
            <a:xfrm>
              <a:off x="267286" y="2203324"/>
              <a:ext cx="8434910" cy="1398005"/>
            </a:xfrm>
            <a:prstGeom prst="rect">
              <a:avLst/>
            </a:prstGeom>
          </p:spPr>
        </p:pic>
      </p:grpSp>
    </p:spTree>
    <p:extLst>
      <p:ext uri="{BB962C8B-B14F-4D97-AF65-F5344CB8AC3E}">
        <p14:creationId xmlns:p14="http://schemas.microsoft.com/office/powerpoint/2010/main" val="2459512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srcRect/>
          <a:stretch>
            <a:fillRect/>
          </a:stretch>
        </p:blipFill>
        <p:spPr bwMode="auto">
          <a:xfrm>
            <a:off x="2895600" y="3733800"/>
            <a:ext cx="1025634" cy="1448288"/>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4038600" y="3886200"/>
            <a:ext cx="1025633" cy="1448287"/>
          </a:xfrm>
          <a:prstGeom prst="rect">
            <a:avLst/>
          </a:prstGeom>
          <a:noFill/>
          <a:ln w="9525">
            <a:noFill/>
            <a:miter lim="800000"/>
            <a:headEnd/>
            <a:tailEnd/>
          </a:ln>
        </p:spPr>
      </p:pic>
      <p:pic>
        <p:nvPicPr>
          <p:cNvPr id="7" name="Picture 3" descr="C:\Documents and Settings\ryu\Desktop\Slides\lgthumb-verbreview.jpg"/>
          <p:cNvPicPr>
            <a:picLocks noChangeAspect="1" noChangeArrowheads="1"/>
          </p:cNvPicPr>
          <p:nvPr/>
        </p:nvPicPr>
        <p:blipFill>
          <a:blip r:embed="rId5" cstate="print"/>
          <a:srcRect/>
          <a:stretch>
            <a:fillRect/>
          </a:stretch>
        </p:blipFill>
        <p:spPr bwMode="auto">
          <a:xfrm>
            <a:off x="2895600" y="2133600"/>
            <a:ext cx="1042604" cy="1472251"/>
          </a:xfrm>
          <a:prstGeom prst="rect">
            <a:avLst/>
          </a:prstGeom>
          <a:noFill/>
        </p:spPr>
      </p:pic>
      <p:pic>
        <p:nvPicPr>
          <p:cNvPr id="8" name="Picture 4" descr="C:\Documents and Settings\ryu\Desktop\Slides\lgthumb-quantreview.jpg"/>
          <p:cNvPicPr>
            <a:picLocks noChangeAspect="1" noChangeArrowheads="1"/>
          </p:cNvPicPr>
          <p:nvPr/>
        </p:nvPicPr>
        <p:blipFill>
          <a:blip r:embed="rId6" cstate="print"/>
          <a:srcRect/>
          <a:stretch>
            <a:fillRect/>
          </a:stretch>
        </p:blipFill>
        <p:spPr bwMode="auto">
          <a:xfrm>
            <a:off x="4038600" y="2286000"/>
            <a:ext cx="1042604" cy="1472251"/>
          </a:xfrm>
          <a:prstGeom prst="rect">
            <a:avLst/>
          </a:prstGeom>
          <a:noFill/>
        </p:spPr>
      </p:pic>
      <p:sp>
        <p:nvSpPr>
          <p:cNvPr id="12" name="Right Arrow 11"/>
          <p:cNvSpPr/>
          <p:nvPr/>
        </p:nvSpPr>
        <p:spPr>
          <a:xfrm>
            <a:off x="1981200" y="2476128"/>
            <a:ext cx="720080" cy="648072"/>
          </a:xfrm>
          <a:prstGeom prst="rightArrow">
            <a:avLst/>
          </a:prstGeom>
          <a:solidFill>
            <a:srgbClr val="BED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ight Arrow 12"/>
          <p:cNvSpPr/>
          <p:nvPr/>
        </p:nvSpPr>
        <p:spPr>
          <a:xfrm>
            <a:off x="6400800" y="3429000"/>
            <a:ext cx="720080" cy="648072"/>
          </a:xfrm>
          <a:prstGeom prst="rightArrow">
            <a:avLst/>
          </a:prstGeom>
          <a:solidFill>
            <a:srgbClr val="BED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371600"/>
            <a:ext cx="1356452" cy="1756027"/>
          </a:xfrm>
          <a:prstGeom prst="rect">
            <a:avLst/>
          </a:prstGeom>
          <a:ln w="9525">
            <a:solidFill>
              <a:srgbClr val="0065A4"/>
            </a:solid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00" y="2892173"/>
            <a:ext cx="1356452" cy="1756027"/>
          </a:xfrm>
          <a:prstGeom prst="rect">
            <a:avLst/>
          </a:prstGeom>
          <a:ln w="9525">
            <a:solidFill>
              <a:srgbClr val="0065A4"/>
            </a:solidFill>
          </a:ln>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1600" y="3196208"/>
            <a:ext cx="1003877" cy="1299592"/>
          </a:xfrm>
          <a:prstGeom prst="rect">
            <a:avLst/>
          </a:prstGeom>
        </p:spPr>
      </p:pic>
      <p:sp>
        <p:nvSpPr>
          <p:cNvPr id="3" name="Title 2"/>
          <p:cNvSpPr>
            <a:spLocks noGrp="1"/>
          </p:cNvSpPr>
          <p:nvPr>
            <p:ph type="title"/>
          </p:nvPr>
        </p:nvSpPr>
        <p:spPr>
          <a:xfrm>
            <a:off x="457200" y="274638"/>
            <a:ext cx="8229600" cy="715962"/>
          </a:xfrm>
        </p:spPr>
        <p:txBody>
          <a:bodyPr>
            <a:normAutofit/>
          </a:bodyPr>
          <a:lstStyle/>
          <a:p>
            <a:r>
              <a:rPr lang="en-GB" sz="3000" dirty="0">
                <a:latin typeface="Verdana" panose="020B0604030504040204" pitchFamily="34" charset="0"/>
                <a:ea typeface="Verdana" panose="020B0604030504040204" pitchFamily="34" charset="0"/>
                <a:cs typeface="Verdana" panose="020B0604030504040204" pitchFamily="34" charset="0"/>
              </a:rPr>
              <a:t>How You Might Structure Your Prep</a:t>
            </a:r>
            <a:r>
              <a:rPr lang="en-US" sz="3000" dirty="0">
                <a:latin typeface="Verdana" panose="020B0604030504040204" pitchFamily="34" charset="0"/>
                <a:ea typeface="Verdana" panose="020B0604030504040204" pitchFamily="34" charset="0"/>
                <a:cs typeface="Verdana" panose="020B0604030504040204" pitchFamily="34" charset="0"/>
              </a:rPr>
              <a:t> </a:t>
            </a:r>
          </a:p>
        </p:txBody>
      </p:sp>
      <p:cxnSp>
        <p:nvCxnSpPr>
          <p:cNvPr id="17" name="Straight Connector 16"/>
          <p:cNvCxnSpPr/>
          <p:nvPr/>
        </p:nvCxnSpPr>
        <p:spPr>
          <a:xfrm>
            <a:off x="457200" y="9906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59741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82000" cy="1143000"/>
          </a:xfrm>
        </p:spPr>
        <p:txBody>
          <a:bodyPr>
            <a:normAutofit fontScale="90000"/>
          </a:bodyPr>
          <a:lstStyle/>
          <a:p>
            <a:r>
              <a:rPr lang="en-US" sz="2900" dirty="0" smtClean="0">
                <a:latin typeface="Verdana" panose="020B0604030504040204" pitchFamily="34" charset="0"/>
                <a:ea typeface="Verdana" panose="020B0604030504040204" pitchFamily="34" charset="0"/>
                <a:cs typeface="Verdana" panose="020B0604030504040204" pitchFamily="34" charset="0"/>
              </a:rPr>
              <a:t>The GMAT Works for You and for Schools</a:t>
            </a:r>
            <a:r>
              <a:rPr lang="en-US" sz="3600" dirty="0" smtClean="0">
                <a:latin typeface="Verdana" panose="020B0604030504040204" pitchFamily="34" charset="0"/>
                <a:ea typeface="Verdana" panose="020B0604030504040204" pitchFamily="34" charset="0"/>
                <a:cs typeface="Verdana" panose="020B0604030504040204" pitchFamily="34" charset="0"/>
              </a:rPr>
              <a:t/>
            </a:r>
            <a:br>
              <a:rPr lang="en-US" sz="3600" dirty="0" smtClean="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
            </a:r>
            <a:br>
              <a:rPr lang="en-US" sz="1200" dirty="0">
                <a:latin typeface="Verdana" panose="020B0604030504040204" pitchFamily="34" charset="0"/>
                <a:ea typeface="Verdana" panose="020B0604030504040204" pitchFamily="34" charset="0"/>
                <a:cs typeface="Verdana" panose="020B0604030504040204" pitchFamily="34" charset="0"/>
              </a:rPr>
            </a:br>
            <a:r>
              <a:rPr lang="en-US" sz="20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Reliable</a:t>
            </a:r>
            <a:r>
              <a:rPr lang="en-US" sz="2000"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Objective, and </a:t>
            </a:r>
            <a:r>
              <a:rPr lang="en-US" sz="2000" i="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Strong </a:t>
            </a:r>
            <a:r>
              <a:rPr lang="en-US" sz="2000"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Predictor of Academic Success</a:t>
            </a:r>
          </a:p>
        </p:txBody>
      </p:sp>
      <p:sp>
        <p:nvSpPr>
          <p:cNvPr id="3" name="Content Placeholder 2"/>
          <p:cNvSpPr>
            <a:spLocks noGrp="1"/>
          </p:cNvSpPr>
          <p:nvPr>
            <p:ph idx="1"/>
          </p:nvPr>
        </p:nvSpPr>
        <p:spPr>
          <a:xfrm>
            <a:off x="304800" y="1828800"/>
            <a:ext cx="8610600" cy="4343400"/>
          </a:xfrm>
        </p:spPr>
        <p:txBody>
          <a:bodyPr/>
          <a:lstStyle/>
          <a:p>
            <a:pPr marL="0" indent="0">
              <a:buNone/>
            </a:pPr>
            <a:r>
              <a:rPr lang="en-US" sz="2000" b="1" dirty="0" smtClean="0">
                <a:latin typeface="Verdana" panose="020B0604030504040204" pitchFamily="34" charset="0"/>
                <a:ea typeface="Verdana" panose="020B0604030504040204" pitchFamily="34" charset="0"/>
                <a:cs typeface="Verdana" panose="020B0604030504040204" pitchFamily="34" charset="0"/>
              </a:rPr>
              <a:t>For 60 years the GMAT exam has been the leader in business school and management program admissions because it works:</a:t>
            </a:r>
          </a:p>
          <a:p>
            <a:pPr marL="0" indent="0">
              <a:buNone/>
            </a:pPr>
            <a:endParaRPr lang="en-US" sz="2300" b="1" dirty="0" smtClean="0">
              <a:latin typeface="Verdana" panose="020B0604030504040204" pitchFamily="34" charset="0"/>
              <a:ea typeface="Verdana" panose="020B0604030504040204" pitchFamily="34" charset="0"/>
              <a:cs typeface="Verdana" panose="020B0604030504040204" pitchFamily="34" charset="0"/>
            </a:endParaRPr>
          </a:p>
          <a:p>
            <a:pPr lvl="1">
              <a:buFont typeface="Arial"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As a reliable and trusted </a:t>
            </a:r>
            <a:r>
              <a:rPr lang="en-US" sz="2000" b="1" i="1" dirty="0">
                <a:latin typeface="Verdana" panose="020B0604030504040204" pitchFamily="34" charset="0"/>
                <a:ea typeface="Verdana" panose="020B0604030504040204" pitchFamily="34" charset="0"/>
                <a:cs typeface="Verdana" panose="020B0604030504040204" pitchFamily="34" charset="0"/>
              </a:rPr>
              <a:t>predictor</a:t>
            </a:r>
            <a:r>
              <a:rPr lang="en-US" sz="2000" dirty="0">
                <a:latin typeface="Verdana" panose="020B0604030504040204" pitchFamily="34" charset="0"/>
                <a:ea typeface="Verdana" panose="020B0604030504040204" pitchFamily="34" charset="0"/>
                <a:cs typeface="Verdana" panose="020B0604030504040204" pitchFamily="34" charset="0"/>
              </a:rPr>
              <a:t> of your potential for </a:t>
            </a:r>
            <a:r>
              <a:rPr lang="en-US" sz="2000" b="1" i="1" dirty="0">
                <a:latin typeface="Verdana" panose="020B0604030504040204" pitchFamily="34" charset="0"/>
                <a:ea typeface="Verdana" panose="020B0604030504040204" pitchFamily="34" charset="0"/>
                <a:cs typeface="Verdana" panose="020B0604030504040204" pitchFamily="34" charset="0"/>
              </a:rPr>
              <a:t>success</a:t>
            </a:r>
            <a:r>
              <a:rPr lang="en-US" sz="2000" dirty="0">
                <a:latin typeface="Verdana" panose="020B0604030504040204" pitchFamily="34" charset="0"/>
                <a:ea typeface="Verdana" panose="020B0604030504040204" pitchFamily="34" charset="0"/>
                <a:cs typeface="Verdana" panose="020B0604030504040204" pitchFamily="34" charset="0"/>
              </a:rPr>
              <a:t> in a program and in the classroom.</a:t>
            </a:r>
          </a:p>
          <a:p>
            <a:pPr lvl="1">
              <a:buFont typeface="Arial"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As a means of revealing the </a:t>
            </a:r>
            <a:r>
              <a:rPr lang="en-US" sz="2000" b="1" i="1" dirty="0">
                <a:latin typeface="Verdana" panose="020B0604030504040204" pitchFamily="34" charset="0"/>
                <a:ea typeface="Verdana" panose="020B0604030504040204" pitchFamily="34" charset="0"/>
                <a:cs typeface="Verdana" panose="020B0604030504040204" pitchFamily="34" charset="0"/>
              </a:rPr>
              <a:t>skills in demand </a:t>
            </a:r>
            <a:r>
              <a:rPr lang="en-US" sz="2000" dirty="0">
                <a:latin typeface="Verdana" panose="020B0604030504040204" pitchFamily="34" charset="0"/>
                <a:ea typeface="Verdana" panose="020B0604030504040204" pitchFamily="34" charset="0"/>
                <a:cs typeface="Verdana" panose="020B0604030504040204" pitchFamily="34" charset="0"/>
              </a:rPr>
              <a:t>at schools and in business, especially Integrated Reasoning.</a:t>
            </a:r>
          </a:p>
          <a:p>
            <a:pPr lvl="1">
              <a:buFont typeface="Arial"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As a way to help you connect with the </a:t>
            </a:r>
            <a:r>
              <a:rPr lang="en-US" sz="2000" b="1" i="1" dirty="0">
                <a:latin typeface="Verdana" panose="020B0604030504040204" pitchFamily="34" charset="0"/>
                <a:ea typeface="Verdana" panose="020B0604030504040204" pitchFamily="34" charset="0"/>
                <a:cs typeface="Verdana" panose="020B0604030504040204" pitchFamily="34" charset="0"/>
              </a:rPr>
              <a:t>right program </a:t>
            </a:r>
            <a:r>
              <a:rPr lang="en-US" sz="2000" dirty="0">
                <a:latin typeface="Verdana" panose="020B0604030504040204" pitchFamily="34" charset="0"/>
                <a:ea typeface="Verdana" panose="020B0604030504040204" pitchFamily="34" charset="0"/>
                <a:cs typeface="Verdana" panose="020B0604030504040204" pitchFamily="34" charset="0"/>
              </a:rPr>
              <a:t>where you can thrive</a:t>
            </a:r>
            <a:r>
              <a:rPr lang="en-US" sz="2000" dirty="0" smtClean="0">
                <a:latin typeface="Verdana" panose="020B0604030504040204" pitchFamily="34" charset="0"/>
                <a:ea typeface="Verdana" panose="020B0604030504040204" pitchFamily="34" charset="0"/>
                <a:cs typeface="Verdana" panose="020B0604030504040204" pitchFamily="34" charset="0"/>
              </a:rPr>
              <a:t>.</a:t>
            </a:r>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4" name="Straight Connector 3"/>
          <p:cNvCxnSpPr/>
          <p:nvPr/>
        </p:nvCxnSpPr>
        <p:spPr>
          <a:xfrm>
            <a:off x="381000" y="990600"/>
            <a:ext cx="8458200" cy="0"/>
          </a:xfrm>
          <a:prstGeom prst="line">
            <a:avLst/>
          </a:prstGeom>
          <a:ln w="12700">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9688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ingle Corner Rectangle 12"/>
          <p:cNvSpPr/>
          <p:nvPr/>
        </p:nvSpPr>
        <p:spPr>
          <a:xfrm rot="10800000">
            <a:off x="457200" y="3200399"/>
            <a:ext cx="8382000" cy="2286000"/>
          </a:xfrm>
          <a:prstGeom prst="round1Rect">
            <a:avLst/>
          </a:prstGeom>
          <a:solidFill>
            <a:srgbClr val="BED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88330"/>
            <a:ext cx="8305800" cy="1143000"/>
          </a:xfrm>
        </p:spPr>
        <p:txBody>
          <a:bodyPr>
            <a:normAutofit/>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On the Day of Your Exam</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10" descr="Ft Hood"/>
          <p:cNvPicPr>
            <a:picLocks noChangeAspect="1" noChangeArrowheads="1"/>
          </p:cNvPicPr>
          <p:nvPr/>
        </p:nvPicPr>
        <p:blipFill>
          <a:blip r:embed="rId3" cstate="print"/>
          <a:srcRect t="13429"/>
          <a:stretch>
            <a:fillRect/>
          </a:stretch>
        </p:blipFill>
        <p:spPr bwMode="auto">
          <a:xfrm>
            <a:off x="2743200" y="1137181"/>
            <a:ext cx="2362200" cy="1529819"/>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9" descr="palm vein reader"/>
          <p:cNvPicPr>
            <a:picLocks noChangeAspect="1" noChangeArrowheads="1"/>
          </p:cNvPicPr>
          <p:nvPr/>
        </p:nvPicPr>
        <p:blipFill>
          <a:blip r:embed="rId4" cstate="print"/>
          <a:srcRect/>
          <a:stretch>
            <a:fillRect/>
          </a:stretch>
        </p:blipFill>
        <p:spPr bwMode="auto">
          <a:xfrm>
            <a:off x="7398707" y="1137181"/>
            <a:ext cx="1440493" cy="1529819"/>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10"/>
          <p:cNvPicPr>
            <a:picLocks noChangeAspect="1" noChangeArrowheads="1"/>
          </p:cNvPicPr>
          <p:nvPr/>
        </p:nvPicPr>
        <p:blipFill>
          <a:blip r:embed="rId5" cstate="print"/>
          <a:srcRect/>
          <a:stretch>
            <a:fillRect/>
          </a:stretch>
        </p:blipFill>
        <p:spPr bwMode="auto">
          <a:xfrm>
            <a:off x="5257800" y="1137182"/>
            <a:ext cx="2057400" cy="1529818"/>
          </a:xfrm>
          <a:prstGeom prst="rect">
            <a:avLst/>
          </a:prstGeom>
          <a:ln>
            <a:solidFill>
              <a:schemeClr val="tx1"/>
            </a:solidFill>
          </a:ln>
          <a:effectLst>
            <a:outerShdw blurRad="292100" dist="139700" dir="2700000" algn="tl" rotWithShape="0">
              <a:srgbClr val="333333">
                <a:alpha val="65000"/>
              </a:srgbClr>
            </a:outerShdw>
          </a:effectLst>
        </p:spPr>
      </p:pic>
      <p:sp>
        <p:nvSpPr>
          <p:cNvPr id="10" name="Content Placeholder 2"/>
          <p:cNvSpPr txBox="1">
            <a:spLocks/>
          </p:cNvSpPr>
          <p:nvPr/>
        </p:nvSpPr>
        <p:spPr bwMode="auto">
          <a:xfrm>
            <a:off x="577702" y="3352799"/>
            <a:ext cx="8185298" cy="2133600"/>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lang="en-US" sz="2400" b="1" kern="0" dirty="0" smtClean="0">
                <a:latin typeface="Calibri" pitchFamily="34" charset="0"/>
              </a:rPr>
              <a:t>Check In</a:t>
            </a:r>
          </a:p>
          <a:p>
            <a:pPr marL="800100" lvl="1" indent="-342900" algn="l" eaLnBrk="0" hangingPunct="0">
              <a:spcBef>
                <a:spcPct val="20000"/>
              </a:spcBef>
              <a:buFont typeface="Arial" panose="020B0604020202020204" pitchFamily="34" charset="0"/>
              <a:buChar char="•"/>
              <a:defRPr/>
            </a:pPr>
            <a:r>
              <a:rPr lang="en-US" sz="2400" b="1" kern="0" dirty="0" smtClean="0">
                <a:latin typeface="Calibri" pitchFamily="34" charset="0"/>
              </a:rPr>
              <a:t>Valid ID</a:t>
            </a:r>
          </a:p>
          <a:p>
            <a:pPr marL="800100" lvl="1" indent="-342900" eaLnBrk="0" hangingPunct="0">
              <a:spcBef>
                <a:spcPct val="20000"/>
              </a:spcBef>
              <a:buFont typeface="Arial" panose="020B0604020202020204" pitchFamily="34" charset="0"/>
              <a:buChar char="•"/>
              <a:defRPr/>
            </a:pPr>
            <a:r>
              <a:rPr lang="en-US" sz="2400" b="1" kern="0" dirty="0" smtClean="0">
                <a:latin typeface="Calibri" pitchFamily="34" charset="0"/>
              </a:rPr>
              <a:t>Document reader</a:t>
            </a:r>
            <a:endParaRPr lang="en-US" sz="2400" b="1" kern="0" dirty="0">
              <a:latin typeface="Calibri" pitchFamily="34" charset="0"/>
            </a:endParaRPr>
          </a:p>
          <a:p>
            <a:pPr marL="800100" lvl="1" indent="-342900" algn="l" eaLnBrk="0" hangingPunct="0">
              <a:spcBef>
                <a:spcPct val="20000"/>
              </a:spcBef>
              <a:buFont typeface="Arial" panose="020B0604020202020204" pitchFamily="34" charset="0"/>
              <a:buChar char="•"/>
              <a:defRPr/>
            </a:pPr>
            <a:r>
              <a:rPr lang="en-US" sz="2400" b="1" kern="0" dirty="0" smtClean="0">
                <a:latin typeface="Calibri" pitchFamily="34" charset="0"/>
              </a:rPr>
              <a:t>Signature </a:t>
            </a:r>
          </a:p>
          <a:p>
            <a:pPr marL="800100" lvl="1" indent="-342900" algn="l" eaLnBrk="0" hangingPunct="0">
              <a:spcBef>
                <a:spcPct val="20000"/>
              </a:spcBef>
              <a:buFont typeface="Arial" panose="020B0604020202020204" pitchFamily="34" charset="0"/>
              <a:buChar char="•"/>
              <a:defRPr/>
            </a:pPr>
            <a:endParaRPr lang="en-US" sz="2400" b="1" kern="0" dirty="0" smtClean="0">
              <a:latin typeface="Calibri" pitchFamily="34" charset="0"/>
            </a:endParaRPr>
          </a:p>
          <a:p>
            <a:pPr marL="800100" lvl="1" indent="-342900" algn="l" eaLnBrk="0" hangingPunct="0">
              <a:spcBef>
                <a:spcPct val="20000"/>
              </a:spcBef>
              <a:buFont typeface="Arial" panose="020B0604020202020204" pitchFamily="34" charset="0"/>
              <a:buChar char="•"/>
              <a:defRPr/>
            </a:pPr>
            <a:endParaRPr lang="en-US" sz="2400" b="1" kern="0" dirty="0">
              <a:latin typeface="Calibri" pitchFamily="34" charset="0"/>
            </a:endParaRPr>
          </a:p>
          <a:p>
            <a:pPr marL="800100" lvl="1" indent="-342900" algn="l" eaLnBrk="0" hangingPunct="0">
              <a:spcBef>
                <a:spcPct val="20000"/>
              </a:spcBef>
              <a:buFont typeface="Arial" panose="020B0604020202020204" pitchFamily="34" charset="0"/>
              <a:buChar char="•"/>
              <a:defRPr/>
            </a:pPr>
            <a:r>
              <a:rPr lang="en-US" sz="2400" b="1" kern="0" dirty="0" smtClean="0">
                <a:latin typeface="Calibri" pitchFamily="34" charset="0"/>
              </a:rPr>
              <a:t>Digital photo</a:t>
            </a:r>
          </a:p>
          <a:p>
            <a:pPr marL="800100" lvl="1" indent="-342900" algn="l" eaLnBrk="0" hangingPunct="0">
              <a:spcBef>
                <a:spcPct val="20000"/>
              </a:spcBef>
              <a:buFont typeface="Arial" panose="020B0604020202020204" pitchFamily="34" charset="0"/>
              <a:buChar char="•"/>
              <a:defRPr/>
            </a:pPr>
            <a:r>
              <a:rPr lang="en-US" sz="2400" b="1" kern="0" dirty="0" smtClean="0">
                <a:latin typeface="Calibri" pitchFamily="34" charset="0"/>
              </a:rPr>
              <a:t>Palm Vein recognition</a:t>
            </a:r>
          </a:p>
          <a:p>
            <a:pPr marL="800100" lvl="1" indent="-342900" algn="l" eaLnBrk="0" hangingPunct="0">
              <a:spcBef>
                <a:spcPct val="20000"/>
              </a:spcBef>
              <a:buFont typeface="Arial" panose="020B0604020202020204" pitchFamily="34" charset="0"/>
              <a:buChar char="•"/>
              <a:defRPr/>
            </a:pPr>
            <a:r>
              <a:rPr lang="en-US" sz="2400" b="1" kern="0" dirty="0" smtClean="0">
                <a:latin typeface="Calibri" pitchFamily="34" charset="0"/>
              </a:rPr>
              <a:t>Use of a locker</a:t>
            </a:r>
          </a:p>
          <a:p>
            <a:pPr marL="342900" marR="0" lvl="0" indent="-342900" algn="l" defTabSz="914400" rtl="0" eaLnBrk="0" fontAlgn="base" latinLnBrk="0" hangingPunct="0">
              <a:lnSpc>
                <a:spcPct val="100000"/>
              </a:lnSpc>
              <a:spcBef>
                <a:spcPct val="20000"/>
              </a:spcBef>
              <a:spcAft>
                <a:spcPct val="0"/>
              </a:spcAft>
              <a:buClrTx/>
              <a:buSzTx/>
              <a:tabLst/>
              <a:defRPr/>
            </a:pPr>
            <a:endParaRPr lang="en-US" sz="2400" b="1" kern="0" dirty="0" smtClean="0">
              <a:solidFill>
                <a:srgbClr val="333333"/>
              </a:solidFill>
              <a:latin typeface="Calibri" pitchFamily="34" charset="0"/>
            </a:endParaRPr>
          </a:p>
        </p:txBody>
      </p:sp>
      <p:pic>
        <p:nvPicPr>
          <p:cNvPr id="3" name="Picture 11"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137182"/>
            <a:ext cx="2170002" cy="15298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57200" y="7620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642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ingle Corner Rectangle 6"/>
          <p:cNvSpPr/>
          <p:nvPr/>
        </p:nvSpPr>
        <p:spPr>
          <a:xfrm rot="10800000">
            <a:off x="4724400" y="838198"/>
            <a:ext cx="4114800" cy="5034951"/>
          </a:xfrm>
          <a:prstGeom prst="round1Rect">
            <a:avLst/>
          </a:prstGeom>
          <a:solidFill>
            <a:srgbClr val="BED43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152400"/>
            <a:ext cx="8229600" cy="792162"/>
          </a:xfrm>
        </p:spPr>
        <p:txBody>
          <a:bodyPr>
            <a:normAutofit fontScale="90000"/>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What to Expect Inside the Test Center</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bwMode="auto">
          <a:xfrm>
            <a:off x="4419600" y="1219200"/>
            <a:ext cx="441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lang="en-US" sz="2000" b="1" kern="0" dirty="0" smtClean="0">
                <a:latin typeface="Verdana" panose="020B0604030504040204" pitchFamily="34" charset="0"/>
                <a:ea typeface="Verdana" panose="020B0604030504040204" pitchFamily="34" charset="0"/>
                <a:cs typeface="Verdana" panose="020B0604030504040204" pitchFamily="34" charset="0"/>
              </a:rPr>
              <a:t>	  Testing</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Individual testing stations</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Proctored</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Use of a note board</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Video</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Choose score recipients</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Score-cancelling option</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Unofficial Score Report</a:t>
            </a:r>
          </a:p>
          <a:p>
            <a:pPr marL="800100" lvl="1" indent="-342900" algn="l" eaLnBrk="0" hangingPunct="0">
              <a:spcBef>
                <a:spcPct val="20000"/>
              </a:spcBef>
              <a:spcAft>
                <a:spcPts val="600"/>
              </a:spcAft>
              <a:buFont typeface="Arial" panose="020B0604020202020204" pitchFamily="34" charset="0"/>
              <a:buChar char="•"/>
              <a:defRPr/>
            </a:pPr>
            <a:r>
              <a:rPr lang="en-US" sz="2000" kern="0" dirty="0" smtClean="0">
                <a:latin typeface="Verdana" panose="020B0604030504040204" pitchFamily="34" charset="0"/>
                <a:ea typeface="Verdana" panose="020B0604030504040204" pitchFamily="34" charset="0"/>
                <a:cs typeface="Verdana" panose="020B0604030504040204" pitchFamily="34" charset="0"/>
              </a:rPr>
              <a:t>Official Score Report </a:t>
            </a:r>
            <a:br>
              <a:rPr lang="en-US" sz="2000" kern="0" dirty="0" smtClean="0">
                <a:latin typeface="Verdana" panose="020B0604030504040204" pitchFamily="34" charset="0"/>
                <a:ea typeface="Verdana" panose="020B0604030504040204" pitchFamily="34" charset="0"/>
                <a:cs typeface="Verdana" panose="020B0604030504040204" pitchFamily="34" charset="0"/>
              </a:rPr>
            </a:br>
            <a:r>
              <a:rPr lang="en-US" sz="2000" kern="0" dirty="0" smtClean="0">
                <a:latin typeface="Verdana" panose="020B0604030504040204" pitchFamily="34" charset="0"/>
                <a:ea typeface="Verdana" panose="020B0604030504040204" pitchFamily="34" charset="0"/>
                <a:cs typeface="Verdana" panose="020B0604030504040204" pitchFamily="34" charset="0"/>
              </a:rPr>
              <a:t>sent within 20 days</a:t>
            </a:r>
          </a:p>
          <a:p>
            <a:pPr marL="342900" marR="0" lvl="0" indent="-342900" algn="l" defTabSz="914400" rtl="0" eaLnBrk="0" fontAlgn="base" latinLnBrk="0" hangingPunct="0">
              <a:lnSpc>
                <a:spcPct val="100000"/>
              </a:lnSpc>
              <a:spcBef>
                <a:spcPct val="20000"/>
              </a:spcBef>
              <a:spcAft>
                <a:spcPct val="0"/>
              </a:spcAft>
              <a:buClrTx/>
              <a:buSzTx/>
              <a:tabLst/>
              <a:defRPr/>
            </a:pPr>
            <a:endParaRPr lang="en-US" sz="2000" b="1" kern="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4" descr="NEWexam.BMP"/>
          <p:cNvPicPr>
            <a:picLocks noChangeAspect="1"/>
          </p:cNvPicPr>
          <p:nvPr/>
        </p:nvPicPr>
        <p:blipFill>
          <a:blip r:embed="rId3" cstate="print"/>
          <a:srcRect/>
          <a:stretch>
            <a:fillRect/>
          </a:stretch>
        </p:blipFill>
        <p:spPr bwMode="auto">
          <a:xfrm>
            <a:off x="1066800" y="3505200"/>
            <a:ext cx="3276600" cy="2142536"/>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1" descr="pro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143000"/>
            <a:ext cx="2830741" cy="2124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810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9604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944562"/>
          </a:xfrm>
        </p:spPr>
        <p:txBody>
          <a:bodyPr>
            <a:no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Tips, Advice, and Resources on mba.com</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2"/>
          <p:cNvSpPr>
            <a:spLocks noGrp="1"/>
          </p:cNvSpPr>
          <p:nvPr>
            <p:ph idx="1"/>
          </p:nvPr>
        </p:nvSpPr>
        <p:spPr>
          <a:xfrm>
            <a:off x="381000" y="1295400"/>
            <a:ext cx="4654376" cy="4876800"/>
          </a:xfrm>
        </p:spPr>
        <p:txBody>
          <a:bodyPr>
            <a:noAutofit/>
          </a:bodyPr>
          <a:lstStyle/>
          <a:p>
            <a:pPr>
              <a:spcAft>
                <a:spcPts val="600"/>
              </a:spcAft>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Register early</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30 – 60 days before you need to take the exam </a:t>
            </a:r>
          </a:p>
          <a:p>
            <a:pPr>
              <a:spcAft>
                <a:spcPts val="600"/>
              </a:spcAft>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Prepare</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Helps you do well on the test, in school, and beyond</a:t>
            </a:r>
          </a:p>
          <a:p>
            <a:pPr>
              <a:spcAft>
                <a:spcPts val="600"/>
              </a:spcAft>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Take it and bank it</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Scores are valid for five years</a:t>
            </a:r>
          </a:p>
          <a:p>
            <a:pPr>
              <a:spcAft>
                <a:spcPts val="600"/>
              </a:spcAft>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Download </a:t>
            </a:r>
            <a:r>
              <a:rPr lang="en-US"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GMATPrep</a:t>
            </a:r>
            <a:r>
              <a:rPr lang="en-US" sz="2000" b="1"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It’s </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free!</a:t>
            </a:r>
          </a:p>
          <a:p>
            <a:pPr>
              <a:spcAft>
                <a:spcPts val="600"/>
              </a:spcAft>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Don’t rule a school out</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Based on your test score</a:t>
            </a:r>
          </a:p>
          <a:p>
            <a:pPr>
              <a:spcAft>
                <a:spcPts val="600"/>
              </a:spcAft>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Believe</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In yourself, not the myths. If you develop a plan and stick to it, you’ll succeed</a:t>
            </a: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 name="Straight Connector 3"/>
          <p:cNvCxnSpPr/>
          <p:nvPr/>
        </p:nvCxnSpPr>
        <p:spPr>
          <a:xfrm>
            <a:off x="381000" y="1066800"/>
            <a:ext cx="8458200" cy="0"/>
          </a:xfrm>
          <a:prstGeom prst="line">
            <a:avLst/>
          </a:prstGeom>
          <a:ln w="12700">
            <a:solidFill>
              <a:srgbClr val="FC3EFC"/>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327824" y="2205335"/>
            <a:ext cx="3569046" cy="2664262"/>
            <a:chOff x="4959177" y="4191000"/>
            <a:chExt cx="3569046" cy="2664262"/>
          </a:xfrm>
        </p:grpSpPr>
        <p:sp>
          <p:nvSpPr>
            <p:cNvPr id="6" name="Rounded Rectangular Callout 5"/>
            <p:cNvSpPr/>
            <p:nvPr/>
          </p:nvSpPr>
          <p:spPr>
            <a:xfrm flipH="1">
              <a:off x="4959177" y="4191000"/>
              <a:ext cx="3499023" cy="1524000"/>
            </a:xfrm>
            <a:prstGeom prst="wedgeRoundRectCallout">
              <a:avLst/>
            </a:prstGeom>
            <a:solidFill>
              <a:srgbClr val="BED4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5187776" y="4539734"/>
              <a:ext cx="3118023" cy="117526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r>
                <a:rPr lang="en-US" sz="1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Like any goal you want to achieve, start with a plan, execute it, and you’ll be fine.</a:t>
              </a:r>
              <a:endPar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algn="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6260753" y="6024265"/>
              <a:ext cx="2267470" cy="830997"/>
            </a:xfrm>
            <a:prstGeom prst="rect">
              <a:avLst/>
            </a:prstGeom>
            <a:noFill/>
          </p:spPr>
          <p:txBody>
            <a:bodyPr wrap="square" rtlCol="0">
              <a:spAutoFit/>
            </a:bodyPr>
            <a:lstStyle/>
            <a:p>
              <a:pPr algn="ctr"/>
              <a:r>
                <a:rPr lang="en-US" sz="1200" b="1" dirty="0" err="1" smtClean="0">
                  <a:latin typeface="Verdana" panose="020B0604030504040204" pitchFamily="34" charset="0"/>
                  <a:ea typeface="Verdana" panose="020B0604030504040204" pitchFamily="34" charset="0"/>
                  <a:cs typeface="Verdana" panose="020B0604030504040204" pitchFamily="34" charset="0"/>
                </a:rPr>
                <a:t>Alok</a:t>
              </a:r>
              <a:r>
                <a:rPr lang="en-US" sz="1200" b="1" dirty="0" smtClean="0">
                  <a:latin typeface="Verdana" panose="020B0604030504040204" pitchFamily="34" charset="0"/>
                  <a:ea typeface="Verdana" panose="020B0604030504040204" pitchFamily="34" charset="0"/>
                  <a:cs typeface="Verdana" panose="020B0604030504040204" pitchFamily="34" charset="0"/>
                </a:rPr>
                <a:t>, MBA Class of 2014</a:t>
              </a:r>
              <a:br>
                <a:rPr lang="en-US" sz="1200" b="1" dirty="0" smtClean="0">
                  <a:latin typeface="Verdana" panose="020B0604030504040204" pitchFamily="34" charset="0"/>
                  <a:ea typeface="Verdana" panose="020B0604030504040204" pitchFamily="34" charset="0"/>
                  <a:cs typeface="Verdana" panose="020B0604030504040204" pitchFamily="34" charset="0"/>
                </a:rPr>
              </a:br>
              <a:r>
                <a:rPr lang="en-US" sz="1200" b="1" dirty="0" smtClean="0">
                  <a:latin typeface="Verdana" panose="020B0604030504040204" pitchFamily="34" charset="0"/>
                  <a:ea typeface="Verdana" panose="020B0604030504040204" pitchFamily="34" charset="0"/>
                  <a:cs typeface="Verdana" panose="020B0604030504040204" pitchFamily="34" charset="0"/>
                </a:rPr>
                <a:t>The College of William &amp; Mary, Mason School of Business</a:t>
              </a:r>
              <a:endParaRPr lang="en-US" sz="1200" b="1" dirty="0">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46914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5">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5">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5">
                                            <p:txEl>
                                              <p:pRg st="4" end="4"/>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p:cTn id="32"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latin typeface="Verdana" panose="020B0604030504040204" pitchFamily="34" charset="0"/>
                <a:ea typeface="Verdana" panose="020B0604030504040204" pitchFamily="34" charset="0"/>
                <a:cs typeface="Verdana" panose="020B0604030504040204" pitchFamily="34" charset="0"/>
              </a:rPr>
              <a:t>GMAT Myths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838200" y="1600200"/>
            <a:ext cx="7507950" cy="523220"/>
          </a:xfrm>
          <a:prstGeom prst="rect">
            <a:avLst/>
          </a:prstGeom>
          <a:noFill/>
        </p:spPr>
        <p:txBody>
          <a:bodyPr wrap="square" rtlCol="0">
            <a:spAutoFit/>
          </a:bodyPr>
          <a:lstStyle/>
          <a:p>
            <a:pPr marL="514350" indent="-514350">
              <a:buFont typeface="+mj-lt"/>
              <a:buAutoNum type="arabicPeriod"/>
            </a:pPr>
            <a:r>
              <a:rPr lang="en-US" sz="2800" dirty="0" smtClean="0">
                <a:latin typeface="Verdana" panose="020B0604030504040204" pitchFamily="34" charset="0"/>
                <a:ea typeface="Verdana" panose="020B0604030504040204" pitchFamily="34" charset="0"/>
                <a:cs typeface="Verdana" panose="020B0604030504040204" pitchFamily="34" charset="0"/>
              </a:rPr>
              <a:t>Only the first 10 count</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838200" y="2362200"/>
            <a:ext cx="5791200" cy="523220"/>
          </a:xfrm>
          <a:prstGeom prst="rect">
            <a:avLst/>
          </a:prstGeom>
          <a:noFill/>
        </p:spPr>
        <p:txBody>
          <a:bodyPr wrap="square" rtlCol="0">
            <a:spAutoFit/>
          </a:bodyPr>
          <a:lstStyle/>
          <a:p>
            <a:pPr marL="514350" indent="-514350">
              <a:buFont typeface="+mj-lt"/>
              <a:buAutoNum type="arabicPeriod" startAt="2"/>
            </a:pPr>
            <a:r>
              <a:rPr lang="en-US" sz="2800" dirty="0" smtClean="0">
                <a:latin typeface="Verdana" panose="020B0604030504040204" pitchFamily="34" charset="0"/>
                <a:ea typeface="Verdana" panose="020B0604030504040204" pitchFamily="34" charset="0"/>
                <a:cs typeface="Verdana" panose="020B0604030504040204" pitchFamily="34" charset="0"/>
              </a:rPr>
              <a:t>Easy = doing badly</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838200" y="3124200"/>
            <a:ext cx="5791200" cy="523220"/>
          </a:xfrm>
          <a:prstGeom prst="rect">
            <a:avLst/>
          </a:prstGeom>
          <a:noFill/>
        </p:spPr>
        <p:txBody>
          <a:bodyPr wrap="square" rtlCol="0">
            <a:spAutoFit/>
          </a:bodyPr>
          <a:lstStyle/>
          <a:p>
            <a:pPr marL="514350" indent="-514350">
              <a:buFont typeface="+mj-lt"/>
              <a:buAutoNum type="arabicPeriod" startAt="3"/>
            </a:pPr>
            <a:r>
              <a:rPr lang="en-US" sz="2800" dirty="0" smtClean="0">
                <a:latin typeface="Verdana" panose="020B0604030504040204" pitchFamily="34" charset="0"/>
                <a:ea typeface="Verdana" panose="020B0604030504040204" pitchFamily="34" charset="0"/>
                <a:cs typeface="Verdana" panose="020B0604030504040204" pitchFamily="34" charset="0"/>
              </a:rPr>
              <a:t>Advance math needed</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838200" y="3886200"/>
            <a:ext cx="5791200" cy="523220"/>
          </a:xfrm>
          <a:prstGeom prst="rect">
            <a:avLst/>
          </a:prstGeom>
          <a:noFill/>
        </p:spPr>
        <p:txBody>
          <a:bodyPr wrap="square" rtlCol="0">
            <a:spAutoFit/>
          </a:bodyPr>
          <a:lstStyle/>
          <a:p>
            <a:pPr marL="514350" indent="-514350">
              <a:buFont typeface="+mj-lt"/>
              <a:buAutoNum type="arabicPeriod" startAt="4"/>
            </a:pPr>
            <a:r>
              <a:rPr lang="en-US" sz="2800" dirty="0" smtClean="0">
                <a:latin typeface="Verdana" panose="020B0604030504040204" pitchFamily="34" charset="0"/>
                <a:ea typeface="Verdana" panose="020B0604030504040204" pitchFamily="34" charset="0"/>
                <a:cs typeface="Verdana" panose="020B0604030504040204" pitchFamily="34" charset="0"/>
              </a:rPr>
              <a:t>Accuracy vs. finishing</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838200" y="4648200"/>
            <a:ext cx="5791200" cy="523220"/>
          </a:xfrm>
          <a:prstGeom prst="rect">
            <a:avLst/>
          </a:prstGeom>
          <a:noFill/>
        </p:spPr>
        <p:txBody>
          <a:bodyPr wrap="square" rtlCol="0">
            <a:spAutoFit/>
          </a:bodyPr>
          <a:lstStyle/>
          <a:p>
            <a:pPr marL="514350" indent="-514350">
              <a:buFont typeface="+mj-lt"/>
              <a:buAutoNum type="arabicPeriod" startAt="5"/>
            </a:pPr>
            <a:r>
              <a:rPr lang="en-US" sz="2800" dirty="0" smtClean="0">
                <a:latin typeface="Verdana" panose="020B0604030504040204" pitchFamily="34" charset="0"/>
                <a:ea typeface="Verdana" panose="020B0604030504040204" pitchFamily="34" charset="0"/>
                <a:cs typeface="Verdana" panose="020B0604030504040204" pitchFamily="34" charset="0"/>
              </a:rPr>
              <a:t>Need a super high score</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p:cNvCxnSpPr/>
          <p:nvPr/>
        </p:nvCxnSpPr>
        <p:spPr>
          <a:xfrm>
            <a:off x="381000" y="1143000"/>
            <a:ext cx="8458200" cy="0"/>
          </a:xfrm>
          <a:prstGeom prst="line">
            <a:avLst/>
          </a:prstGeom>
          <a:ln w="12700">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6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1" nodeType="clickEffect">
                                  <p:stCondLst>
                                    <p:cond delay="0"/>
                                  </p:stCondLst>
                                  <p:childTnLst>
                                    <p:set>
                                      <p:cBhvr rctx="PPT">
                                        <p:cTn id="10" dur="indefinite"/>
                                        <p:tgtEl>
                                          <p:spTgt spid="4"/>
                                        </p:tgtEl>
                                        <p:attrNameLst>
                                          <p:attrName>style.opacity</p:attrName>
                                        </p:attrNameLst>
                                      </p:cBhvr>
                                      <p:to>
                                        <p:strVal val="0.5"/>
                                      </p:to>
                                    </p:set>
                                    <p:animEffect filter="image" prLst="opacity: 0.5">
                                      <p:cBhvr rctx="IE">
                                        <p:cTn id="11" dur="indefinite"/>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1" nodeType="clickEffect">
                                  <p:stCondLst>
                                    <p:cond delay="0"/>
                                  </p:stCondLst>
                                  <p:childTnLst>
                                    <p:set>
                                      <p:cBhvr rctx="PPT">
                                        <p:cTn id="19" dur="indefinite"/>
                                        <p:tgtEl>
                                          <p:spTgt spid="5"/>
                                        </p:tgtEl>
                                        <p:attrNameLst>
                                          <p:attrName>style.opacity</p:attrName>
                                        </p:attrNameLst>
                                      </p:cBhvr>
                                      <p:to>
                                        <p:strVal val="0.5"/>
                                      </p:to>
                                    </p:set>
                                    <p:animEffect filter="image" prLst="opacity: 0.5">
                                      <p:cBhvr rctx="IE">
                                        <p:cTn id="20" dur="indefinite"/>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rctx="PPT">
                                        <p:cTn id="28" dur="indefinite"/>
                                        <p:tgtEl>
                                          <p:spTgt spid="6"/>
                                        </p:tgtEl>
                                        <p:attrNameLst>
                                          <p:attrName>style.opacity</p:attrName>
                                        </p:attrNameLst>
                                      </p:cBhvr>
                                      <p:to>
                                        <p:strVal val="0.5"/>
                                      </p:to>
                                    </p:set>
                                    <p:animEffect filter="image" prLst="opacity: 0.5">
                                      <p:cBhvr rctx="IE">
                                        <p:cTn id="29" dur="indefinite"/>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grpId="1" nodeType="clickEffect">
                                  <p:stCondLst>
                                    <p:cond delay="0"/>
                                  </p:stCondLst>
                                  <p:childTnLst>
                                    <p:set>
                                      <p:cBhvr rctx="PPT">
                                        <p:cTn id="37" dur="indefinite"/>
                                        <p:tgtEl>
                                          <p:spTgt spid="7"/>
                                        </p:tgtEl>
                                        <p:attrNameLst>
                                          <p:attrName>style.opacity</p:attrName>
                                        </p:attrNameLst>
                                      </p:cBhvr>
                                      <p:to>
                                        <p:strVal val="0.5"/>
                                      </p:to>
                                    </p:set>
                                    <p:animEffect filter="image" prLst="opacity: 0.5">
                                      <p:cBhvr rctx="IE">
                                        <p:cTn id="38" dur="indefinite"/>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1" nodeType="clickEffect">
                                  <p:stCondLst>
                                    <p:cond delay="0"/>
                                  </p:stCondLst>
                                  <p:childTnLst>
                                    <p:set>
                                      <p:cBhvr rctx="PPT">
                                        <p:cTn id="46" dur="indefinite"/>
                                        <p:tgtEl>
                                          <p:spTgt spid="8"/>
                                        </p:tgtEl>
                                        <p:attrNameLst>
                                          <p:attrName>style.opacity</p:attrName>
                                        </p:attrNameLst>
                                      </p:cBhvr>
                                      <p:to>
                                        <p:strVal val="0.5"/>
                                      </p:to>
                                    </p:set>
                                    <p:animEffect filter="image" prLst="opacity: 0.5">
                                      <p:cBhvr rctx="IE">
                                        <p:cTn id="4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 b="379"/>
          <a:stretch/>
        </p:blipFill>
        <p:spPr>
          <a:xfrm>
            <a:off x="0" y="0"/>
            <a:ext cx="9144000" cy="6858000"/>
          </a:xfrm>
          <a:prstGeom prst="rect">
            <a:avLst/>
          </a:prstGeom>
        </p:spPr>
      </p:pic>
      <p:sp>
        <p:nvSpPr>
          <p:cNvPr id="5" name="Title 1"/>
          <p:cNvSpPr txBox="1">
            <a:spLocks/>
          </p:cNvSpPr>
          <p:nvPr/>
        </p:nvSpPr>
        <p:spPr>
          <a:xfrm>
            <a:off x="76200" y="76200"/>
            <a:ext cx="6705600" cy="11430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Application &amp; Academic Prep</a:t>
            </a:r>
          </a:p>
        </p:txBody>
      </p:sp>
      <p:sp>
        <p:nvSpPr>
          <p:cNvPr id="4" name="TextBox 3"/>
          <p:cNvSpPr txBox="1"/>
          <p:nvPr/>
        </p:nvSpPr>
        <p:spPr>
          <a:xfrm>
            <a:off x="304800" y="5410200"/>
            <a:ext cx="8153400"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Graduate business schools is a big investment in your future. Careful planning and preparation will help you succeed. </a:t>
            </a:r>
          </a:p>
        </p:txBody>
      </p:sp>
    </p:spTree>
    <p:extLst>
      <p:ext uri="{BB962C8B-B14F-4D97-AF65-F5344CB8AC3E}">
        <p14:creationId xmlns:p14="http://schemas.microsoft.com/office/powerpoint/2010/main" val="10283847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4650206" cy="3537882"/>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381000" y="198438"/>
            <a:ext cx="8458200" cy="792162"/>
          </a:xfrm>
          <a:prstGeom prst="rect">
            <a:avLst/>
          </a:prstGeom>
        </p:spPr>
        <p:txBody>
          <a:bodyPr>
            <a:normAutofit fontScale="92500"/>
          </a:bodyPr>
          <a:lstStyle>
            <a:lvl1pPr algn="l" defTabSz="914400" rtl="0" eaLnBrk="1" latinLnBrk="0" hangingPunct="1">
              <a:spcBef>
                <a:spcPct val="0"/>
              </a:spcBef>
              <a:buNone/>
              <a:defRPr sz="3200" b="1" kern="1200">
                <a:solidFill>
                  <a:srgbClr val="404040"/>
                </a:solidFill>
                <a:latin typeface="+mj-lt"/>
                <a:ea typeface="+mj-ea"/>
                <a:cs typeface="+mj-cs"/>
              </a:defRPr>
            </a:lvl1pPr>
          </a:lstStyle>
          <a:p>
            <a:r>
              <a:rPr lang="en-US" sz="3000" dirty="0" smtClean="0">
                <a:latin typeface="Verdana" panose="020B0604030504040204" pitchFamily="34" charset="0"/>
                <a:ea typeface="Verdana" panose="020B0604030504040204" pitchFamily="34" charset="0"/>
                <a:cs typeface="Verdana" panose="020B0604030504040204" pitchFamily="34" charset="0"/>
              </a:rPr>
              <a:t>Tips, Advice, and Resources on mba.com</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792162"/>
            <a:ext cx="8458200" cy="0"/>
          </a:xfrm>
          <a:prstGeom prst="line">
            <a:avLst/>
          </a:prstGeom>
          <a:ln w="12700">
            <a:solidFill>
              <a:srgbClr val="FC3EFC"/>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5257800" y="1981200"/>
            <a:ext cx="3657600" cy="470792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rgbClr val="404040"/>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rgbClr val="404040"/>
                </a:solidFill>
                <a:latin typeface="+mn-lt"/>
                <a:ea typeface="+mn-ea"/>
                <a:cs typeface="+mn-cs"/>
              </a:defRPr>
            </a:lvl2pPr>
            <a:lvl3pPr marL="1143000" indent="-228600" algn="l" defTabSz="914400" rtl="0" eaLnBrk="1" latinLnBrk="0" hangingPunct="1">
              <a:spcBef>
                <a:spcPct val="20000"/>
              </a:spcBef>
              <a:buFont typeface="Wingdings" pitchFamily="2" charset="2"/>
              <a:buChar char="Ø"/>
              <a:defRPr sz="2000" kern="1200">
                <a:solidFill>
                  <a:srgbClr val="40404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b="1" dirty="0" smtClean="0">
                <a:latin typeface="Verdana" panose="020B0604030504040204" pitchFamily="34" charset="0"/>
                <a:ea typeface="Verdana" panose="020B0604030504040204" pitchFamily="34" charset="0"/>
                <a:cs typeface="Verdana" panose="020B0604030504040204" pitchFamily="34" charset="0"/>
              </a:rPr>
              <a:t>Visit mba.com to:</a:t>
            </a:r>
          </a:p>
          <a:p>
            <a:pPr marL="0" indent="0" algn="r">
              <a:buFont typeface="Arial" pitchFamily="34" charset="0"/>
              <a:buNone/>
            </a:pPr>
            <a:endParaRPr lang="en-US" sz="1600" b="1" dirty="0" smtClean="0">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sz="1600" dirty="0" smtClean="0">
                <a:latin typeface="Verdana" panose="020B0604030504040204" pitchFamily="34" charset="0"/>
                <a:ea typeface="Verdana" panose="020B0604030504040204" pitchFamily="34" charset="0"/>
                <a:cs typeface="Verdana" panose="020B0604030504040204" pitchFamily="34" charset="0"/>
              </a:rPr>
              <a:t>Get advice on finding a graduate business program right for you.</a:t>
            </a:r>
          </a:p>
          <a:p>
            <a:pPr>
              <a:spcAft>
                <a:spcPts val="600"/>
              </a:spcAft>
            </a:pPr>
            <a:r>
              <a:rPr lang="en-US" sz="1600" dirty="0" smtClean="0">
                <a:latin typeface="Verdana" panose="020B0604030504040204" pitchFamily="34" charset="0"/>
                <a:ea typeface="Verdana" panose="020B0604030504040204" pitchFamily="34" charset="0"/>
                <a:cs typeface="Verdana" panose="020B0604030504040204" pitchFamily="34" charset="0"/>
              </a:rPr>
              <a:t>Get tips for assembling your best application.</a:t>
            </a:r>
          </a:p>
          <a:p>
            <a:pPr>
              <a:spcAft>
                <a:spcPts val="600"/>
              </a:spcAft>
            </a:pPr>
            <a:r>
              <a:rPr lang="en-US" sz="1600" dirty="0" smtClean="0">
                <a:latin typeface="Verdana" panose="020B0604030504040204" pitchFamily="34" charset="0"/>
                <a:ea typeface="Verdana" panose="020B0604030504040204" pitchFamily="34" charset="0"/>
                <a:cs typeface="Verdana" panose="020B0604030504040204" pitchFamily="34" charset="0"/>
              </a:rPr>
              <a:t>Find recruiting events near you.</a:t>
            </a:r>
          </a:p>
          <a:p>
            <a:pPr>
              <a:spcAft>
                <a:spcPts val="600"/>
              </a:spcAft>
            </a:pPr>
            <a:r>
              <a:rPr lang="en-US" sz="1600" dirty="0" smtClean="0">
                <a:latin typeface="Verdana" panose="020B0604030504040204" pitchFamily="34" charset="0"/>
                <a:ea typeface="Verdana" panose="020B0604030504040204" pitchFamily="34" charset="0"/>
                <a:cs typeface="Verdana" panose="020B0604030504040204" pitchFamily="34" charset="0"/>
              </a:rPr>
              <a:t>Figure out how to finance your degree.</a:t>
            </a:r>
          </a:p>
          <a:p>
            <a:pPr>
              <a:spcAft>
                <a:spcPts val="600"/>
              </a:spcAft>
            </a:pPr>
            <a:r>
              <a:rPr lang="en-US" sz="1600" dirty="0" smtClean="0">
                <a:latin typeface="Verdana" panose="020B0604030504040204" pitchFamily="34" charset="0"/>
                <a:ea typeface="Verdana" panose="020B0604030504040204" pitchFamily="34" charset="0"/>
                <a:cs typeface="Verdana" panose="020B0604030504040204" pitchFamily="34" charset="0"/>
              </a:rPr>
              <a:t>Hit the ground running in your program.</a:t>
            </a:r>
          </a:p>
          <a:p>
            <a:pPr algn="r">
              <a:spcAft>
                <a:spcPts val="600"/>
              </a:spcAft>
            </a:pPr>
            <a:endParaRPr lang="en-US" sz="16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381000" y="953869"/>
            <a:ext cx="8229600" cy="646331"/>
          </a:xfrm>
          <a:prstGeom prst="rect">
            <a:avLst/>
          </a:prstGeom>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Choosing to get a graduate business degree is a big, exciting decision – and a significant investment </a:t>
            </a:r>
            <a:r>
              <a:rPr lang="en-US" b="1" dirty="0" smtClean="0">
                <a:latin typeface="Verdana" panose="020B0604030504040204" pitchFamily="34" charset="0"/>
                <a:ea typeface="Verdana" panose="020B0604030504040204" pitchFamily="34" charset="0"/>
                <a:cs typeface="Verdana" panose="020B0604030504040204" pitchFamily="34" charset="0"/>
              </a:rPr>
              <a:t>in </a:t>
            </a:r>
            <a:r>
              <a:rPr lang="en-US" b="1" dirty="0">
                <a:latin typeface="Verdana" panose="020B0604030504040204" pitchFamily="34" charset="0"/>
                <a:ea typeface="Verdana" panose="020B0604030504040204" pitchFamily="34" charset="0"/>
                <a:cs typeface="Verdana" panose="020B0604030504040204" pitchFamily="34" charset="0"/>
              </a:rPr>
              <a:t>your future. </a:t>
            </a:r>
          </a:p>
        </p:txBody>
      </p:sp>
    </p:spTree>
    <p:extLst>
      <p:ext uri="{BB962C8B-B14F-4D97-AF65-F5344CB8AC3E}">
        <p14:creationId xmlns:p14="http://schemas.microsoft.com/office/powerpoint/2010/main" val="4855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7">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p:cTn id="17"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7">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 calcmode="lin" valueType="num">
                                      <p:cBhvr>
                                        <p:cTn id="22"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7">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p:cTn id="27" dur="1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28"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29" dur="1000"/>
                                        <p:tgtEl>
                                          <p:spTgt spid="7">
                                            <p:txEl>
                                              <p:pRg st="5" end="5"/>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 calcmode="lin" valueType="num">
                                      <p:cBhvr>
                                        <p:cTn id="32" dur="1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085850"/>
            <a:ext cx="6172200" cy="4629150"/>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562600"/>
            <a:ext cx="94568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381000" y="198438"/>
            <a:ext cx="8458200" cy="792162"/>
          </a:xfrm>
          <a:prstGeom prst="rect">
            <a:avLst/>
          </a:prstGeom>
        </p:spPr>
        <p:txBody>
          <a:bodyPr>
            <a:normAutofit/>
          </a:bodyPr>
          <a:lstStyle>
            <a:lvl1pPr algn="l" defTabSz="914400" rtl="0" eaLnBrk="1" latinLnBrk="0" hangingPunct="1">
              <a:spcBef>
                <a:spcPct val="0"/>
              </a:spcBef>
              <a:buNone/>
              <a:defRPr sz="3200" b="1" kern="1200">
                <a:solidFill>
                  <a:srgbClr val="404040"/>
                </a:solidFill>
                <a:latin typeface="+mj-lt"/>
                <a:ea typeface="+mj-ea"/>
                <a:cs typeface="+mj-cs"/>
              </a:defRPr>
            </a:lvl1pPr>
          </a:lstStyle>
          <a:p>
            <a:r>
              <a:rPr lang="en-US" sz="3000" dirty="0" smtClean="0">
                <a:latin typeface="Verdana" panose="020B0604030504040204" pitchFamily="34" charset="0"/>
                <a:ea typeface="Verdana" panose="020B0604030504040204" pitchFamily="34" charset="0"/>
                <a:cs typeface="Verdana" panose="020B0604030504040204" pitchFamily="34" charset="0"/>
              </a:rPr>
              <a:t>Hit the Ground Running with Reflect</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p:cNvCxnSpPr/>
          <p:nvPr/>
        </p:nvCxnSpPr>
        <p:spPr>
          <a:xfrm>
            <a:off x="304800" y="838200"/>
            <a:ext cx="8458200" cy="0"/>
          </a:xfrm>
          <a:prstGeom prst="line">
            <a:avLst/>
          </a:prstGeom>
          <a:ln w="12700">
            <a:solidFill>
              <a:srgbClr val="FC3EFC"/>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285750" y="2617391"/>
            <a:ext cx="2838450" cy="36310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r>
              <a:rPr lang="en-US" sz="2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Reflect™ by GMAC </a:t>
            </a: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sz="17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 soft skills development tool to help you identify your strengths, potential derailers, and offer you tools to address them.</a:t>
            </a:r>
            <a:endParaRPr lang="en-US" sz="17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0096386"/>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3856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478629"/>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112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724400"/>
            <a:ext cx="1295400" cy="162513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4953000"/>
            <a:ext cx="939800" cy="1219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953000"/>
            <a:ext cx="939800" cy="12192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4953000"/>
            <a:ext cx="939800" cy="12192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200" y="4953000"/>
            <a:ext cx="939800" cy="1219200"/>
          </a:xfrm>
          <a:prstGeom prst="rect">
            <a:avLst/>
          </a:prstGeom>
        </p:spPr>
      </p:pic>
      <p:cxnSp>
        <p:nvCxnSpPr>
          <p:cNvPr id="9" name="Straight Connector 8"/>
          <p:cNvCxnSpPr/>
          <p:nvPr/>
        </p:nvCxnSpPr>
        <p:spPr>
          <a:xfrm>
            <a:off x="-1" y="4724400"/>
            <a:ext cx="9161129" cy="0"/>
          </a:xfrm>
          <a:prstGeom prst="line">
            <a:avLst/>
          </a:prstGeom>
          <a:ln w="38100">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326060"/>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285"/>
          <a:stretch/>
        </p:blipFill>
        <p:spPr>
          <a:xfrm>
            <a:off x="-1" y="1"/>
            <a:ext cx="9144000" cy="6858000"/>
          </a:xfrm>
          <a:prstGeom prst="rect">
            <a:avLst/>
          </a:prstGeom>
        </p:spPr>
      </p:pic>
      <p:sp>
        <p:nvSpPr>
          <p:cNvPr id="5" name="Title 1"/>
          <p:cNvSpPr txBox="1">
            <a:spLocks/>
          </p:cNvSpPr>
          <p:nvPr/>
        </p:nvSpPr>
        <p:spPr>
          <a:xfrm>
            <a:off x="381000" y="381000"/>
            <a:ext cx="4572000" cy="533400"/>
          </a:xfrm>
          <a:prstGeom prst="rect">
            <a:avLst/>
          </a:prstGeom>
        </p:spPr>
        <p:txBody>
          <a:bodyPr vert="horz" anchor="ctr">
            <a:noAutofit/>
          </a:bodyPr>
          <a:lstStyle/>
          <a:p>
            <a:pPr>
              <a:spcBef>
                <a:spcPct val="0"/>
              </a:spcBef>
              <a:defRPr/>
            </a:pPr>
            <a:r>
              <a:rPr lang="en-US" sz="4400" b="1" dirty="0" smtClean="0">
                <a:solidFill>
                  <a:schemeClr val="bg1"/>
                </a:solidFill>
                <a:latin typeface="Calibri" pitchFamily="34" charset="0"/>
              </a:rPr>
              <a:t>Thank You</a:t>
            </a:r>
            <a:endParaRPr lang="en-US" sz="4400" b="1" dirty="0">
              <a:solidFill>
                <a:schemeClr val="bg1"/>
              </a:solidFill>
              <a:latin typeface="Calibri" pitchFamily="34" charset="0"/>
            </a:endParaRPr>
          </a:p>
        </p:txBody>
      </p:sp>
      <p:sp>
        <p:nvSpPr>
          <p:cNvPr id="10" name="Content Placeholder 2"/>
          <p:cNvSpPr>
            <a:spLocks noGrp="1"/>
          </p:cNvSpPr>
          <p:nvPr>
            <p:ph idx="1"/>
          </p:nvPr>
        </p:nvSpPr>
        <p:spPr>
          <a:xfrm>
            <a:off x="0" y="5029200"/>
            <a:ext cx="9144000" cy="1828800"/>
          </a:xfrm>
          <a:solidFill>
            <a:srgbClr val="FC3EFC">
              <a:alpha val="54000"/>
            </a:srgbClr>
          </a:solidFill>
        </p:spPr>
        <p:txBody>
          <a:bodyPr>
            <a:normAutofit fontScale="70000" lnSpcReduction="20000"/>
          </a:bodyPr>
          <a:lstStyle/>
          <a:p>
            <a:pPr algn="ctr">
              <a:buNone/>
            </a:pPr>
            <a:endParaRPr lang="en-US" sz="3200" b="1" dirty="0" smtClean="0">
              <a:solidFill>
                <a:schemeClr val="bg1"/>
              </a:solidFill>
            </a:endParaRPr>
          </a:p>
          <a:p>
            <a:pPr algn="ctr">
              <a:buNone/>
            </a:pPr>
            <a:r>
              <a:rPr lang="en-US" sz="3200" b="1" dirty="0" smtClean="0">
                <a:solidFill>
                  <a:schemeClr val="bg1"/>
                </a:solidFill>
              </a:rPr>
              <a:t>The GMAT® Exam</a:t>
            </a:r>
          </a:p>
          <a:p>
            <a:pPr algn="ctr">
              <a:buNone/>
            </a:pPr>
            <a:r>
              <a:rPr lang="en-US" sz="3200" b="1" i="1" dirty="0" smtClean="0">
                <a:solidFill>
                  <a:schemeClr val="bg1"/>
                </a:solidFill>
              </a:rPr>
              <a:t>It’s not just the test you take, it’s the test that takes you places.</a:t>
            </a:r>
          </a:p>
          <a:p>
            <a:pPr algn="ctr">
              <a:buNone/>
            </a:pPr>
            <a:endParaRPr lang="en-US" b="1" dirty="0">
              <a:solidFill>
                <a:schemeClr val="bg1"/>
              </a:solidFill>
            </a:endParaRPr>
          </a:p>
          <a:p>
            <a:pPr algn="ctr">
              <a:buNone/>
            </a:pPr>
            <a:r>
              <a:rPr lang="en-US" sz="3200" b="1" dirty="0" smtClean="0">
                <a:solidFill>
                  <a:schemeClr val="bg1"/>
                </a:solidFill>
              </a:rPr>
              <a:t>www.mba.com</a:t>
            </a:r>
            <a:endParaRPr lang="en-US" sz="3200" b="1"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6329203"/>
            <a:ext cx="1585358" cy="394117"/>
          </a:xfrm>
          <a:prstGeom prst="rect">
            <a:avLst/>
          </a:prstGeom>
        </p:spPr>
      </p:pic>
    </p:spTree>
    <p:extLst>
      <p:ext uri="{BB962C8B-B14F-4D97-AF65-F5344CB8AC3E}">
        <p14:creationId xmlns:p14="http://schemas.microsoft.com/office/powerpoint/2010/main" val="1401827750"/>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380"/>
          <a:stretch/>
        </p:blipFill>
        <p:spPr>
          <a:xfrm>
            <a:off x="0" y="-1"/>
            <a:ext cx="9144000" cy="6858001"/>
          </a:xfrm>
          <a:prstGeom prst="rect">
            <a:avLst/>
          </a:prstGeom>
        </p:spPr>
      </p:pic>
      <p:sp>
        <p:nvSpPr>
          <p:cNvPr id="4" name="Title 1"/>
          <p:cNvSpPr txBox="1">
            <a:spLocks/>
          </p:cNvSpPr>
          <p:nvPr/>
        </p:nvSpPr>
        <p:spPr>
          <a:xfrm>
            <a:off x="152400" y="76200"/>
            <a:ext cx="4876800" cy="11430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1" kern="1200">
                <a:solidFill>
                  <a:srgbClr val="0065A4"/>
                </a:solidFill>
                <a:latin typeface="+mj-lt"/>
                <a:ea typeface="+mj-ea"/>
                <a:cs typeface="+mj-cs"/>
              </a:defRPr>
            </a:lvl1pPr>
          </a:lstStyle>
          <a:p>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Opportunities</a:t>
            </a:r>
          </a:p>
        </p:txBody>
      </p:sp>
      <p:sp>
        <p:nvSpPr>
          <p:cNvPr id="3" name="TextBox 2"/>
          <p:cNvSpPr txBox="1"/>
          <p:nvPr/>
        </p:nvSpPr>
        <p:spPr>
          <a:xfrm>
            <a:off x="304800" y="5562600"/>
            <a:ext cx="8610600"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Today’s graduate business degrees offer countless opportunities and directions – in any kind of setting, anywhere in the world. </a:t>
            </a:r>
          </a:p>
        </p:txBody>
      </p:sp>
    </p:spTree>
    <p:extLst>
      <p:ext uri="{BB962C8B-B14F-4D97-AF65-F5344CB8AC3E}">
        <p14:creationId xmlns:p14="http://schemas.microsoft.com/office/powerpoint/2010/main" val="1555582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92162"/>
          </a:xfrm>
        </p:spPr>
        <p:txBody>
          <a:bodyPr>
            <a:normAutofit/>
          </a:bodyPr>
          <a:lstStyle/>
          <a:p>
            <a:r>
              <a:rPr lang="en-US" sz="2000" dirty="0" smtClean="0">
                <a:latin typeface="Verdana" panose="020B0604030504040204" pitchFamily="34" charset="0"/>
                <a:ea typeface="Verdana" panose="020B0604030504040204" pitchFamily="34" charset="0"/>
                <a:cs typeface="Verdana" panose="020B0604030504040204" pitchFamily="34" charset="0"/>
              </a:rPr>
              <a:t>Programs that Use the GMAT to Make Admission Decisions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p:cNvCxnSpPr/>
          <p:nvPr/>
        </p:nvCxnSpPr>
        <p:spPr>
          <a:xfrm>
            <a:off x="3810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2587016236"/>
              </p:ext>
            </p:extLst>
          </p:nvPr>
        </p:nvGraphicFramePr>
        <p:xfrm>
          <a:off x="304800" y="1219200"/>
          <a:ext cx="4267200" cy="1856232"/>
        </p:xfrm>
        <a:graphic>
          <a:graphicData uri="http://schemas.openxmlformats.org/drawingml/2006/table">
            <a:tbl>
              <a:tblPr firstRow="1" bandRow="1">
                <a:tableStyleId>{5C22544A-7EE6-4342-B048-85BDC9FD1C3A}</a:tableStyleId>
              </a:tblPr>
              <a:tblGrid>
                <a:gridCol w="4267200"/>
              </a:tblGrid>
              <a:tr h="381000">
                <a:tc>
                  <a:txBody>
                    <a:bodyPr/>
                    <a:lstStyle/>
                    <a:p>
                      <a:r>
                        <a:rPr lang="en-US" sz="1800" dirty="0" smtClean="0">
                          <a:latin typeface="Verdana" panose="020B0604030504040204" pitchFamily="34" charset="0"/>
                          <a:ea typeface="Verdana" panose="020B0604030504040204" pitchFamily="34" charset="0"/>
                          <a:cs typeface="Verdana" panose="020B0604030504040204" pitchFamily="34" charset="0"/>
                        </a:rPr>
                        <a:t>Program Types</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FC3EFC"/>
                    </a:solidFill>
                  </a:tcPr>
                </a:tc>
              </a:tr>
              <a:tr h="304800">
                <a:tc>
                  <a:txBody>
                    <a:bodyPr/>
                    <a:lstStyle/>
                    <a:p>
                      <a:pPr>
                        <a:lnSpc>
                          <a:spcPct val="120000"/>
                        </a:lnSpc>
                      </a:pPr>
                      <a:r>
                        <a:rPr lang="en-US" sz="1400" dirty="0" smtClean="0">
                          <a:latin typeface="Verdana" panose="020B0604030504040204" pitchFamily="34" charset="0"/>
                          <a:ea typeface="Verdana" panose="020B0604030504040204" pitchFamily="34" charset="0"/>
                          <a:cs typeface="Verdana" panose="020B0604030504040204" pitchFamily="34" charset="0"/>
                        </a:rPr>
                        <a:t>MBA (Full &amp; Part-time)</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289242">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EMBA</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517842">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MBA/JD, MBA/MPA, MBA/MSW </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(Other joint or dual degree program</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04482">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PhD programs</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08963079"/>
              </p:ext>
            </p:extLst>
          </p:nvPr>
        </p:nvGraphicFramePr>
        <p:xfrm>
          <a:off x="304800" y="3200400"/>
          <a:ext cx="4267200" cy="2618242"/>
        </p:xfrm>
        <a:graphic>
          <a:graphicData uri="http://schemas.openxmlformats.org/drawingml/2006/table">
            <a:tbl>
              <a:tblPr firstRow="1" bandRow="1">
                <a:tableStyleId>{5C22544A-7EE6-4342-B048-85BDC9FD1C3A}</a:tableStyleId>
              </a:tblPr>
              <a:tblGrid>
                <a:gridCol w="4267200"/>
              </a:tblGrid>
              <a:tr h="380999">
                <a:tc>
                  <a:txBody>
                    <a:bodyPr/>
                    <a:lstStyle/>
                    <a:p>
                      <a:r>
                        <a:rPr lang="en-US" sz="1800" dirty="0" smtClean="0">
                          <a:latin typeface="Verdana" panose="020B0604030504040204" pitchFamily="34" charset="0"/>
                          <a:ea typeface="Verdana" panose="020B0604030504040204" pitchFamily="34" charset="0"/>
                          <a:cs typeface="Verdana" panose="020B0604030504040204" pitchFamily="34" charset="0"/>
                        </a:rPr>
                        <a:t>Masters</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FC3EFC"/>
                    </a:solidFill>
                  </a:tcPr>
                </a:tc>
              </a:tr>
              <a:tr h="331929">
                <a:tc>
                  <a:txBody>
                    <a:bodyPr/>
                    <a:lstStyle/>
                    <a:p>
                      <a:pPr>
                        <a:lnSpc>
                          <a:spcPct val="120000"/>
                        </a:lnSpc>
                      </a:pPr>
                      <a:r>
                        <a:rPr lang="en-US" sz="1400" dirty="0" smtClean="0">
                          <a:latin typeface="Verdana" panose="020B0604030504040204" pitchFamily="34" charset="0"/>
                          <a:ea typeface="Verdana" panose="020B0604030504040204" pitchFamily="34" charset="0"/>
                          <a:cs typeface="Verdana" panose="020B0604030504040204" pitchFamily="34" charset="0"/>
                        </a:rPr>
                        <a:t>Accounting or Taxation</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04685">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Economics</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04685">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Educational Leadership</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04685">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Engineering Management</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04685">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Entrepreneurship</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04685">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Finance</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65771">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Health Administration or Public Health</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52859330"/>
              </p:ext>
            </p:extLst>
          </p:nvPr>
        </p:nvGraphicFramePr>
        <p:xfrm>
          <a:off x="5029200" y="1219202"/>
          <a:ext cx="3810000" cy="4481854"/>
        </p:xfrm>
        <a:graphic>
          <a:graphicData uri="http://schemas.openxmlformats.org/drawingml/2006/table">
            <a:tbl>
              <a:tblPr firstRow="1" bandRow="1">
                <a:tableStyleId>{5C22544A-7EE6-4342-B048-85BDC9FD1C3A}</a:tableStyleId>
              </a:tblPr>
              <a:tblGrid>
                <a:gridCol w="3810000"/>
              </a:tblGrid>
              <a:tr h="380998">
                <a:tc>
                  <a:txBody>
                    <a:bodyPr/>
                    <a:lstStyle/>
                    <a:p>
                      <a:r>
                        <a:rPr lang="en-US" sz="1800" dirty="0" smtClean="0">
                          <a:latin typeface="Verdana" panose="020B0604030504040204" pitchFamily="34" charset="0"/>
                          <a:ea typeface="Verdana" panose="020B0604030504040204" pitchFamily="34" charset="0"/>
                          <a:cs typeface="Verdana" panose="020B0604030504040204" pitchFamily="34" charset="0"/>
                        </a:rPr>
                        <a:t>Masters</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FC3EFC"/>
                    </a:solidFill>
                  </a:tcPr>
                </a:tc>
              </a:tr>
              <a:tr h="429684">
                <a:tc>
                  <a:txBody>
                    <a:bodyPr/>
                    <a:lstStyle/>
                    <a:p>
                      <a:pPr>
                        <a:lnSpc>
                          <a:spcPct val="120000"/>
                        </a:lnSpc>
                      </a:pPr>
                      <a:r>
                        <a:rPr lang="en-US" sz="1400" dirty="0" smtClean="0">
                          <a:latin typeface="Verdana" panose="020B0604030504040204" pitchFamily="34" charset="0"/>
                          <a:ea typeface="Verdana" panose="020B0604030504040204" pitchFamily="34" charset="0"/>
                          <a:cs typeface="Verdana" panose="020B0604030504040204" pitchFamily="34" charset="0"/>
                        </a:rPr>
                        <a:t>Hospitality</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429684">
                <a:tc>
                  <a:txBody>
                    <a:bodyPr/>
                    <a:lstStyle/>
                    <a:p>
                      <a:pPr>
                        <a:lnSpc>
                          <a:spcPct val="120000"/>
                        </a:lnSpc>
                      </a:pPr>
                      <a:r>
                        <a:rPr lang="en-US" sz="1400" dirty="0" smtClean="0">
                          <a:latin typeface="Verdana" panose="020B0604030504040204" pitchFamily="34" charset="0"/>
                          <a:ea typeface="Verdana" panose="020B0604030504040204" pitchFamily="34" charset="0"/>
                          <a:cs typeface="Verdana" panose="020B0604030504040204" pitchFamily="34" charset="0"/>
                        </a:rPr>
                        <a:t>Industrial Relations</a:t>
                      </a:r>
                      <a:r>
                        <a:rPr lang="en-US" sz="1400" baseline="0" dirty="0" smtClean="0">
                          <a:latin typeface="Verdana" panose="020B0604030504040204" pitchFamily="34" charset="0"/>
                          <a:ea typeface="Verdana" panose="020B0604030504040204" pitchFamily="34" charset="0"/>
                          <a:cs typeface="Verdana" panose="020B0604030504040204" pitchFamily="34" charset="0"/>
                        </a:rPr>
                        <a:t> or Org Behavior</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76916">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International Business</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640756">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Information Technology or Information Systems</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76916">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Management</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76916">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Marketing</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376916">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Public</a:t>
                      </a:r>
                      <a:r>
                        <a:rPr lang="en-US" sz="1400" baseline="0" dirty="0" smtClean="0">
                          <a:latin typeface="Verdana" panose="020B0604030504040204" pitchFamily="34" charset="0"/>
                          <a:ea typeface="Verdana" panose="020B0604030504040204" pitchFamily="34" charset="0"/>
                          <a:cs typeface="Verdana" panose="020B0604030504040204" pitchFamily="34" charset="0"/>
                        </a:rPr>
                        <a:t> Administration or Public Policy</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452312">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Real Estate</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640756">
                <a:tc>
                  <a:txBody>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Supply Chain Management, Logistics or Operations</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bl>
          </a:graphicData>
        </a:graphic>
      </p:graphicFrame>
    </p:spTree>
    <p:extLst>
      <p:ext uri="{BB962C8B-B14F-4D97-AF65-F5344CB8AC3E}">
        <p14:creationId xmlns:p14="http://schemas.microsoft.com/office/powerpoint/2010/main" val="1026590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639762"/>
          </a:xfrm>
        </p:spPr>
        <p:txBody>
          <a:bodyPr>
            <a:noAutofit/>
          </a:bodyPr>
          <a:lstStyle/>
          <a:p>
            <a:r>
              <a:rPr lang="en-US" sz="2000" dirty="0" smtClean="0">
                <a:latin typeface="Verdana" panose="020B0604030504040204" pitchFamily="34" charset="0"/>
                <a:ea typeface="Verdana" panose="020B0604030504040204" pitchFamily="34" charset="0"/>
                <a:cs typeface="Verdana" panose="020B0604030504040204" pitchFamily="34" charset="0"/>
              </a:rPr>
              <a:t>Why the GMAT is a Strong Predictor of Academic Success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Trapezoid 9"/>
          <p:cNvSpPr/>
          <p:nvPr/>
        </p:nvSpPr>
        <p:spPr bwMode="auto">
          <a:xfrm rot="5400000">
            <a:off x="239742" y="2973660"/>
            <a:ext cx="4495800" cy="1447800"/>
          </a:xfrm>
          <a:prstGeom prst="trapezoid">
            <a:avLst>
              <a:gd name="adj" fmla="val 47373"/>
            </a:avLst>
          </a:prstGeom>
          <a:solidFill>
            <a:schemeClr val="bg1">
              <a:lumMod val="65000"/>
            </a:schemeClr>
          </a:solidFill>
          <a:ln w="38100" cap="flat" cmpd="sng" algn="ctr">
            <a:solidFill>
              <a:srgbClr val="FC3EFC"/>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Calibri" pitchFamily="34" charset="0"/>
              </a:rPr>
              <a:t>GMAT Total</a:t>
            </a:r>
          </a:p>
        </p:txBody>
      </p:sp>
      <p:sp>
        <p:nvSpPr>
          <p:cNvPr id="13" name="Trapezoid 12"/>
          <p:cNvSpPr/>
          <p:nvPr/>
        </p:nvSpPr>
        <p:spPr bwMode="auto">
          <a:xfrm rot="5400000">
            <a:off x="2198639" y="3332358"/>
            <a:ext cx="3016404" cy="685800"/>
          </a:xfrm>
          <a:prstGeom prst="trapezoid">
            <a:avLst>
              <a:gd name="adj" fmla="val 47373"/>
            </a:avLst>
          </a:prstGeom>
          <a:solidFill>
            <a:schemeClr val="bg1">
              <a:lumMod val="75000"/>
            </a:schemeClr>
          </a:solidFill>
          <a:ln w="38100" cap="flat" cmpd="sng" algn="ctr">
            <a:solidFill>
              <a:srgbClr val="FC3EFC"/>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Calibri" pitchFamily="34" charset="0"/>
              </a:rPr>
              <a: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Calibri" pitchFamily="34" charset="0"/>
              </a:rPr>
              <a:t>AWA</a:t>
            </a: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a:latin typeface="Calibri"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Calibri" pitchFamily="34" charset="0"/>
              </a:rPr>
              <a:t>+ </a:t>
            </a:r>
          </a:p>
          <a:p>
            <a:pPr marL="0" marR="0" indent="0" algn="ctr" defTabSz="914400" rtl="0" eaLnBrk="1" fontAlgn="base" latinLnBrk="0" hangingPunct="1">
              <a:lnSpc>
                <a:spcPct val="100000"/>
              </a:lnSpc>
              <a:spcBef>
                <a:spcPct val="0"/>
              </a:spcBef>
              <a:spcAft>
                <a:spcPct val="0"/>
              </a:spcAft>
              <a:buClrTx/>
              <a:buSzTx/>
              <a:buFontTx/>
              <a:buNone/>
              <a:tabLst/>
            </a:pPr>
            <a:r>
              <a:rPr lang="en-US" sz="1600" b="1" dirty="0" smtClean="0">
                <a:latin typeface="Calibri" pitchFamily="34" charset="0"/>
              </a:rPr>
              <a:t>IR</a:t>
            </a:r>
            <a:endParaRPr kumimoji="0" lang="en-US" sz="1600" b="1" i="0" u="none" strike="noStrike" cap="none" normalizeH="0" baseline="0" dirty="0" smtClean="0">
              <a:ln>
                <a:noFill/>
              </a:ln>
              <a:effectLst/>
              <a:latin typeface="Calibri" pitchFamily="34" charset="0"/>
            </a:endParaRPr>
          </a:p>
        </p:txBody>
      </p:sp>
      <p:sp>
        <p:nvSpPr>
          <p:cNvPr id="14" name="Trapezoid 13"/>
          <p:cNvSpPr/>
          <p:nvPr/>
        </p:nvSpPr>
        <p:spPr bwMode="auto">
          <a:xfrm rot="5400000">
            <a:off x="3396471" y="3322131"/>
            <a:ext cx="2286000" cy="674658"/>
          </a:xfrm>
          <a:prstGeom prst="trapezoid">
            <a:avLst>
              <a:gd name="adj" fmla="val 47373"/>
            </a:avLst>
          </a:prstGeom>
          <a:solidFill>
            <a:schemeClr val="bg1">
              <a:lumMod val="85000"/>
            </a:schemeClr>
          </a:solidFill>
          <a:ln w="38100" cap="flat" cmpd="sng" algn="ctr">
            <a:solidFill>
              <a:srgbClr val="FC3EFC"/>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smtClean="0">
                <a:latin typeface="Calibri" pitchFamily="34" charset="0"/>
              </a:rPr>
              <a: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Calibri" pitchFamily="34" charset="0"/>
              </a:rPr>
              <a:t>UGPA</a:t>
            </a:r>
          </a:p>
        </p:txBody>
      </p:sp>
      <p:sp>
        <p:nvSpPr>
          <p:cNvPr id="18" name="Trapezoid 17"/>
          <p:cNvSpPr/>
          <p:nvPr/>
        </p:nvSpPr>
        <p:spPr bwMode="auto">
          <a:xfrm rot="5400000">
            <a:off x="4652847" y="3262659"/>
            <a:ext cx="1524000" cy="771294"/>
          </a:xfrm>
          <a:prstGeom prst="trapezoid">
            <a:avLst>
              <a:gd name="adj" fmla="val 47373"/>
            </a:avLst>
          </a:prstGeom>
          <a:solidFill>
            <a:schemeClr val="bg1">
              <a:lumMod val="95000"/>
            </a:schemeClr>
          </a:solidFill>
          <a:ln w="38100" cap="flat" cmpd="sng" algn="ctr">
            <a:solidFill>
              <a:srgbClr val="FC3EFC"/>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smtClean="0">
                <a:latin typeface="Calibri" pitchFamily="34" charset="0"/>
              </a:rPr>
              <a:t>+ </a:t>
            </a:r>
          </a:p>
          <a:p>
            <a:pPr marL="0" marR="0" indent="0" algn="ctr" defTabSz="914400" rtl="0" eaLnBrk="1" fontAlgn="base" latinLnBrk="0" hangingPunct="1">
              <a:lnSpc>
                <a:spcPct val="100000"/>
              </a:lnSpc>
              <a:spcBef>
                <a:spcPct val="0"/>
              </a:spcBef>
              <a:spcAft>
                <a:spcPct val="0"/>
              </a:spcAft>
              <a:buClrTx/>
              <a:buSzTx/>
              <a:buFontTx/>
              <a:buNone/>
              <a:tabLst/>
            </a:pPr>
            <a:r>
              <a:rPr lang="en-US" sz="1600" b="1" dirty="0" smtClean="0">
                <a:latin typeface="Calibri" pitchFamily="34" charset="0"/>
              </a:rPr>
              <a:t>Other</a:t>
            </a:r>
            <a:endParaRPr kumimoji="0" lang="en-US" sz="1600" b="1" i="0" u="none" strike="noStrike" cap="none" normalizeH="0" baseline="0" dirty="0" smtClean="0">
              <a:ln>
                <a:noFill/>
              </a:ln>
              <a:effectLst/>
              <a:latin typeface="Calibri" pitchFamily="34" charset="0"/>
            </a:endParaRPr>
          </a:p>
        </p:txBody>
      </p:sp>
      <p:cxnSp>
        <p:nvCxnSpPr>
          <p:cNvPr id="21" name="Straight Connector 20"/>
          <p:cNvCxnSpPr/>
          <p:nvPr/>
        </p:nvCxnSpPr>
        <p:spPr bwMode="auto">
          <a:xfrm rot="5400000">
            <a:off x="4800600" y="3657600"/>
            <a:ext cx="4572000" cy="0"/>
          </a:xfrm>
          <a:prstGeom prst="line">
            <a:avLst/>
          </a:prstGeom>
          <a:solidFill>
            <a:schemeClr val="accent1"/>
          </a:solidFill>
          <a:ln w="57150" cap="flat" cmpd="sng" algn="ctr">
            <a:solidFill>
              <a:srgbClr val="FC3EFC"/>
            </a:solidFill>
            <a:prstDash val="solid"/>
            <a:round/>
            <a:headEnd type="none" w="med" len="med"/>
            <a:tailEnd type="none" w="med" len="med"/>
          </a:ln>
          <a:effectLst/>
        </p:spPr>
      </p:cxnSp>
      <p:sp>
        <p:nvSpPr>
          <p:cNvPr id="26" name="Trapezoid 25"/>
          <p:cNvSpPr/>
          <p:nvPr/>
        </p:nvSpPr>
        <p:spPr bwMode="auto">
          <a:xfrm rot="5400000">
            <a:off x="5903637" y="3323997"/>
            <a:ext cx="685800" cy="650478"/>
          </a:xfrm>
          <a:prstGeom prst="trapezoid">
            <a:avLst>
              <a:gd name="adj" fmla="val 47373"/>
            </a:avLst>
          </a:prstGeom>
          <a:solidFill>
            <a:schemeClr val="bg1"/>
          </a:solidFill>
          <a:ln w="38100" cap="flat" cmpd="sng" algn="ctr">
            <a:solidFill>
              <a:srgbClr val="FC3EFC"/>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smtClean="0">
                <a:latin typeface="Calibri" pitchFamily="34" charset="0"/>
              </a:rPr>
              <a:t>?</a:t>
            </a:r>
            <a:endParaRPr kumimoji="0" lang="en-US" sz="1600" b="1" i="0" u="none" strike="noStrike" cap="none" normalizeH="0" baseline="0" dirty="0" smtClean="0">
              <a:ln>
                <a:noFill/>
              </a:ln>
              <a:effectLst/>
              <a:latin typeface="Calibri" pitchFamily="34" charset="0"/>
            </a:endParaRPr>
          </a:p>
        </p:txBody>
      </p:sp>
      <p:cxnSp>
        <p:nvCxnSpPr>
          <p:cNvPr id="30" name="Straight Connector 29"/>
          <p:cNvCxnSpPr/>
          <p:nvPr/>
        </p:nvCxnSpPr>
        <p:spPr bwMode="auto">
          <a:xfrm>
            <a:off x="1847376" y="1447800"/>
            <a:ext cx="5105400"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42" name="Straight Connector 41"/>
          <p:cNvCxnSpPr/>
          <p:nvPr/>
        </p:nvCxnSpPr>
        <p:spPr bwMode="auto">
          <a:xfrm flipV="1">
            <a:off x="1981200" y="5907898"/>
            <a:ext cx="5105400" cy="35702"/>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sp>
        <p:nvSpPr>
          <p:cNvPr id="45" name="Content Placeholder 2"/>
          <p:cNvSpPr txBox="1">
            <a:spLocks/>
          </p:cNvSpPr>
          <p:nvPr/>
        </p:nvSpPr>
        <p:spPr bwMode="auto">
          <a:xfrm>
            <a:off x="7848600" y="2973660"/>
            <a:ext cx="990600" cy="1219200"/>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defRPr/>
            </a:pPr>
            <a:r>
              <a:rPr lang="en-US" sz="1500" b="1" kern="0" dirty="0" smtClean="0">
                <a:latin typeface="+mj-lt"/>
                <a:cs typeface="Gotham Medium" pitchFamily="50" charset="0"/>
              </a:rPr>
              <a:t>Predicted</a:t>
            </a:r>
          </a:p>
          <a:p>
            <a:pPr marL="342900" indent="-342900" eaLnBrk="0" hangingPunct="0">
              <a:spcBef>
                <a:spcPct val="20000"/>
              </a:spcBef>
              <a:defRPr/>
            </a:pPr>
            <a:r>
              <a:rPr lang="en-US" sz="1500" b="1" kern="0" dirty="0" smtClean="0">
                <a:latin typeface="+mj-lt"/>
                <a:cs typeface="Gotham Medium" pitchFamily="50" charset="0"/>
              </a:rPr>
              <a:t>Mid-</a:t>
            </a:r>
          </a:p>
          <a:p>
            <a:pPr marL="342900" indent="-342900" eaLnBrk="0" hangingPunct="0">
              <a:spcBef>
                <a:spcPct val="20000"/>
              </a:spcBef>
              <a:defRPr/>
            </a:pPr>
            <a:r>
              <a:rPr lang="en-US" sz="1500" b="1" kern="0" dirty="0" smtClean="0">
                <a:latin typeface="+mj-lt"/>
                <a:cs typeface="Gotham Medium" pitchFamily="50" charset="0"/>
              </a:rPr>
              <a:t>Program</a:t>
            </a:r>
          </a:p>
          <a:p>
            <a:pPr marL="342900" indent="-342900" eaLnBrk="0" hangingPunct="0">
              <a:spcBef>
                <a:spcPct val="20000"/>
              </a:spcBef>
              <a:defRPr/>
            </a:pPr>
            <a:r>
              <a:rPr lang="en-US" sz="1500" b="1" kern="0" dirty="0" smtClean="0">
                <a:latin typeface="+mj-lt"/>
                <a:cs typeface="Gotham Medium" pitchFamily="50" charset="0"/>
              </a:rPr>
              <a:t>GPA</a:t>
            </a:r>
          </a:p>
        </p:txBody>
      </p:sp>
      <p:sp>
        <p:nvSpPr>
          <p:cNvPr id="46" name="Rectangle 45"/>
          <p:cNvSpPr/>
          <p:nvPr/>
        </p:nvSpPr>
        <p:spPr bwMode="auto">
          <a:xfrm>
            <a:off x="457200" y="1447800"/>
            <a:ext cx="1219200" cy="4495800"/>
          </a:xfrm>
          <a:prstGeom prst="rect">
            <a:avLst/>
          </a:prstGeom>
          <a:solidFill>
            <a:schemeClr val="bg1">
              <a:lumMod val="50000"/>
            </a:schemeClr>
          </a:solidFill>
          <a:ln w="38100" cap="flat" cmpd="sng" algn="ctr">
            <a:solidFill>
              <a:srgbClr val="FC3EF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smtClean="0">
                <a:latin typeface="Calibri" pitchFamily="34" charset="0"/>
              </a:rPr>
              <a:t>Applicant</a:t>
            </a:r>
            <a:endParaRPr kumimoji="0" lang="en-US" sz="1600" b="1" i="0" u="none" strike="noStrike" cap="none" normalizeH="0" baseline="0" dirty="0" smtClean="0">
              <a:ln>
                <a:noFill/>
              </a:ln>
              <a:solidFill>
                <a:schemeClr val="tx1"/>
              </a:solidFill>
              <a:effectLst/>
              <a:latin typeface="Calibri" pitchFamily="34" charset="0"/>
            </a:endParaRPr>
          </a:p>
        </p:txBody>
      </p:sp>
      <p:sp>
        <p:nvSpPr>
          <p:cNvPr id="47" name="TextBox 46"/>
          <p:cNvSpPr txBox="1"/>
          <p:nvPr/>
        </p:nvSpPr>
        <p:spPr>
          <a:xfrm>
            <a:off x="7162800" y="1371600"/>
            <a:ext cx="838200" cy="381000"/>
          </a:xfrm>
          <a:prstGeom prst="rect">
            <a:avLst/>
          </a:prstGeom>
          <a:noFill/>
        </p:spPr>
        <p:txBody>
          <a:bodyPr wrap="square" rtlCol="0">
            <a:spAutoFit/>
          </a:bodyPr>
          <a:lstStyle/>
          <a:p>
            <a:r>
              <a:rPr lang="en-US" b="1" dirty="0" smtClean="0">
                <a:latin typeface="Calibri" pitchFamily="34" charset="0"/>
              </a:rPr>
              <a:t>4.00</a:t>
            </a:r>
            <a:endParaRPr lang="en-US" b="1" dirty="0">
              <a:latin typeface="Calibri" pitchFamily="34" charset="0"/>
            </a:endParaRPr>
          </a:p>
        </p:txBody>
      </p:sp>
      <p:sp>
        <p:nvSpPr>
          <p:cNvPr id="48" name="TextBox 47"/>
          <p:cNvSpPr txBox="1"/>
          <p:nvPr/>
        </p:nvSpPr>
        <p:spPr>
          <a:xfrm>
            <a:off x="7162800" y="5562600"/>
            <a:ext cx="838200" cy="381000"/>
          </a:xfrm>
          <a:prstGeom prst="rect">
            <a:avLst/>
          </a:prstGeom>
          <a:noFill/>
        </p:spPr>
        <p:txBody>
          <a:bodyPr wrap="square" rtlCol="0">
            <a:spAutoFit/>
          </a:bodyPr>
          <a:lstStyle/>
          <a:p>
            <a:r>
              <a:rPr lang="en-US" b="1" dirty="0" smtClean="0">
                <a:latin typeface="Calibri" pitchFamily="34" charset="0"/>
              </a:rPr>
              <a:t>0.00</a:t>
            </a:r>
            <a:endParaRPr lang="en-US" b="1" dirty="0">
              <a:latin typeface="Calibri" pitchFamily="34" charset="0"/>
            </a:endParaRPr>
          </a:p>
        </p:txBody>
      </p:sp>
      <p:cxnSp>
        <p:nvCxnSpPr>
          <p:cNvPr id="52" name="Straight Connector 51"/>
          <p:cNvCxnSpPr/>
          <p:nvPr/>
        </p:nvCxnSpPr>
        <p:spPr bwMode="auto">
          <a:xfrm>
            <a:off x="3447576" y="2095500"/>
            <a:ext cx="3505200" cy="30666"/>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56" name="Straight Connector 55"/>
          <p:cNvCxnSpPr/>
          <p:nvPr/>
        </p:nvCxnSpPr>
        <p:spPr bwMode="auto">
          <a:xfrm>
            <a:off x="3447576" y="5257800"/>
            <a:ext cx="3466563"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57" name="Straight Connector 56"/>
          <p:cNvCxnSpPr/>
          <p:nvPr/>
        </p:nvCxnSpPr>
        <p:spPr bwMode="auto">
          <a:xfrm>
            <a:off x="4400076" y="2514600"/>
            <a:ext cx="2552700"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59" name="Straight Connector 58"/>
          <p:cNvCxnSpPr/>
          <p:nvPr/>
        </p:nvCxnSpPr>
        <p:spPr bwMode="auto">
          <a:xfrm>
            <a:off x="4342657" y="4825284"/>
            <a:ext cx="2571482"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60" name="Straight Connector 59"/>
          <p:cNvCxnSpPr/>
          <p:nvPr/>
        </p:nvCxnSpPr>
        <p:spPr bwMode="auto">
          <a:xfrm>
            <a:off x="5120259" y="2819400"/>
            <a:ext cx="1832517"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63" name="Straight Connector 62"/>
          <p:cNvCxnSpPr/>
          <p:nvPr/>
        </p:nvCxnSpPr>
        <p:spPr bwMode="auto">
          <a:xfrm>
            <a:off x="5120259" y="4495800"/>
            <a:ext cx="1832517"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71" name="Straight Connector 70"/>
          <p:cNvCxnSpPr/>
          <p:nvPr/>
        </p:nvCxnSpPr>
        <p:spPr bwMode="auto">
          <a:xfrm>
            <a:off x="5885976" y="3250842"/>
            <a:ext cx="1066800" cy="12342"/>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sp>
        <p:nvSpPr>
          <p:cNvPr id="75" name="TextBox 74"/>
          <p:cNvSpPr txBox="1"/>
          <p:nvPr/>
        </p:nvSpPr>
        <p:spPr>
          <a:xfrm>
            <a:off x="7162800" y="1905000"/>
            <a:ext cx="838200" cy="381000"/>
          </a:xfrm>
          <a:prstGeom prst="rect">
            <a:avLst/>
          </a:prstGeom>
          <a:noFill/>
        </p:spPr>
        <p:txBody>
          <a:bodyPr wrap="square" rtlCol="0">
            <a:spAutoFit/>
          </a:bodyPr>
          <a:lstStyle/>
          <a:p>
            <a:r>
              <a:rPr lang="en-US" b="1" dirty="0" smtClean="0">
                <a:latin typeface="Calibri" pitchFamily="34" charset="0"/>
              </a:rPr>
              <a:t>3.80</a:t>
            </a:r>
            <a:endParaRPr lang="en-US" b="1" dirty="0">
              <a:latin typeface="Calibri" pitchFamily="34" charset="0"/>
            </a:endParaRPr>
          </a:p>
        </p:txBody>
      </p:sp>
      <p:sp>
        <p:nvSpPr>
          <p:cNvPr id="76" name="TextBox 75"/>
          <p:cNvSpPr txBox="1"/>
          <p:nvPr/>
        </p:nvSpPr>
        <p:spPr>
          <a:xfrm>
            <a:off x="7162800" y="5066763"/>
            <a:ext cx="838200" cy="381000"/>
          </a:xfrm>
          <a:prstGeom prst="rect">
            <a:avLst/>
          </a:prstGeom>
          <a:noFill/>
        </p:spPr>
        <p:txBody>
          <a:bodyPr wrap="square" rtlCol="0">
            <a:spAutoFit/>
          </a:bodyPr>
          <a:lstStyle/>
          <a:p>
            <a:r>
              <a:rPr lang="en-US" b="1" dirty="0" smtClean="0">
                <a:latin typeface="Calibri" pitchFamily="34" charset="0"/>
              </a:rPr>
              <a:t>3.20</a:t>
            </a:r>
            <a:endParaRPr lang="en-US" b="1" dirty="0">
              <a:latin typeface="Calibri" pitchFamily="34" charset="0"/>
            </a:endParaRPr>
          </a:p>
        </p:txBody>
      </p:sp>
      <p:sp>
        <p:nvSpPr>
          <p:cNvPr id="77" name="TextBox 76"/>
          <p:cNvSpPr txBox="1"/>
          <p:nvPr/>
        </p:nvSpPr>
        <p:spPr>
          <a:xfrm>
            <a:off x="7162800" y="2336442"/>
            <a:ext cx="838200" cy="381000"/>
          </a:xfrm>
          <a:prstGeom prst="rect">
            <a:avLst/>
          </a:prstGeom>
          <a:noFill/>
        </p:spPr>
        <p:txBody>
          <a:bodyPr wrap="square" rtlCol="0">
            <a:spAutoFit/>
          </a:bodyPr>
          <a:lstStyle/>
          <a:p>
            <a:r>
              <a:rPr lang="en-US" b="1" dirty="0" smtClean="0">
                <a:latin typeface="Calibri" pitchFamily="34" charset="0"/>
              </a:rPr>
              <a:t>3.75</a:t>
            </a:r>
            <a:endParaRPr lang="en-US" b="1" dirty="0">
              <a:latin typeface="Calibri" pitchFamily="34" charset="0"/>
            </a:endParaRPr>
          </a:p>
        </p:txBody>
      </p:sp>
      <p:sp>
        <p:nvSpPr>
          <p:cNvPr id="78" name="TextBox 77"/>
          <p:cNvSpPr txBox="1"/>
          <p:nvPr/>
        </p:nvSpPr>
        <p:spPr>
          <a:xfrm>
            <a:off x="7162800" y="4648200"/>
            <a:ext cx="838200" cy="381000"/>
          </a:xfrm>
          <a:prstGeom prst="rect">
            <a:avLst/>
          </a:prstGeom>
          <a:noFill/>
        </p:spPr>
        <p:txBody>
          <a:bodyPr wrap="square" rtlCol="0">
            <a:spAutoFit/>
          </a:bodyPr>
          <a:lstStyle/>
          <a:p>
            <a:r>
              <a:rPr lang="en-US" b="1" dirty="0" smtClean="0">
                <a:latin typeface="Calibri" pitchFamily="34" charset="0"/>
              </a:rPr>
              <a:t>3.25</a:t>
            </a:r>
            <a:endParaRPr lang="en-US" b="1" dirty="0">
              <a:latin typeface="Calibri" pitchFamily="34" charset="0"/>
            </a:endParaRPr>
          </a:p>
        </p:txBody>
      </p:sp>
      <p:sp>
        <p:nvSpPr>
          <p:cNvPr id="79" name="TextBox 78"/>
          <p:cNvSpPr txBox="1"/>
          <p:nvPr/>
        </p:nvSpPr>
        <p:spPr>
          <a:xfrm>
            <a:off x="7170627" y="4310049"/>
            <a:ext cx="838200" cy="381000"/>
          </a:xfrm>
          <a:prstGeom prst="rect">
            <a:avLst/>
          </a:prstGeom>
          <a:noFill/>
        </p:spPr>
        <p:txBody>
          <a:bodyPr wrap="square" rtlCol="0">
            <a:spAutoFit/>
          </a:bodyPr>
          <a:lstStyle/>
          <a:p>
            <a:r>
              <a:rPr lang="en-US" b="1" dirty="0" smtClean="0">
                <a:latin typeface="Calibri" pitchFamily="34" charset="0"/>
              </a:rPr>
              <a:t>3.30</a:t>
            </a:r>
            <a:endParaRPr lang="en-US" b="1" dirty="0">
              <a:latin typeface="Calibri" pitchFamily="34" charset="0"/>
            </a:endParaRPr>
          </a:p>
        </p:txBody>
      </p:sp>
      <p:sp>
        <p:nvSpPr>
          <p:cNvPr id="80" name="TextBox 79"/>
          <p:cNvSpPr txBox="1"/>
          <p:nvPr/>
        </p:nvSpPr>
        <p:spPr>
          <a:xfrm>
            <a:off x="7178061" y="3886200"/>
            <a:ext cx="838200" cy="381000"/>
          </a:xfrm>
          <a:prstGeom prst="rect">
            <a:avLst/>
          </a:prstGeom>
          <a:noFill/>
        </p:spPr>
        <p:txBody>
          <a:bodyPr wrap="square" rtlCol="0">
            <a:spAutoFit/>
          </a:bodyPr>
          <a:lstStyle/>
          <a:p>
            <a:r>
              <a:rPr lang="en-US" b="1" dirty="0" smtClean="0">
                <a:latin typeface="Calibri" pitchFamily="34" charset="0"/>
              </a:rPr>
              <a:t>3.35</a:t>
            </a:r>
            <a:endParaRPr lang="en-US" b="1" dirty="0">
              <a:latin typeface="Calibri" pitchFamily="34" charset="0"/>
            </a:endParaRPr>
          </a:p>
        </p:txBody>
      </p:sp>
      <p:sp>
        <p:nvSpPr>
          <p:cNvPr id="81" name="TextBox 80"/>
          <p:cNvSpPr txBox="1"/>
          <p:nvPr/>
        </p:nvSpPr>
        <p:spPr>
          <a:xfrm>
            <a:off x="7161726" y="2645061"/>
            <a:ext cx="838200" cy="381000"/>
          </a:xfrm>
          <a:prstGeom prst="rect">
            <a:avLst/>
          </a:prstGeom>
          <a:noFill/>
        </p:spPr>
        <p:txBody>
          <a:bodyPr wrap="square" rtlCol="0">
            <a:spAutoFit/>
          </a:bodyPr>
          <a:lstStyle/>
          <a:p>
            <a:r>
              <a:rPr lang="en-US" b="1" dirty="0" smtClean="0">
                <a:latin typeface="Calibri" pitchFamily="34" charset="0"/>
              </a:rPr>
              <a:t>3.70</a:t>
            </a:r>
            <a:endParaRPr lang="en-US" b="1" dirty="0">
              <a:latin typeface="Calibri" pitchFamily="34" charset="0"/>
            </a:endParaRPr>
          </a:p>
        </p:txBody>
      </p:sp>
      <p:sp>
        <p:nvSpPr>
          <p:cNvPr id="82" name="TextBox 81"/>
          <p:cNvSpPr txBox="1"/>
          <p:nvPr/>
        </p:nvSpPr>
        <p:spPr>
          <a:xfrm>
            <a:off x="7162800" y="3098442"/>
            <a:ext cx="838200" cy="381000"/>
          </a:xfrm>
          <a:prstGeom prst="rect">
            <a:avLst/>
          </a:prstGeom>
          <a:noFill/>
        </p:spPr>
        <p:txBody>
          <a:bodyPr wrap="square" rtlCol="0">
            <a:spAutoFit/>
          </a:bodyPr>
          <a:lstStyle/>
          <a:p>
            <a:r>
              <a:rPr lang="en-US" b="1" dirty="0" smtClean="0">
                <a:latin typeface="Calibri" pitchFamily="34" charset="0"/>
              </a:rPr>
              <a:t>3.65</a:t>
            </a:r>
            <a:endParaRPr lang="en-US" b="1" dirty="0">
              <a:latin typeface="Calibri" pitchFamily="34" charset="0"/>
            </a:endParaRPr>
          </a:p>
        </p:txBody>
      </p:sp>
      <p:cxnSp>
        <p:nvCxnSpPr>
          <p:cNvPr id="85" name="Straight Connector 84"/>
          <p:cNvCxnSpPr/>
          <p:nvPr/>
        </p:nvCxnSpPr>
        <p:spPr bwMode="auto">
          <a:xfrm>
            <a:off x="5898855" y="4063284"/>
            <a:ext cx="1053921"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cxnSp>
        <p:nvCxnSpPr>
          <p:cNvPr id="37" name="Straight Connector 36"/>
          <p:cNvCxnSpPr/>
          <p:nvPr/>
        </p:nvCxnSpPr>
        <p:spPr bwMode="auto">
          <a:xfrm>
            <a:off x="6678456" y="3657600"/>
            <a:ext cx="274320" cy="0"/>
          </a:xfrm>
          <a:prstGeom prst="line">
            <a:avLst/>
          </a:prstGeom>
          <a:solidFill>
            <a:schemeClr val="accent1"/>
          </a:solidFill>
          <a:ln w="19050" cap="flat" cmpd="sng" algn="ctr">
            <a:solidFill>
              <a:srgbClr val="FC3EFC"/>
            </a:solidFill>
            <a:prstDash val="sysDash"/>
            <a:round/>
            <a:headEnd type="none" w="med" len="med"/>
            <a:tailEnd type="none" w="med" len="med"/>
          </a:ln>
          <a:effectLst/>
        </p:spPr>
      </p:cxnSp>
      <p:sp>
        <p:nvSpPr>
          <p:cNvPr id="38" name="TextBox 37"/>
          <p:cNvSpPr txBox="1"/>
          <p:nvPr/>
        </p:nvSpPr>
        <p:spPr>
          <a:xfrm>
            <a:off x="7174707" y="3480516"/>
            <a:ext cx="838200" cy="381000"/>
          </a:xfrm>
          <a:prstGeom prst="rect">
            <a:avLst/>
          </a:prstGeom>
          <a:noFill/>
        </p:spPr>
        <p:txBody>
          <a:bodyPr wrap="square" rtlCol="0">
            <a:spAutoFit/>
          </a:bodyPr>
          <a:lstStyle/>
          <a:p>
            <a:r>
              <a:rPr lang="en-US" b="1" dirty="0" smtClean="0">
                <a:latin typeface="Calibri" pitchFamily="34" charset="0"/>
              </a:rPr>
              <a:t>3.45</a:t>
            </a:r>
            <a:endParaRPr lang="en-US" b="1" dirty="0">
              <a:latin typeface="Calibri" pitchFamily="34" charset="0"/>
            </a:endParaRPr>
          </a:p>
        </p:txBody>
      </p:sp>
      <p:cxnSp>
        <p:nvCxnSpPr>
          <p:cNvPr id="33" name="Straight Connector 32"/>
          <p:cNvCxnSpPr/>
          <p:nvPr/>
        </p:nvCxnSpPr>
        <p:spPr>
          <a:xfrm>
            <a:off x="381000" y="9144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7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strVal val="#ppt_w*0.70"/>
                                          </p:val>
                                        </p:tav>
                                        <p:tav tm="100000">
                                          <p:val>
                                            <p:strVal val="#ppt_w"/>
                                          </p:val>
                                        </p:tav>
                                      </p:tavLst>
                                    </p:anim>
                                    <p:anim calcmode="lin" valueType="num">
                                      <p:cBhvr>
                                        <p:cTn id="8" dur="1000" fill="hold"/>
                                        <p:tgtEl>
                                          <p:spTgt spid="46"/>
                                        </p:tgtEl>
                                        <p:attrNameLst>
                                          <p:attrName>ppt_h</p:attrName>
                                        </p:attrNameLst>
                                      </p:cBhvr>
                                      <p:tavLst>
                                        <p:tav tm="0">
                                          <p:val>
                                            <p:strVal val="#ppt_h"/>
                                          </p:val>
                                        </p:tav>
                                        <p:tav tm="100000">
                                          <p:val>
                                            <p:strVal val="#ppt_h"/>
                                          </p:val>
                                        </p:tav>
                                      </p:tavLst>
                                    </p:anim>
                                    <p:animEffect transition="in" filter="fade">
                                      <p:cBhvr>
                                        <p:cTn id="9" dur="1000"/>
                                        <p:tgtEl>
                                          <p:spTgt spid="4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strVal val="#ppt_w*0.70"/>
                                          </p:val>
                                        </p:tav>
                                        <p:tav tm="100000">
                                          <p:val>
                                            <p:strVal val="#ppt_w"/>
                                          </p:val>
                                        </p:tav>
                                      </p:tavLst>
                                    </p:anim>
                                    <p:anim calcmode="lin" valueType="num">
                                      <p:cBhvr>
                                        <p:cTn id="13" dur="1000" fill="hold"/>
                                        <p:tgtEl>
                                          <p:spTgt spid="47"/>
                                        </p:tgtEl>
                                        <p:attrNameLst>
                                          <p:attrName>ppt_h</p:attrName>
                                        </p:attrNameLst>
                                      </p:cBhvr>
                                      <p:tavLst>
                                        <p:tav tm="0">
                                          <p:val>
                                            <p:strVal val="#ppt_h"/>
                                          </p:val>
                                        </p:tav>
                                        <p:tav tm="100000">
                                          <p:val>
                                            <p:strVal val="#ppt_h"/>
                                          </p:val>
                                        </p:tav>
                                      </p:tavLst>
                                    </p:anim>
                                    <p:animEffect transition="in" filter="fade">
                                      <p:cBhvr>
                                        <p:cTn id="14" dur="1000"/>
                                        <p:tgtEl>
                                          <p:spTgt spid="47"/>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1000" fill="hold"/>
                                        <p:tgtEl>
                                          <p:spTgt spid="48"/>
                                        </p:tgtEl>
                                        <p:attrNameLst>
                                          <p:attrName>ppt_w</p:attrName>
                                        </p:attrNameLst>
                                      </p:cBhvr>
                                      <p:tavLst>
                                        <p:tav tm="0">
                                          <p:val>
                                            <p:strVal val="#ppt_w*0.70"/>
                                          </p:val>
                                        </p:tav>
                                        <p:tav tm="100000">
                                          <p:val>
                                            <p:strVal val="#ppt_w"/>
                                          </p:val>
                                        </p:tav>
                                      </p:tavLst>
                                    </p:anim>
                                    <p:anim calcmode="lin" valueType="num">
                                      <p:cBhvr>
                                        <p:cTn id="23" dur="1000" fill="hold"/>
                                        <p:tgtEl>
                                          <p:spTgt spid="48"/>
                                        </p:tgtEl>
                                        <p:attrNameLst>
                                          <p:attrName>ppt_h</p:attrName>
                                        </p:attrNameLst>
                                      </p:cBhvr>
                                      <p:tavLst>
                                        <p:tav tm="0">
                                          <p:val>
                                            <p:strVal val="#ppt_h"/>
                                          </p:val>
                                        </p:tav>
                                        <p:tav tm="100000">
                                          <p:val>
                                            <p:strVal val="#ppt_h"/>
                                          </p:val>
                                        </p:tav>
                                      </p:tavLst>
                                    </p:anim>
                                    <p:animEffect transition="in" filter="fade">
                                      <p:cBhvr>
                                        <p:cTn id="24" dur="1000"/>
                                        <p:tgtEl>
                                          <p:spTgt spid="48"/>
                                        </p:tgtEl>
                                      </p:cBhvr>
                                    </p:animEffect>
                                  </p:childTnLst>
                                </p:cTn>
                              </p:par>
                              <p:par>
                                <p:cTn id="25" presetID="55"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0.70"/>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5"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1000" fill="hold"/>
                                        <p:tgtEl>
                                          <p:spTgt spid="30"/>
                                        </p:tgtEl>
                                        <p:attrNameLst>
                                          <p:attrName>ppt_w</p:attrName>
                                        </p:attrNameLst>
                                      </p:cBhvr>
                                      <p:tavLst>
                                        <p:tav tm="0">
                                          <p:val>
                                            <p:strVal val="#ppt_w*0.70"/>
                                          </p:val>
                                        </p:tav>
                                        <p:tav tm="100000">
                                          <p:val>
                                            <p:strVal val="#ppt_w"/>
                                          </p:val>
                                        </p:tav>
                                      </p:tavLst>
                                    </p:anim>
                                    <p:anim calcmode="lin" valueType="num">
                                      <p:cBhvr>
                                        <p:cTn id="33" dur="1000" fill="hold"/>
                                        <p:tgtEl>
                                          <p:spTgt spid="30"/>
                                        </p:tgtEl>
                                        <p:attrNameLst>
                                          <p:attrName>ppt_h</p:attrName>
                                        </p:attrNameLst>
                                      </p:cBhvr>
                                      <p:tavLst>
                                        <p:tav tm="0">
                                          <p:val>
                                            <p:strVal val="#ppt_h"/>
                                          </p:val>
                                        </p:tav>
                                        <p:tav tm="100000">
                                          <p:val>
                                            <p:strVal val="#ppt_h"/>
                                          </p:val>
                                        </p:tav>
                                      </p:tavLst>
                                    </p:anim>
                                    <p:animEffect transition="in" filter="fade">
                                      <p:cBhvr>
                                        <p:cTn id="34" dur="1000"/>
                                        <p:tgtEl>
                                          <p:spTgt spid="30"/>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1000" fill="hold"/>
                                        <p:tgtEl>
                                          <p:spTgt spid="45"/>
                                        </p:tgtEl>
                                        <p:attrNameLst>
                                          <p:attrName>ppt_w</p:attrName>
                                        </p:attrNameLst>
                                      </p:cBhvr>
                                      <p:tavLst>
                                        <p:tav tm="0">
                                          <p:val>
                                            <p:strVal val="#ppt_w*0.70"/>
                                          </p:val>
                                        </p:tav>
                                        <p:tav tm="100000">
                                          <p:val>
                                            <p:strVal val="#ppt_w"/>
                                          </p:val>
                                        </p:tav>
                                      </p:tavLst>
                                    </p:anim>
                                    <p:anim calcmode="lin" valueType="num">
                                      <p:cBhvr>
                                        <p:cTn id="38" dur="1000" fill="hold"/>
                                        <p:tgtEl>
                                          <p:spTgt spid="45"/>
                                        </p:tgtEl>
                                        <p:attrNameLst>
                                          <p:attrName>ppt_h</p:attrName>
                                        </p:attrNameLst>
                                      </p:cBhvr>
                                      <p:tavLst>
                                        <p:tav tm="0">
                                          <p:val>
                                            <p:strVal val="#ppt_h"/>
                                          </p:val>
                                        </p:tav>
                                        <p:tav tm="100000">
                                          <p:val>
                                            <p:strVal val="#ppt_h"/>
                                          </p:val>
                                        </p:tav>
                                      </p:tavLst>
                                    </p:anim>
                                    <p:animEffect transition="in" filter="fade">
                                      <p:cBhvr>
                                        <p:cTn id="39" dur="10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strVal val="#ppt_w*0.7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Effect transition="in" filter="fade">
                                      <p:cBhvr>
                                        <p:cTn id="46" dur="1000"/>
                                        <p:tgtEl>
                                          <p:spTgt spid="10"/>
                                        </p:tgtEl>
                                      </p:cBhvr>
                                    </p:animEffect>
                                  </p:childTnLst>
                                </p:cTn>
                              </p:par>
                              <p:par>
                                <p:cTn id="47" presetID="55"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1000" fill="hold"/>
                                        <p:tgtEl>
                                          <p:spTgt spid="52"/>
                                        </p:tgtEl>
                                        <p:attrNameLst>
                                          <p:attrName>ppt_w</p:attrName>
                                        </p:attrNameLst>
                                      </p:cBhvr>
                                      <p:tavLst>
                                        <p:tav tm="0">
                                          <p:val>
                                            <p:strVal val="#ppt_w*0.70"/>
                                          </p:val>
                                        </p:tav>
                                        <p:tav tm="100000">
                                          <p:val>
                                            <p:strVal val="#ppt_w"/>
                                          </p:val>
                                        </p:tav>
                                      </p:tavLst>
                                    </p:anim>
                                    <p:anim calcmode="lin" valueType="num">
                                      <p:cBhvr>
                                        <p:cTn id="50" dur="1000" fill="hold"/>
                                        <p:tgtEl>
                                          <p:spTgt spid="52"/>
                                        </p:tgtEl>
                                        <p:attrNameLst>
                                          <p:attrName>ppt_h</p:attrName>
                                        </p:attrNameLst>
                                      </p:cBhvr>
                                      <p:tavLst>
                                        <p:tav tm="0">
                                          <p:val>
                                            <p:strVal val="#ppt_h"/>
                                          </p:val>
                                        </p:tav>
                                        <p:tav tm="100000">
                                          <p:val>
                                            <p:strVal val="#ppt_h"/>
                                          </p:val>
                                        </p:tav>
                                      </p:tavLst>
                                    </p:anim>
                                    <p:animEffect transition="in" filter="fade">
                                      <p:cBhvr>
                                        <p:cTn id="51" dur="1000"/>
                                        <p:tgtEl>
                                          <p:spTgt spid="52"/>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75"/>
                                        </p:tgtEl>
                                        <p:attrNameLst>
                                          <p:attrName>style.visibility</p:attrName>
                                        </p:attrNameLst>
                                      </p:cBhvr>
                                      <p:to>
                                        <p:strVal val="visible"/>
                                      </p:to>
                                    </p:set>
                                    <p:anim calcmode="lin" valueType="num">
                                      <p:cBhvr>
                                        <p:cTn id="54" dur="1000" fill="hold"/>
                                        <p:tgtEl>
                                          <p:spTgt spid="75"/>
                                        </p:tgtEl>
                                        <p:attrNameLst>
                                          <p:attrName>ppt_w</p:attrName>
                                        </p:attrNameLst>
                                      </p:cBhvr>
                                      <p:tavLst>
                                        <p:tav tm="0">
                                          <p:val>
                                            <p:strVal val="#ppt_w*0.70"/>
                                          </p:val>
                                        </p:tav>
                                        <p:tav tm="100000">
                                          <p:val>
                                            <p:strVal val="#ppt_w"/>
                                          </p:val>
                                        </p:tav>
                                      </p:tavLst>
                                    </p:anim>
                                    <p:anim calcmode="lin" valueType="num">
                                      <p:cBhvr>
                                        <p:cTn id="55" dur="1000" fill="hold"/>
                                        <p:tgtEl>
                                          <p:spTgt spid="75"/>
                                        </p:tgtEl>
                                        <p:attrNameLst>
                                          <p:attrName>ppt_h</p:attrName>
                                        </p:attrNameLst>
                                      </p:cBhvr>
                                      <p:tavLst>
                                        <p:tav tm="0">
                                          <p:val>
                                            <p:strVal val="#ppt_h"/>
                                          </p:val>
                                        </p:tav>
                                        <p:tav tm="100000">
                                          <p:val>
                                            <p:strVal val="#ppt_h"/>
                                          </p:val>
                                        </p:tav>
                                      </p:tavLst>
                                    </p:anim>
                                    <p:animEffect transition="in" filter="fade">
                                      <p:cBhvr>
                                        <p:cTn id="56" dur="1000"/>
                                        <p:tgtEl>
                                          <p:spTgt spid="75"/>
                                        </p:tgtEl>
                                      </p:cBhvr>
                                    </p:animEffect>
                                  </p:childTnLst>
                                </p:cTn>
                              </p:par>
                              <p:par>
                                <p:cTn id="57" presetID="55"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p:cTn id="59" dur="1000" fill="hold"/>
                                        <p:tgtEl>
                                          <p:spTgt spid="56"/>
                                        </p:tgtEl>
                                        <p:attrNameLst>
                                          <p:attrName>ppt_w</p:attrName>
                                        </p:attrNameLst>
                                      </p:cBhvr>
                                      <p:tavLst>
                                        <p:tav tm="0">
                                          <p:val>
                                            <p:strVal val="#ppt_w*0.70"/>
                                          </p:val>
                                        </p:tav>
                                        <p:tav tm="100000">
                                          <p:val>
                                            <p:strVal val="#ppt_w"/>
                                          </p:val>
                                        </p:tav>
                                      </p:tavLst>
                                    </p:anim>
                                    <p:anim calcmode="lin" valueType="num">
                                      <p:cBhvr>
                                        <p:cTn id="60" dur="1000" fill="hold"/>
                                        <p:tgtEl>
                                          <p:spTgt spid="56"/>
                                        </p:tgtEl>
                                        <p:attrNameLst>
                                          <p:attrName>ppt_h</p:attrName>
                                        </p:attrNameLst>
                                      </p:cBhvr>
                                      <p:tavLst>
                                        <p:tav tm="0">
                                          <p:val>
                                            <p:strVal val="#ppt_h"/>
                                          </p:val>
                                        </p:tav>
                                        <p:tav tm="100000">
                                          <p:val>
                                            <p:strVal val="#ppt_h"/>
                                          </p:val>
                                        </p:tav>
                                      </p:tavLst>
                                    </p:anim>
                                    <p:animEffect transition="in" filter="fade">
                                      <p:cBhvr>
                                        <p:cTn id="61" dur="1000"/>
                                        <p:tgtEl>
                                          <p:spTgt spid="56"/>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 calcmode="lin" valueType="num">
                                      <p:cBhvr>
                                        <p:cTn id="64" dur="1000" fill="hold"/>
                                        <p:tgtEl>
                                          <p:spTgt spid="76"/>
                                        </p:tgtEl>
                                        <p:attrNameLst>
                                          <p:attrName>ppt_w</p:attrName>
                                        </p:attrNameLst>
                                      </p:cBhvr>
                                      <p:tavLst>
                                        <p:tav tm="0">
                                          <p:val>
                                            <p:strVal val="#ppt_w*0.70"/>
                                          </p:val>
                                        </p:tav>
                                        <p:tav tm="100000">
                                          <p:val>
                                            <p:strVal val="#ppt_w"/>
                                          </p:val>
                                        </p:tav>
                                      </p:tavLst>
                                    </p:anim>
                                    <p:anim calcmode="lin" valueType="num">
                                      <p:cBhvr>
                                        <p:cTn id="65" dur="1000" fill="hold"/>
                                        <p:tgtEl>
                                          <p:spTgt spid="76"/>
                                        </p:tgtEl>
                                        <p:attrNameLst>
                                          <p:attrName>ppt_h</p:attrName>
                                        </p:attrNameLst>
                                      </p:cBhvr>
                                      <p:tavLst>
                                        <p:tav tm="0">
                                          <p:val>
                                            <p:strVal val="#ppt_h"/>
                                          </p:val>
                                        </p:tav>
                                        <p:tav tm="100000">
                                          <p:val>
                                            <p:strVal val="#ppt_h"/>
                                          </p:val>
                                        </p:tav>
                                      </p:tavLst>
                                    </p:anim>
                                    <p:animEffect transition="in" filter="fade">
                                      <p:cBhvr>
                                        <p:cTn id="66" dur="1000"/>
                                        <p:tgtEl>
                                          <p:spTgt spid="76"/>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strVal val="#ppt_w*0.70"/>
                                          </p:val>
                                        </p:tav>
                                        <p:tav tm="100000">
                                          <p:val>
                                            <p:strVal val="#ppt_w"/>
                                          </p:val>
                                        </p:tav>
                                      </p:tavLst>
                                    </p:anim>
                                    <p:anim calcmode="lin" valueType="num">
                                      <p:cBhvr>
                                        <p:cTn id="72" dur="1000" fill="hold"/>
                                        <p:tgtEl>
                                          <p:spTgt spid="13"/>
                                        </p:tgtEl>
                                        <p:attrNameLst>
                                          <p:attrName>ppt_h</p:attrName>
                                        </p:attrNameLst>
                                      </p:cBhvr>
                                      <p:tavLst>
                                        <p:tav tm="0">
                                          <p:val>
                                            <p:strVal val="#ppt_h"/>
                                          </p:val>
                                        </p:tav>
                                        <p:tav tm="100000">
                                          <p:val>
                                            <p:strVal val="#ppt_h"/>
                                          </p:val>
                                        </p:tav>
                                      </p:tavLst>
                                    </p:anim>
                                    <p:animEffect transition="in" filter="fade">
                                      <p:cBhvr>
                                        <p:cTn id="73" dur="1000"/>
                                        <p:tgtEl>
                                          <p:spTgt spid="13"/>
                                        </p:tgtEl>
                                      </p:cBhvr>
                                    </p:animEffect>
                                  </p:childTnLst>
                                </p:cTn>
                              </p:par>
                              <p:par>
                                <p:cTn id="74" presetID="55" presetClass="entr" presetSubtype="0" fill="hold" nodeType="withEffect">
                                  <p:stCondLst>
                                    <p:cond delay="0"/>
                                  </p:stCondLst>
                                  <p:childTnLst>
                                    <p:set>
                                      <p:cBhvr>
                                        <p:cTn id="75" dur="1" fill="hold">
                                          <p:stCondLst>
                                            <p:cond delay="0"/>
                                          </p:stCondLst>
                                        </p:cTn>
                                        <p:tgtEl>
                                          <p:spTgt spid="57"/>
                                        </p:tgtEl>
                                        <p:attrNameLst>
                                          <p:attrName>style.visibility</p:attrName>
                                        </p:attrNameLst>
                                      </p:cBhvr>
                                      <p:to>
                                        <p:strVal val="visible"/>
                                      </p:to>
                                    </p:set>
                                    <p:anim calcmode="lin" valueType="num">
                                      <p:cBhvr>
                                        <p:cTn id="76" dur="1000" fill="hold"/>
                                        <p:tgtEl>
                                          <p:spTgt spid="57"/>
                                        </p:tgtEl>
                                        <p:attrNameLst>
                                          <p:attrName>ppt_w</p:attrName>
                                        </p:attrNameLst>
                                      </p:cBhvr>
                                      <p:tavLst>
                                        <p:tav tm="0">
                                          <p:val>
                                            <p:strVal val="#ppt_w*0.70"/>
                                          </p:val>
                                        </p:tav>
                                        <p:tav tm="100000">
                                          <p:val>
                                            <p:strVal val="#ppt_w"/>
                                          </p:val>
                                        </p:tav>
                                      </p:tavLst>
                                    </p:anim>
                                    <p:anim calcmode="lin" valueType="num">
                                      <p:cBhvr>
                                        <p:cTn id="77" dur="1000" fill="hold"/>
                                        <p:tgtEl>
                                          <p:spTgt spid="57"/>
                                        </p:tgtEl>
                                        <p:attrNameLst>
                                          <p:attrName>ppt_h</p:attrName>
                                        </p:attrNameLst>
                                      </p:cBhvr>
                                      <p:tavLst>
                                        <p:tav tm="0">
                                          <p:val>
                                            <p:strVal val="#ppt_h"/>
                                          </p:val>
                                        </p:tav>
                                        <p:tav tm="100000">
                                          <p:val>
                                            <p:strVal val="#ppt_h"/>
                                          </p:val>
                                        </p:tav>
                                      </p:tavLst>
                                    </p:anim>
                                    <p:animEffect transition="in" filter="fade">
                                      <p:cBhvr>
                                        <p:cTn id="78" dur="1000"/>
                                        <p:tgtEl>
                                          <p:spTgt spid="57"/>
                                        </p:tgtEl>
                                      </p:cBhvr>
                                    </p:animEffect>
                                  </p:childTnLst>
                                </p:cTn>
                              </p:par>
                              <p:par>
                                <p:cTn id="79" presetID="55"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 calcmode="lin" valueType="num">
                                      <p:cBhvr>
                                        <p:cTn id="81" dur="1000" fill="hold"/>
                                        <p:tgtEl>
                                          <p:spTgt spid="77"/>
                                        </p:tgtEl>
                                        <p:attrNameLst>
                                          <p:attrName>ppt_w</p:attrName>
                                        </p:attrNameLst>
                                      </p:cBhvr>
                                      <p:tavLst>
                                        <p:tav tm="0">
                                          <p:val>
                                            <p:strVal val="#ppt_w*0.70"/>
                                          </p:val>
                                        </p:tav>
                                        <p:tav tm="100000">
                                          <p:val>
                                            <p:strVal val="#ppt_w"/>
                                          </p:val>
                                        </p:tav>
                                      </p:tavLst>
                                    </p:anim>
                                    <p:anim calcmode="lin" valueType="num">
                                      <p:cBhvr>
                                        <p:cTn id="82" dur="1000" fill="hold"/>
                                        <p:tgtEl>
                                          <p:spTgt spid="77"/>
                                        </p:tgtEl>
                                        <p:attrNameLst>
                                          <p:attrName>ppt_h</p:attrName>
                                        </p:attrNameLst>
                                      </p:cBhvr>
                                      <p:tavLst>
                                        <p:tav tm="0">
                                          <p:val>
                                            <p:strVal val="#ppt_h"/>
                                          </p:val>
                                        </p:tav>
                                        <p:tav tm="100000">
                                          <p:val>
                                            <p:strVal val="#ppt_h"/>
                                          </p:val>
                                        </p:tav>
                                      </p:tavLst>
                                    </p:anim>
                                    <p:animEffect transition="in" filter="fade">
                                      <p:cBhvr>
                                        <p:cTn id="83" dur="1000"/>
                                        <p:tgtEl>
                                          <p:spTgt spid="77"/>
                                        </p:tgtEl>
                                      </p:cBhvr>
                                    </p:animEffect>
                                  </p:childTnLst>
                                </p:cTn>
                              </p:par>
                              <p:par>
                                <p:cTn id="84" presetID="55" presetClass="entr" presetSubtype="0"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 calcmode="lin" valueType="num">
                                      <p:cBhvr>
                                        <p:cTn id="86" dur="1000" fill="hold"/>
                                        <p:tgtEl>
                                          <p:spTgt spid="59"/>
                                        </p:tgtEl>
                                        <p:attrNameLst>
                                          <p:attrName>ppt_w</p:attrName>
                                        </p:attrNameLst>
                                      </p:cBhvr>
                                      <p:tavLst>
                                        <p:tav tm="0">
                                          <p:val>
                                            <p:strVal val="#ppt_w*0.70"/>
                                          </p:val>
                                        </p:tav>
                                        <p:tav tm="100000">
                                          <p:val>
                                            <p:strVal val="#ppt_w"/>
                                          </p:val>
                                        </p:tav>
                                      </p:tavLst>
                                    </p:anim>
                                    <p:anim calcmode="lin" valueType="num">
                                      <p:cBhvr>
                                        <p:cTn id="87" dur="1000" fill="hold"/>
                                        <p:tgtEl>
                                          <p:spTgt spid="59"/>
                                        </p:tgtEl>
                                        <p:attrNameLst>
                                          <p:attrName>ppt_h</p:attrName>
                                        </p:attrNameLst>
                                      </p:cBhvr>
                                      <p:tavLst>
                                        <p:tav tm="0">
                                          <p:val>
                                            <p:strVal val="#ppt_h"/>
                                          </p:val>
                                        </p:tav>
                                        <p:tav tm="100000">
                                          <p:val>
                                            <p:strVal val="#ppt_h"/>
                                          </p:val>
                                        </p:tav>
                                      </p:tavLst>
                                    </p:anim>
                                    <p:animEffect transition="in" filter="fade">
                                      <p:cBhvr>
                                        <p:cTn id="88" dur="1000"/>
                                        <p:tgtEl>
                                          <p:spTgt spid="59"/>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 calcmode="lin" valueType="num">
                                      <p:cBhvr>
                                        <p:cTn id="91" dur="1000" fill="hold"/>
                                        <p:tgtEl>
                                          <p:spTgt spid="78"/>
                                        </p:tgtEl>
                                        <p:attrNameLst>
                                          <p:attrName>ppt_w</p:attrName>
                                        </p:attrNameLst>
                                      </p:cBhvr>
                                      <p:tavLst>
                                        <p:tav tm="0">
                                          <p:val>
                                            <p:strVal val="#ppt_w*0.70"/>
                                          </p:val>
                                        </p:tav>
                                        <p:tav tm="100000">
                                          <p:val>
                                            <p:strVal val="#ppt_w"/>
                                          </p:val>
                                        </p:tav>
                                      </p:tavLst>
                                    </p:anim>
                                    <p:anim calcmode="lin" valueType="num">
                                      <p:cBhvr>
                                        <p:cTn id="92" dur="1000" fill="hold"/>
                                        <p:tgtEl>
                                          <p:spTgt spid="78"/>
                                        </p:tgtEl>
                                        <p:attrNameLst>
                                          <p:attrName>ppt_h</p:attrName>
                                        </p:attrNameLst>
                                      </p:cBhvr>
                                      <p:tavLst>
                                        <p:tav tm="0">
                                          <p:val>
                                            <p:strVal val="#ppt_h"/>
                                          </p:val>
                                        </p:tav>
                                        <p:tav tm="100000">
                                          <p:val>
                                            <p:strVal val="#ppt_h"/>
                                          </p:val>
                                        </p:tav>
                                      </p:tavLst>
                                    </p:anim>
                                    <p:animEffect transition="in" filter="fade">
                                      <p:cBhvr>
                                        <p:cTn id="93" dur="1000"/>
                                        <p:tgtEl>
                                          <p:spTgt spid="78"/>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14"/>
                                        </p:tgtEl>
                                        <p:attrNameLst>
                                          <p:attrName>style.visibility</p:attrName>
                                        </p:attrNameLst>
                                      </p:cBhvr>
                                      <p:to>
                                        <p:strVal val="visible"/>
                                      </p:to>
                                    </p:set>
                                    <p:anim calcmode="lin" valueType="num">
                                      <p:cBhvr>
                                        <p:cTn id="98" dur="1000" fill="hold"/>
                                        <p:tgtEl>
                                          <p:spTgt spid="14"/>
                                        </p:tgtEl>
                                        <p:attrNameLst>
                                          <p:attrName>ppt_w</p:attrName>
                                        </p:attrNameLst>
                                      </p:cBhvr>
                                      <p:tavLst>
                                        <p:tav tm="0">
                                          <p:val>
                                            <p:strVal val="#ppt_w*0.70"/>
                                          </p:val>
                                        </p:tav>
                                        <p:tav tm="100000">
                                          <p:val>
                                            <p:strVal val="#ppt_w"/>
                                          </p:val>
                                        </p:tav>
                                      </p:tavLst>
                                    </p:anim>
                                    <p:anim calcmode="lin" valueType="num">
                                      <p:cBhvr>
                                        <p:cTn id="99" dur="1000" fill="hold"/>
                                        <p:tgtEl>
                                          <p:spTgt spid="14"/>
                                        </p:tgtEl>
                                        <p:attrNameLst>
                                          <p:attrName>ppt_h</p:attrName>
                                        </p:attrNameLst>
                                      </p:cBhvr>
                                      <p:tavLst>
                                        <p:tav tm="0">
                                          <p:val>
                                            <p:strVal val="#ppt_h"/>
                                          </p:val>
                                        </p:tav>
                                        <p:tav tm="100000">
                                          <p:val>
                                            <p:strVal val="#ppt_h"/>
                                          </p:val>
                                        </p:tav>
                                      </p:tavLst>
                                    </p:anim>
                                    <p:animEffect transition="in" filter="fade">
                                      <p:cBhvr>
                                        <p:cTn id="100" dur="1000"/>
                                        <p:tgtEl>
                                          <p:spTgt spid="14"/>
                                        </p:tgtEl>
                                      </p:cBhvr>
                                    </p:animEffect>
                                  </p:childTnLst>
                                </p:cTn>
                              </p:par>
                              <p:par>
                                <p:cTn id="101" presetID="55" presetClass="entr" presetSubtype="0"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strVal val="#ppt_w*0.70"/>
                                          </p:val>
                                        </p:tav>
                                        <p:tav tm="100000">
                                          <p:val>
                                            <p:strVal val="#ppt_w"/>
                                          </p:val>
                                        </p:tav>
                                      </p:tavLst>
                                    </p:anim>
                                    <p:anim calcmode="lin" valueType="num">
                                      <p:cBhvr>
                                        <p:cTn id="104" dur="1000" fill="hold"/>
                                        <p:tgtEl>
                                          <p:spTgt spid="60"/>
                                        </p:tgtEl>
                                        <p:attrNameLst>
                                          <p:attrName>ppt_h</p:attrName>
                                        </p:attrNameLst>
                                      </p:cBhvr>
                                      <p:tavLst>
                                        <p:tav tm="0">
                                          <p:val>
                                            <p:strVal val="#ppt_h"/>
                                          </p:val>
                                        </p:tav>
                                        <p:tav tm="100000">
                                          <p:val>
                                            <p:strVal val="#ppt_h"/>
                                          </p:val>
                                        </p:tav>
                                      </p:tavLst>
                                    </p:anim>
                                    <p:animEffect transition="in" filter="fade">
                                      <p:cBhvr>
                                        <p:cTn id="105" dur="1000"/>
                                        <p:tgtEl>
                                          <p:spTgt spid="60"/>
                                        </p:tgtEl>
                                      </p:cBhvr>
                                    </p:animEffect>
                                  </p:childTnLst>
                                </p:cTn>
                              </p:par>
                              <p:par>
                                <p:cTn id="106" presetID="55" presetClass="entr" presetSubtype="0" fill="hold" grpId="0" nodeType="withEffect">
                                  <p:stCondLst>
                                    <p:cond delay="0"/>
                                  </p:stCondLst>
                                  <p:childTnLst>
                                    <p:set>
                                      <p:cBhvr>
                                        <p:cTn id="107" dur="1" fill="hold">
                                          <p:stCondLst>
                                            <p:cond delay="0"/>
                                          </p:stCondLst>
                                        </p:cTn>
                                        <p:tgtEl>
                                          <p:spTgt spid="81"/>
                                        </p:tgtEl>
                                        <p:attrNameLst>
                                          <p:attrName>style.visibility</p:attrName>
                                        </p:attrNameLst>
                                      </p:cBhvr>
                                      <p:to>
                                        <p:strVal val="visible"/>
                                      </p:to>
                                    </p:set>
                                    <p:anim calcmode="lin" valueType="num">
                                      <p:cBhvr>
                                        <p:cTn id="108" dur="1000" fill="hold"/>
                                        <p:tgtEl>
                                          <p:spTgt spid="81"/>
                                        </p:tgtEl>
                                        <p:attrNameLst>
                                          <p:attrName>ppt_w</p:attrName>
                                        </p:attrNameLst>
                                      </p:cBhvr>
                                      <p:tavLst>
                                        <p:tav tm="0">
                                          <p:val>
                                            <p:strVal val="#ppt_w*0.70"/>
                                          </p:val>
                                        </p:tav>
                                        <p:tav tm="100000">
                                          <p:val>
                                            <p:strVal val="#ppt_w"/>
                                          </p:val>
                                        </p:tav>
                                      </p:tavLst>
                                    </p:anim>
                                    <p:anim calcmode="lin" valueType="num">
                                      <p:cBhvr>
                                        <p:cTn id="109" dur="1000" fill="hold"/>
                                        <p:tgtEl>
                                          <p:spTgt spid="81"/>
                                        </p:tgtEl>
                                        <p:attrNameLst>
                                          <p:attrName>ppt_h</p:attrName>
                                        </p:attrNameLst>
                                      </p:cBhvr>
                                      <p:tavLst>
                                        <p:tav tm="0">
                                          <p:val>
                                            <p:strVal val="#ppt_h"/>
                                          </p:val>
                                        </p:tav>
                                        <p:tav tm="100000">
                                          <p:val>
                                            <p:strVal val="#ppt_h"/>
                                          </p:val>
                                        </p:tav>
                                      </p:tavLst>
                                    </p:anim>
                                    <p:animEffect transition="in" filter="fade">
                                      <p:cBhvr>
                                        <p:cTn id="110" dur="1000"/>
                                        <p:tgtEl>
                                          <p:spTgt spid="81"/>
                                        </p:tgtEl>
                                      </p:cBhvr>
                                    </p:animEffect>
                                  </p:childTnLst>
                                </p:cTn>
                              </p:par>
                              <p:par>
                                <p:cTn id="111" presetID="55" presetClass="entr" presetSubtype="0" fill="hold" nodeType="withEffect">
                                  <p:stCondLst>
                                    <p:cond delay="0"/>
                                  </p:stCondLst>
                                  <p:childTnLst>
                                    <p:set>
                                      <p:cBhvr>
                                        <p:cTn id="112" dur="1" fill="hold">
                                          <p:stCondLst>
                                            <p:cond delay="0"/>
                                          </p:stCondLst>
                                        </p:cTn>
                                        <p:tgtEl>
                                          <p:spTgt spid="63"/>
                                        </p:tgtEl>
                                        <p:attrNameLst>
                                          <p:attrName>style.visibility</p:attrName>
                                        </p:attrNameLst>
                                      </p:cBhvr>
                                      <p:to>
                                        <p:strVal val="visible"/>
                                      </p:to>
                                    </p:set>
                                    <p:anim calcmode="lin" valueType="num">
                                      <p:cBhvr>
                                        <p:cTn id="113" dur="1000" fill="hold"/>
                                        <p:tgtEl>
                                          <p:spTgt spid="63"/>
                                        </p:tgtEl>
                                        <p:attrNameLst>
                                          <p:attrName>ppt_w</p:attrName>
                                        </p:attrNameLst>
                                      </p:cBhvr>
                                      <p:tavLst>
                                        <p:tav tm="0">
                                          <p:val>
                                            <p:strVal val="#ppt_w*0.70"/>
                                          </p:val>
                                        </p:tav>
                                        <p:tav tm="100000">
                                          <p:val>
                                            <p:strVal val="#ppt_w"/>
                                          </p:val>
                                        </p:tav>
                                      </p:tavLst>
                                    </p:anim>
                                    <p:anim calcmode="lin" valueType="num">
                                      <p:cBhvr>
                                        <p:cTn id="114" dur="1000" fill="hold"/>
                                        <p:tgtEl>
                                          <p:spTgt spid="63"/>
                                        </p:tgtEl>
                                        <p:attrNameLst>
                                          <p:attrName>ppt_h</p:attrName>
                                        </p:attrNameLst>
                                      </p:cBhvr>
                                      <p:tavLst>
                                        <p:tav tm="0">
                                          <p:val>
                                            <p:strVal val="#ppt_h"/>
                                          </p:val>
                                        </p:tav>
                                        <p:tav tm="100000">
                                          <p:val>
                                            <p:strVal val="#ppt_h"/>
                                          </p:val>
                                        </p:tav>
                                      </p:tavLst>
                                    </p:anim>
                                    <p:animEffect transition="in" filter="fade">
                                      <p:cBhvr>
                                        <p:cTn id="115" dur="1000"/>
                                        <p:tgtEl>
                                          <p:spTgt spid="63"/>
                                        </p:tgtEl>
                                      </p:cBhvr>
                                    </p:animEffect>
                                  </p:childTnLst>
                                </p:cTn>
                              </p:par>
                              <p:par>
                                <p:cTn id="116" presetID="55" presetClass="entr" presetSubtype="0" fill="hold" grpId="0" nodeType="withEffect">
                                  <p:stCondLst>
                                    <p:cond delay="0"/>
                                  </p:stCondLst>
                                  <p:childTnLst>
                                    <p:set>
                                      <p:cBhvr>
                                        <p:cTn id="117" dur="1" fill="hold">
                                          <p:stCondLst>
                                            <p:cond delay="0"/>
                                          </p:stCondLst>
                                        </p:cTn>
                                        <p:tgtEl>
                                          <p:spTgt spid="79"/>
                                        </p:tgtEl>
                                        <p:attrNameLst>
                                          <p:attrName>style.visibility</p:attrName>
                                        </p:attrNameLst>
                                      </p:cBhvr>
                                      <p:to>
                                        <p:strVal val="visible"/>
                                      </p:to>
                                    </p:set>
                                    <p:anim calcmode="lin" valueType="num">
                                      <p:cBhvr>
                                        <p:cTn id="118" dur="1000" fill="hold"/>
                                        <p:tgtEl>
                                          <p:spTgt spid="79"/>
                                        </p:tgtEl>
                                        <p:attrNameLst>
                                          <p:attrName>ppt_w</p:attrName>
                                        </p:attrNameLst>
                                      </p:cBhvr>
                                      <p:tavLst>
                                        <p:tav tm="0">
                                          <p:val>
                                            <p:strVal val="#ppt_w*0.70"/>
                                          </p:val>
                                        </p:tav>
                                        <p:tav tm="100000">
                                          <p:val>
                                            <p:strVal val="#ppt_w"/>
                                          </p:val>
                                        </p:tav>
                                      </p:tavLst>
                                    </p:anim>
                                    <p:anim calcmode="lin" valueType="num">
                                      <p:cBhvr>
                                        <p:cTn id="119" dur="1000" fill="hold"/>
                                        <p:tgtEl>
                                          <p:spTgt spid="79"/>
                                        </p:tgtEl>
                                        <p:attrNameLst>
                                          <p:attrName>ppt_h</p:attrName>
                                        </p:attrNameLst>
                                      </p:cBhvr>
                                      <p:tavLst>
                                        <p:tav tm="0">
                                          <p:val>
                                            <p:strVal val="#ppt_h"/>
                                          </p:val>
                                        </p:tav>
                                        <p:tav tm="100000">
                                          <p:val>
                                            <p:strVal val="#ppt_h"/>
                                          </p:val>
                                        </p:tav>
                                      </p:tavLst>
                                    </p:anim>
                                    <p:animEffect transition="in" filter="fade">
                                      <p:cBhvr>
                                        <p:cTn id="120" dur="1000"/>
                                        <p:tgtEl>
                                          <p:spTgt spid="79"/>
                                        </p:tgtEl>
                                      </p:cBhvr>
                                    </p:animEffec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grpId="0" nodeType="clickEffect">
                                  <p:stCondLst>
                                    <p:cond delay="0"/>
                                  </p:stCondLst>
                                  <p:childTnLst>
                                    <p:set>
                                      <p:cBhvr>
                                        <p:cTn id="124" dur="1" fill="hold">
                                          <p:stCondLst>
                                            <p:cond delay="0"/>
                                          </p:stCondLst>
                                        </p:cTn>
                                        <p:tgtEl>
                                          <p:spTgt spid="18"/>
                                        </p:tgtEl>
                                        <p:attrNameLst>
                                          <p:attrName>style.visibility</p:attrName>
                                        </p:attrNameLst>
                                      </p:cBhvr>
                                      <p:to>
                                        <p:strVal val="visible"/>
                                      </p:to>
                                    </p:set>
                                    <p:anim calcmode="lin" valueType="num">
                                      <p:cBhvr>
                                        <p:cTn id="125" dur="1000" fill="hold"/>
                                        <p:tgtEl>
                                          <p:spTgt spid="18"/>
                                        </p:tgtEl>
                                        <p:attrNameLst>
                                          <p:attrName>ppt_w</p:attrName>
                                        </p:attrNameLst>
                                      </p:cBhvr>
                                      <p:tavLst>
                                        <p:tav tm="0">
                                          <p:val>
                                            <p:strVal val="#ppt_w*0.70"/>
                                          </p:val>
                                        </p:tav>
                                        <p:tav tm="100000">
                                          <p:val>
                                            <p:strVal val="#ppt_w"/>
                                          </p:val>
                                        </p:tav>
                                      </p:tavLst>
                                    </p:anim>
                                    <p:anim calcmode="lin" valueType="num">
                                      <p:cBhvr>
                                        <p:cTn id="126" dur="1000" fill="hold"/>
                                        <p:tgtEl>
                                          <p:spTgt spid="18"/>
                                        </p:tgtEl>
                                        <p:attrNameLst>
                                          <p:attrName>ppt_h</p:attrName>
                                        </p:attrNameLst>
                                      </p:cBhvr>
                                      <p:tavLst>
                                        <p:tav tm="0">
                                          <p:val>
                                            <p:strVal val="#ppt_h"/>
                                          </p:val>
                                        </p:tav>
                                        <p:tav tm="100000">
                                          <p:val>
                                            <p:strVal val="#ppt_h"/>
                                          </p:val>
                                        </p:tav>
                                      </p:tavLst>
                                    </p:anim>
                                    <p:animEffect transition="in" filter="fade">
                                      <p:cBhvr>
                                        <p:cTn id="127" dur="1000"/>
                                        <p:tgtEl>
                                          <p:spTgt spid="18"/>
                                        </p:tgtEl>
                                      </p:cBhvr>
                                    </p:animEffect>
                                  </p:childTnLst>
                                </p:cTn>
                              </p:par>
                              <p:par>
                                <p:cTn id="128" presetID="55" presetClass="entr" presetSubtype="0" fill="hold" nodeType="withEffect">
                                  <p:stCondLst>
                                    <p:cond delay="0"/>
                                  </p:stCondLst>
                                  <p:childTnLst>
                                    <p:set>
                                      <p:cBhvr>
                                        <p:cTn id="129" dur="1" fill="hold">
                                          <p:stCondLst>
                                            <p:cond delay="0"/>
                                          </p:stCondLst>
                                        </p:cTn>
                                        <p:tgtEl>
                                          <p:spTgt spid="71"/>
                                        </p:tgtEl>
                                        <p:attrNameLst>
                                          <p:attrName>style.visibility</p:attrName>
                                        </p:attrNameLst>
                                      </p:cBhvr>
                                      <p:to>
                                        <p:strVal val="visible"/>
                                      </p:to>
                                    </p:set>
                                    <p:anim calcmode="lin" valueType="num">
                                      <p:cBhvr>
                                        <p:cTn id="130" dur="1000" fill="hold"/>
                                        <p:tgtEl>
                                          <p:spTgt spid="71"/>
                                        </p:tgtEl>
                                        <p:attrNameLst>
                                          <p:attrName>ppt_w</p:attrName>
                                        </p:attrNameLst>
                                      </p:cBhvr>
                                      <p:tavLst>
                                        <p:tav tm="0">
                                          <p:val>
                                            <p:strVal val="#ppt_w*0.70"/>
                                          </p:val>
                                        </p:tav>
                                        <p:tav tm="100000">
                                          <p:val>
                                            <p:strVal val="#ppt_w"/>
                                          </p:val>
                                        </p:tav>
                                      </p:tavLst>
                                    </p:anim>
                                    <p:anim calcmode="lin" valueType="num">
                                      <p:cBhvr>
                                        <p:cTn id="131" dur="1000" fill="hold"/>
                                        <p:tgtEl>
                                          <p:spTgt spid="71"/>
                                        </p:tgtEl>
                                        <p:attrNameLst>
                                          <p:attrName>ppt_h</p:attrName>
                                        </p:attrNameLst>
                                      </p:cBhvr>
                                      <p:tavLst>
                                        <p:tav tm="0">
                                          <p:val>
                                            <p:strVal val="#ppt_h"/>
                                          </p:val>
                                        </p:tav>
                                        <p:tav tm="100000">
                                          <p:val>
                                            <p:strVal val="#ppt_h"/>
                                          </p:val>
                                        </p:tav>
                                      </p:tavLst>
                                    </p:anim>
                                    <p:animEffect transition="in" filter="fade">
                                      <p:cBhvr>
                                        <p:cTn id="132" dur="1000"/>
                                        <p:tgtEl>
                                          <p:spTgt spid="71"/>
                                        </p:tgtEl>
                                      </p:cBhvr>
                                    </p:animEffect>
                                  </p:childTnLst>
                                </p:cTn>
                              </p:par>
                              <p:par>
                                <p:cTn id="133" presetID="55" presetClass="entr" presetSubtype="0" fill="hold" nodeType="withEffect">
                                  <p:stCondLst>
                                    <p:cond delay="0"/>
                                  </p:stCondLst>
                                  <p:childTnLst>
                                    <p:set>
                                      <p:cBhvr>
                                        <p:cTn id="134" dur="1" fill="hold">
                                          <p:stCondLst>
                                            <p:cond delay="0"/>
                                          </p:stCondLst>
                                        </p:cTn>
                                        <p:tgtEl>
                                          <p:spTgt spid="85"/>
                                        </p:tgtEl>
                                        <p:attrNameLst>
                                          <p:attrName>style.visibility</p:attrName>
                                        </p:attrNameLst>
                                      </p:cBhvr>
                                      <p:to>
                                        <p:strVal val="visible"/>
                                      </p:to>
                                    </p:set>
                                    <p:anim calcmode="lin" valueType="num">
                                      <p:cBhvr>
                                        <p:cTn id="135" dur="1000" fill="hold"/>
                                        <p:tgtEl>
                                          <p:spTgt spid="85"/>
                                        </p:tgtEl>
                                        <p:attrNameLst>
                                          <p:attrName>ppt_w</p:attrName>
                                        </p:attrNameLst>
                                      </p:cBhvr>
                                      <p:tavLst>
                                        <p:tav tm="0">
                                          <p:val>
                                            <p:strVal val="#ppt_w*0.70"/>
                                          </p:val>
                                        </p:tav>
                                        <p:tav tm="100000">
                                          <p:val>
                                            <p:strVal val="#ppt_w"/>
                                          </p:val>
                                        </p:tav>
                                      </p:tavLst>
                                    </p:anim>
                                    <p:anim calcmode="lin" valueType="num">
                                      <p:cBhvr>
                                        <p:cTn id="136" dur="1000" fill="hold"/>
                                        <p:tgtEl>
                                          <p:spTgt spid="85"/>
                                        </p:tgtEl>
                                        <p:attrNameLst>
                                          <p:attrName>ppt_h</p:attrName>
                                        </p:attrNameLst>
                                      </p:cBhvr>
                                      <p:tavLst>
                                        <p:tav tm="0">
                                          <p:val>
                                            <p:strVal val="#ppt_h"/>
                                          </p:val>
                                        </p:tav>
                                        <p:tav tm="100000">
                                          <p:val>
                                            <p:strVal val="#ppt_h"/>
                                          </p:val>
                                        </p:tav>
                                      </p:tavLst>
                                    </p:anim>
                                    <p:animEffect transition="in" filter="fade">
                                      <p:cBhvr>
                                        <p:cTn id="137" dur="1000"/>
                                        <p:tgtEl>
                                          <p:spTgt spid="85"/>
                                        </p:tgtEl>
                                      </p:cBhvr>
                                    </p:animEffect>
                                  </p:childTnLst>
                                </p:cTn>
                              </p:par>
                              <p:par>
                                <p:cTn id="138" presetID="55" presetClass="entr" presetSubtype="0" fill="hold" grpId="0" nodeType="withEffect">
                                  <p:stCondLst>
                                    <p:cond delay="0"/>
                                  </p:stCondLst>
                                  <p:childTnLst>
                                    <p:set>
                                      <p:cBhvr>
                                        <p:cTn id="139" dur="1" fill="hold">
                                          <p:stCondLst>
                                            <p:cond delay="0"/>
                                          </p:stCondLst>
                                        </p:cTn>
                                        <p:tgtEl>
                                          <p:spTgt spid="80"/>
                                        </p:tgtEl>
                                        <p:attrNameLst>
                                          <p:attrName>style.visibility</p:attrName>
                                        </p:attrNameLst>
                                      </p:cBhvr>
                                      <p:to>
                                        <p:strVal val="visible"/>
                                      </p:to>
                                    </p:set>
                                    <p:anim calcmode="lin" valueType="num">
                                      <p:cBhvr>
                                        <p:cTn id="140" dur="1000" fill="hold"/>
                                        <p:tgtEl>
                                          <p:spTgt spid="80"/>
                                        </p:tgtEl>
                                        <p:attrNameLst>
                                          <p:attrName>ppt_w</p:attrName>
                                        </p:attrNameLst>
                                      </p:cBhvr>
                                      <p:tavLst>
                                        <p:tav tm="0">
                                          <p:val>
                                            <p:strVal val="#ppt_w*0.70"/>
                                          </p:val>
                                        </p:tav>
                                        <p:tav tm="100000">
                                          <p:val>
                                            <p:strVal val="#ppt_w"/>
                                          </p:val>
                                        </p:tav>
                                      </p:tavLst>
                                    </p:anim>
                                    <p:anim calcmode="lin" valueType="num">
                                      <p:cBhvr>
                                        <p:cTn id="141" dur="1000" fill="hold"/>
                                        <p:tgtEl>
                                          <p:spTgt spid="80"/>
                                        </p:tgtEl>
                                        <p:attrNameLst>
                                          <p:attrName>ppt_h</p:attrName>
                                        </p:attrNameLst>
                                      </p:cBhvr>
                                      <p:tavLst>
                                        <p:tav tm="0">
                                          <p:val>
                                            <p:strVal val="#ppt_h"/>
                                          </p:val>
                                        </p:tav>
                                        <p:tav tm="100000">
                                          <p:val>
                                            <p:strVal val="#ppt_h"/>
                                          </p:val>
                                        </p:tav>
                                      </p:tavLst>
                                    </p:anim>
                                    <p:animEffect transition="in" filter="fade">
                                      <p:cBhvr>
                                        <p:cTn id="142" dur="1000"/>
                                        <p:tgtEl>
                                          <p:spTgt spid="80"/>
                                        </p:tgtEl>
                                      </p:cBhvr>
                                    </p:animEffect>
                                  </p:childTnLst>
                                </p:cTn>
                              </p:par>
                              <p:par>
                                <p:cTn id="143" presetID="55" presetClass="entr" presetSubtype="0" fill="hold" grpId="0" nodeType="withEffect">
                                  <p:stCondLst>
                                    <p:cond delay="0"/>
                                  </p:stCondLst>
                                  <p:childTnLst>
                                    <p:set>
                                      <p:cBhvr>
                                        <p:cTn id="144" dur="1" fill="hold">
                                          <p:stCondLst>
                                            <p:cond delay="0"/>
                                          </p:stCondLst>
                                        </p:cTn>
                                        <p:tgtEl>
                                          <p:spTgt spid="82"/>
                                        </p:tgtEl>
                                        <p:attrNameLst>
                                          <p:attrName>style.visibility</p:attrName>
                                        </p:attrNameLst>
                                      </p:cBhvr>
                                      <p:to>
                                        <p:strVal val="visible"/>
                                      </p:to>
                                    </p:set>
                                    <p:anim calcmode="lin" valueType="num">
                                      <p:cBhvr>
                                        <p:cTn id="145" dur="1000" fill="hold"/>
                                        <p:tgtEl>
                                          <p:spTgt spid="82"/>
                                        </p:tgtEl>
                                        <p:attrNameLst>
                                          <p:attrName>ppt_w</p:attrName>
                                        </p:attrNameLst>
                                      </p:cBhvr>
                                      <p:tavLst>
                                        <p:tav tm="0">
                                          <p:val>
                                            <p:strVal val="#ppt_w*0.70"/>
                                          </p:val>
                                        </p:tav>
                                        <p:tav tm="100000">
                                          <p:val>
                                            <p:strVal val="#ppt_w"/>
                                          </p:val>
                                        </p:tav>
                                      </p:tavLst>
                                    </p:anim>
                                    <p:anim calcmode="lin" valueType="num">
                                      <p:cBhvr>
                                        <p:cTn id="146" dur="1000" fill="hold"/>
                                        <p:tgtEl>
                                          <p:spTgt spid="82"/>
                                        </p:tgtEl>
                                        <p:attrNameLst>
                                          <p:attrName>ppt_h</p:attrName>
                                        </p:attrNameLst>
                                      </p:cBhvr>
                                      <p:tavLst>
                                        <p:tav tm="0">
                                          <p:val>
                                            <p:strVal val="#ppt_h"/>
                                          </p:val>
                                        </p:tav>
                                        <p:tav tm="100000">
                                          <p:val>
                                            <p:strVal val="#ppt_h"/>
                                          </p:val>
                                        </p:tav>
                                      </p:tavLst>
                                    </p:anim>
                                    <p:animEffect transition="in" filter="fade">
                                      <p:cBhvr>
                                        <p:cTn id="147" dur="1000"/>
                                        <p:tgtEl>
                                          <p:spTgt spid="82"/>
                                        </p:tgtEl>
                                      </p:cBhvr>
                                    </p:animEffect>
                                  </p:childTnLst>
                                </p:cTn>
                              </p:par>
                            </p:childTnLst>
                          </p:cTn>
                        </p:par>
                      </p:childTnLst>
                    </p:cTn>
                  </p:par>
                  <p:par>
                    <p:cTn id="148" fill="hold">
                      <p:stCondLst>
                        <p:cond delay="indefinite"/>
                      </p:stCondLst>
                      <p:childTnLst>
                        <p:par>
                          <p:cTn id="149" fill="hold">
                            <p:stCondLst>
                              <p:cond delay="0"/>
                            </p:stCondLst>
                            <p:childTnLst>
                              <p:par>
                                <p:cTn id="150" presetID="55" presetClass="entr" presetSubtype="0" fill="hold" grpId="0" nodeType="click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p:cTn id="152" dur="1000" fill="hold"/>
                                        <p:tgtEl>
                                          <p:spTgt spid="26"/>
                                        </p:tgtEl>
                                        <p:attrNameLst>
                                          <p:attrName>ppt_w</p:attrName>
                                        </p:attrNameLst>
                                      </p:cBhvr>
                                      <p:tavLst>
                                        <p:tav tm="0">
                                          <p:val>
                                            <p:strVal val="#ppt_w*0.70"/>
                                          </p:val>
                                        </p:tav>
                                        <p:tav tm="100000">
                                          <p:val>
                                            <p:strVal val="#ppt_w"/>
                                          </p:val>
                                        </p:tav>
                                      </p:tavLst>
                                    </p:anim>
                                    <p:anim calcmode="lin" valueType="num">
                                      <p:cBhvr>
                                        <p:cTn id="153" dur="1000" fill="hold"/>
                                        <p:tgtEl>
                                          <p:spTgt spid="26"/>
                                        </p:tgtEl>
                                        <p:attrNameLst>
                                          <p:attrName>ppt_h</p:attrName>
                                        </p:attrNameLst>
                                      </p:cBhvr>
                                      <p:tavLst>
                                        <p:tav tm="0">
                                          <p:val>
                                            <p:strVal val="#ppt_h"/>
                                          </p:val>
                                        </p:tav>
                                        <p:tav tm="100000">
                                          <p:val>
                                            <p:strVal val="#ppt_h"/>
                                          </p:val>
                                        </p:tav>
                                      </p:tavLst>
                                    </p:anim>
                                    <p:animEffect transition="in" filter="fade">
                                      <p:cBhvr>
                                        <p:cTn id="154" dur="1000"/>
                                        <p:tgtEl>
                                          <p:spTgt spid="26"/>
                                        </p:tgtEl>
                                      </p:cBhvr>
                                    </p:animEffect>
                                  </p:childTnLst>
                                </p:cTn>
                              </p:par>
                              <p:par>
                                <p:cTn id="155" presetID="55" presetClass="entr" presetSubtype="0" fill="hold"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p:cTn id="157" dur="1000" fill="hold"/>
                                        <p:tgtEl>
                                          <p:spTgt spid="37"/>
                                        </p:tgtEl>
                                        <p:attrNameLst>
                                          <p:attrName>ppt_w</p:attrName>
                                        </p:attrNameLst>
                                      </p:cBhvr>
                                      <p:tavLst>
                                        <p:tav tm="0">
                                          <p:val>
                                            <p:strVal val="#ppt_w*0.70"/>
                                          </p:val>
                                        </p:tav>
                                        <p:tav tm="100000">
                                          <p:val>
                                            <p:strVal val="#ppt_w"/>
                                          </p:val>
                                        </p:tav>
                                      </p:tavLst>
                                    </p:anim>
                                    <p:anim calcmode="lin" valueType="num">
                                      <p:cBhvr>
                                        <p:cTn id="158" dur="1000" fill="hold"/>
                                        <p:tgtEl>
                                          <p:spTgt spid="37"/>
                                        </p:tgtEl>
                                        <p:attrNameLst>
                                          <p:attrName>ppt_h</p:attrName>
                                        </p:attrNameLst>
                                      </p:cBhvr>
                                      <p:tavLst>
                                        <p:tav tm="0">
                                          <p:val>
                                            <p:strVal val="#ppt_h"/>
                                          </p:val>
                                        </p:tav>
                                        <p:tav tm="100000">
                                          <p:val>
                                            <p:strVal val="#ppt_h"/>
                                          </p:val>
                                        </p:tav>
                                      </p:tavLst>
                                    </p:anim>
                                    <p:animEffect transition="in" filter="fade">
                                      <p:cBhvr>
                                        <p:cTn id="159" dur="1000"/>
                                        <p:tgtEl>
                                          <p:spTgt spid="37"/>
                                        </p:tgtEl>
                                      </p:cBhvr>
                                    </p:animEffect>
                                  </p:childTnLst>
                                </p:cTn>
                              </p:par>
                              <p:par>
                                <p:cTn id="160" presetID="55" presetClass="entr" presetSubtype="0" fill="hold" grpId="0" nodeType="withEffect">
                                  <p:stCondLst>
                                    <p:cond delay="0"/>
                                  </p:stCondLst>
                                  <p:childTnLst>
                                    <p:set>
                                      <p:cBhvr>
                                        <p:cTn id="161" dur="1" fill="hold">
                                          <p:stCondLst>
                                            <p:cond delay="0"/>
                                          </p:stCondLst>
                                        </p:cTn>
                                        <p:tgtEl>
                                          <p:spTgt spid="38"/>
                                        </p:tgtEl>
                                        <p:attrNameLst>
                                          <p:attrName>style.visibility</p:attrName>
                                        </p:attrNameLst>
                                      </p:cBhvr>
                                      <p:to>
                                        <p:strVal val="visible"/>
                                      </p:to>
                                    </p:set>
                                    <p:anim calcmode="lin" valueType="num">
                                      <p:cBhvr>
                                        <p:cTn id="162" dur="1000" fill="hold"/>
                                        <p:tgtEl>
                                          <p:spTgt spid="38"/>
                                        </p:tgtEl>
                                        <p:attrNameLst>
                                          <p:attrName>ppt_w</p:attrName>
                                        </p:attrNameLst>
                                      </p:cBhvr>
                                      <p:tavLst>
                                        <p:tav tm="0">
                                          <p:val>
                                            <p:strVal val="#ppt_w*0.70"/>
                                          </p:val>
                                        </p:tav>
                                        <p:tav tm="100000">
                                          <p:val>
                                            <p:strVal val="#ppt_w"/>
                                          </p:val>
                                        </p:tav>
                                      </p:tavLst>
                                    </p:anim>
                                    <p:anim calcmode="lin" valueType="num">
                                      <p:cBhvr>
                                        <p:cTn id="163" dur="1000" fill="hold"/>
                                        <p:tgtEl>
                                          <p:spTgt spid="38"/>
                                        </p:tgtEl>
                                        <p:attrNameLst>
                                          <p:attrName>ppt_h</p:attrName>
                                        </p:attrNameLst>
                                      </p:cBhvr>
                                      <p:tavLst>
                                        <p:tav tm="0">
                                          <p:val>
                                            <p:strVal val="#ppt_h"/>
                                          </p:val>
                                        </p:tav>
                                        <p:tav tm="100000">
                                          <p:val>
                                            <p:strVal val="#ppt_h"/>
                                          </p:val>
                                        </p:tav>
                                      </p:tavLst>
                                    </p:anim>
                                    <p:animEffect transition="in" filter="fade">
                                      <p:cBhvr>
                                        <p:cTn id="16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8" grpId="0" animBg="1"/>
      <p:bldP spid="26" grpId="0" animBg="1"/>
      <p:bldP spid="45" grpId="0" animBg="1"/>
      <p:bldP spid="46" grpId="0" animBg="1"/>
      <p:bldP spid="47" grpId="0"/>
      <p:bldP spid="48" grpId="0"/>
      <p:bldP spid="75" grpId="0"/>
      <p:bldP spid="76" grpId="0"/>
      <p:bldP spid="77" grpId="0"/>
      <p:bldP spid="78" grpId="0"/>
      <p:bldP spid="79" grpId="0"/>
      <p:bldP spid="80" grpId="0"/>
      <p:bldP spid="81" grpId="0"/>
      <p:bldP spid="82"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300" dirty="0" smtClean="0">
                <a:latin typeface="Verdana" panose="020B0604030504040204" pitchFamily="34" charset="0"/>
                <a:ea typeface="Verdana" panose="020B0604030504040204" pitchFamily="34" charset="0"/>
                <a:cs typeface="Verdana" panose="020B0604030504040204" pitchFamily="34" charset="0"/>
              </a:rPr>
              <a:t>GMAT is Part of a Balanced Admissions Process</a:t>
            </a:r>
            <a:endParaRPr lang="en-US" sz="2300" dirty="0">
              <a:latin typeface="Verdana" panose="020B0604030504040204" pitchFamily="34" charset="0"/>
              <a:ea typeface="Verdana" panose="020B0604030504040204" pitchFamily="34" charset="0"/>
              <a:cs typeface="Verdana" panose="020B0604030504040204" pitchFamily="34" charset="0"/>
            </a:endParaRPr>
          </a:p>
        </p:txBody>
      </p:sp>
      <p:sp>
        <p:nvSpPr>
          <p:cNvPr id="4" name="Freeform 3"/>
          <p:cNvSpPr/>
          <p:nvPr/>
        </p:nvSpPr>
        <p:spPr>
          <a:xfrm>
            <a:off x="463454" y="1094670"/>
            <a:ext cx="3873600" cy="658421"/>
          </a:xfrm>
          <a:custGeom>
            <a:avLst/>
            <a:gdLst>
              <a:gd name="connsiteX0" fmla="*/ 0 w 3873600"/>
              <a:gd name="connsiteY0" fmla="*/ 0 h 658421"/>
              <a:gd name="connsiteX1" fmla="*/ 3873600 w 3873600"/>
              <a:gd name="connsiteY1" fmla="*/ 0 h 658421"/>
              <a:gd name="connsiteX2" fmla="*/ 3873600 w 3873600"/>
              <a:gd name="connsiteY2" fmla="*/ 658421 h 658421"/>
              <a:gd name="connsiteX3" fmla="*/ 0 w 3873600"/>
              <a:gd name="connsiteY3" fmla="*/ 658421 h 658421"/>
              <a:gd name="connsiteX4" fmla="*/ 0 w 3873600"/>
              <a:gd name="connsiteY4" fmla="*/ 0 h 65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600" h="658421">
                <a:moveTo>
                  <a:pt x="0" y="0"/>
                </a:moveTo>
                <a:lnTo>
                  <a:pt x="3873600" y="0"/>
                </a:lnTo>
                <a:lnTo>
                  <a:pt x="3873600" y="658421"/>
                </a:lnTo>
                <a:lnTo>
                  <a:pt x="0" y="658421"/>
                </a:lnTo>
                <a:lnTo>
                  <a:pt x="0" y="0"/>
                </a:lnTo>
                <a:close/>
              </a:path>
            </a:pathLst>
          </a:custGeom>
          <a:solidFill>
            <a:srgbClr val="BED431"/>
          </a:solidFill>
          <a:ln>
            <a:solidFill>
              <a:srgbClr val="404040"/>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400" b="1" kern="1200" dirty="0" smtClean="0">
                <a:solidFill>
                  <a:srgbClr val="404040"/>
                </a:solidFill>
                <a:latin typeface="+mj-lt"/>
                <a:cs typeface="Gotham Medium" pitchFamily="50" charset="0"/>
              </a:rPr>
              <a:t>GMAT Exam</a:t>
            </a:r>
            <a:endParaRPr lang="en-US" sz="2400" b="1" kern="1200" dirty="0">
              <a:solidFill>
                <a:srgbClr val="404040"/>
              </a:solidFill>
              <a:latin typeface="+mj-lt"/>
              <a:cs typeface="Gotham Medium" pitchFamily="50" charset="0"/>
            </a:endParaRPr>
          </a:p>
        </p:txBody>
      </p:sp>
      <p:sp>
        <p:nvSpPr>
          <p:cNvPr id="6" name="Freeform 5"/>
          <p:cNvSpPr/>
          <p:nvPr/>
        </p:nvSpPr>
        <p:spPr>
          <a:xfrm>
            <a:off x="463454" y="1753091"/>
            <a:ext cx="3873600" cy="3504708"/>
          </a:xfrm>
          <a:custGeom>
            <a:avLst/>
            <a:gdLst>
              <a:gd name="connsiteX0" fmla="*/ 0 w 3873600"/>
              <a:gd name="connsiteY0" fmla="*/ 0 h 3504708"/>
              <a:gd name="connsiteX1" fmla="*/ 3873600 w 3873600"/>
              <a:gd name="connsiteY1" fmla="*/ 0 h 3504708"/>
              <a:gd name="connsiteX2" fmla="*/ 3873600 w 3873600"/>
              <a:gd name="connsiteY2" fmla="*/ 3504708 h 3504708"/>
              <a:gd name="connsiteX3" fmla="*/ 0 w 3873600"/>
              <a:gd name="connsiteY3" fmla="*/ 3504708 h 3504708"/>
              <a:gd name="connsiteX4" fmla="*/ 0 w 3873600"/>
              <a:gd name="connsiteY4" fmla="*/ 0 h 350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600" h="3504708">
                <a:moveTo>
                  <a:pt x="0" y="0"/>
                </a:moveTo>
                <a:lnTo>
                  <a:pt x="3873600" y="0"/>
                </a:lnTo>
                <a:lnTo>
                  <a:pt x="3873600" y="3504708"/>
                </a:lnTo>
                <a:lnTo>
                  <a:pt x="0" y="3504708"/>
                </a:lnTo>
                <a:lnTo>
                  <a:pt x="0" y="0"/>
                </a:lnTo>
                <a:close/>
              </a:path>
            </a:pathLst>
          </a:custGeom>
          <a:solidFill>
            <a:srgbClr val="F2F2F2">
              <a:alpha val="90000"/>
            </a:srgbClr>
          </a:solidFill>
          <a:ln>
            <a:solidFill>
              <a:srgbClr val="40404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b="1" kern="1200" dirty="0" smtClean="0">
                <a:latin typeface="Calibri" pitchFamily="34" charset="0"/>
              </a:rPr>
              <a:t>Value to Admissions</a:t>
            </a:r>
            <a:endParaRPr lang="en-US" sz="2000" b="1" kern="1200" dirty="0">
              <a:latin typeface="Calibri" pitchFamily="34" charset="0"/>
            </a:endParaRPr>
          </a:p>
          <a:p>
            <a:pPr marL="457200" lvl="2" indent="-228600" algn="l" defTabSz="889000">
              <a:lnSpc>
                <a:spcPct val="90000"/>
              </a:lnSpc>
              <a:spcBef>
                <a:spcPct val="0"/>
              </a:spcBef>
              <a:spcAft>
                <a:spcPct val="15000"/>
              </a:spcAft>
              <a:buChar char="••"/>
            </a:pPr>
            <a:r>
              <a:rPr lang="en-US" sz="2000" kern="1200" dirty="0" smtClean="0">
                <a:latin typeface="Calibri" pitchFamily="34" charset="0"/>
              </a:rPr>
              <a:t>Academic potential</a:t>
            </a:r>
            <a:endParaRPr lang="en-US" sz="2000" kern="1200" dirty="0">
              <a:latin typeface="Calibri" pitchFamily="34" charset="0"/>
            </a:endParaRPr>
          </a:p>
          <a:p>
            <a:pPr marL="457200" lvl="2" indent="-228600" algn="l" defTabSz="889000">
              <a:lnSpc>
                <a:spcPct val="90000"/>
              </a:lnSpc>
              <a:spcBef>
                <a:spcPct val="0"/>
              </a:spcBef>
              <a:spcAft>
                <a:spcPct val="15000"/>
              </a:spcAft>
              <a:buChar char="••"/>
            </a:pPr>
            <a:r>
              <a:rPr lang="en-US" sz="2000" kern="1200" dirty="0" smtClean="0">
                <a:latin typeface="Calibri" pitchFamily="34" charset="0"/>
              </a:rPr>
              <a:t>Compare across all applicants</a:t>
            </a:r>
            <a:endParaRPr lang="en-US" sz="2000" kern="1200" dirty="0">
              <a:latin typeface="Calibri" pitchFamily="34" charset="0"/>
            </a:endParaRPr>
          </a:p>
          <a:p>
            <a:pPr marL="457200" lvl="2" indent="-228600" algn="l" defTabSz="889000">
              <a:lnSpc>
                <a:spcPct val="90000"/>
              </a:lnSpc>
              <a:spcBef>
                <a:spcPct val="0"/>
              </a:spcBef>
              <a:spcAft>
                <a:spcPct val="15000"/>
              </a:spcAft>
              <a:buChar char="••"/>
            </a:pPr>
            <a:endParaRPr lang="en-US" sz="2000" kern="1200" dirty="0">
              <a:latin typeface="Calibri" pitchFamily="34" charset="0"/>
            </a:endParaRPr>
          </a:p>
          <a:p>
            <a:pPr marL="0" lvl="1" algn="l" defTabSz="889000">
              <a:lnSpc>
                <a:spcPct val="90000"/>
              </a:lnSpc>
              <a:spcBef>
                <a:spcPct val="0"/>
              </a:spcBef>
              <a:spcAft>
                <a:spcPct val="15000"/>
              </a:spcAft>
            </a:pPr>
            <a:r>
              <a:rPr lang="en-US" sz="2000" b="1" kern="1200" dirty="0" smtClean="0">
                <a:latin typeface="Calibri" pitchFamily="34" charset="0"/>
              </a:rPr>
              <a:t>Value to Applicants</a:t>
            </a:r>
            <a:endParaRPr lang="en-US" sz="2000" b="1" kern="1200" dirty="0">
              <a:latin typeface="Calibri" pitchFamily="34" charset="0"/>
            </a:endParaRPr>
          </a:p>
          <a:p>
            <a:pPr marL="457200" lvl="2" indent="-228600" algn="l" defTabSz="889000">
              <a:lnSpc>
                <a:spcPct val="90000"/>
              </a:lnSpc>
              <a:spcBef>
                <a:spcPct val="0"/>
              </a:spcBef>
              <a:spcAft>
                <a:spcPct val="15000"/>
              </a:spcAft>
              <a:buChar char="••"/>
            </a:pPr>
            <a:r>
              <a:rPr lang="en-US" sz="2000" kern="1200" dirty="0" smtClean="0">
                <a:latin typeface="Calibri" pitchFamily="34" charset="0"/>
              </a:rPr>
              <a:t>Opportunity to stand out </a:t>
            </a:r>
            <a:endParaRPr lang="en-US" sz="2000" kern="1200" dirty="0">
              <a:latin typeface="Calibri" pitchFamily="34" charset="0"/>
            </a:endParaRPr>
          </a:p>
          <a:p>
            <a:pPr marL="457200" lvl="2" indent="-228600" algn="l" defTabSz="889000">
              <a:lnSpc>
                <a:spcPct val="90000"/>
              </a:lnSpc>
              <a:spcBef>
                <a:spcPct val="0"/>
              </a:spcBef>
              <a:spcAft>
                <a:spcPct val="15000"/>
              </a:spcAft>
              <a:buChar char="••"/>
            </a:pPr>
            <a:r>
              <a:rPr lang="en-US" sz="2000" kern="1200" dirty="0" smtClean="0">
                <a:latin typeface="Calibri" pitchFamily="34" charset="0"/>
              </a:rPr>
              <a:t>Opportunity to compensate</a:t>
            </a:r>
            <a:endParaRPr lang="en-US" sz="2000" kern="1200" dirty="0">
              <a:latin typeface="Calibri" pitchFamily="34" charset="0"/>
            </a:endParaRPr>
          </a:p>
          <a:p>
            <a:pPr marL="457200" lvl="2" indent="-228600" algn="l" defTabSz="889000">
              <a:lnSpc>
                <a:spcPct val="90000"/>
              </a:lnSpc>
              <a:spcBef>
                <a:spcPct val="0"/>
              </a:spcBef>
              <a:spcAft>
                <a:spcPct val="15000"/>
              </a:spcAft>
              <a:buChar char="••"/>
            </a:pPr>
            <a:r>
              <a:rPr lang="en-US" sz="2000" kern="1200" dirty="0" smtClean="0">
                <a:latin typeface="Calibri" pitchFamily="34" charset="0"/>
              </a:rPr>
              <a:t>Opens doors </a:t>
            </a:r>
            <a:r>
              <a:rPr lang="en-US" sz="1100" kern="1200" dirty="0" smtClean="0">
                <a:latin typeface="Calibri" pitchFamily="34" charset="0"/>
              </a:rPr>
              <a:t>(admission, scholarships, etc.)</a:t>
            </a:r>
            <a:endParaRPr lang="en-US" sz="1100" kern="1200" dirty="0">
              <a:latin typeface="Calibri" pitchFamily="34" charset="0"/>
            </a:endParaRPr>
          </a:p>
          <a:p>
            <a:pPr marL="457200" lvl="2" indent="-228600" algn="l" defTabSz="889000">
              <a:lnSpc>
                <a:spcPct val="90000"/>
              </a:lnSpc>
              <a:spcBef>
                <a:spcPct val="0"/>
              </a:spcBef>
              <a:spcAft>
                <a:spcPct val="15000"/>
              </a:spcAft>
              <a:buChar char="••"/>
            </a:pPr>
            <a:r>
              <a:rPr lang="en-US" sz="2000" kern="1200" dirty="0" smtClean="0">
                <a:latin typeface="Calibri" pitchFamily="34" charset="0"/>
              </a:rPr>
              <a:t>Confidence</a:t>
            </a:r>
            <a:endParaRPr lang="en-US" sz="2000" kern="1200" dirty="0">
              <a:latin typeface="Calibri" pitchFamily="34" charset="0"/>
            </a:endParaRPr>
          </a:p>
          <a:p>
            <a:pPr marL="457200" lvl="2" indent="-228600" algn="l" defTabSz="889000">
              <a:lnSpc>
                <a:spcPct val="90000"/>
              </a:lnSpc>
              <a:spcBef>
                <a:spcPct val="0"/>
              </a:spcBef>
              <a:spcAft>
                <a:spcPct val="15000"/>
              </a:spcAft>
              <a:buChar char="••"/>
            </a:pPr>
            <a:r>
              <a:rPr lang="en-US" sz="2000" kern="1200" dirty="0" smtClean="0">
                <a:latin typeface="Calibri" pitchFamily="34" charset="0"/>
              </a:rPr>
              <a:t>Preparation for school</a:t>
            </a:r>
            <a:endParaRPr lang="en-US" sz="2000" kern="1200" dirty="0">
              <a:latin typeface="Calibri" pitchFamily="34" charset="0"/>
            </a:endParaRPr>
          </a:p>
        </p:txBody>
      </p:sp>
      <p:sp>
        <p:nvSpPr>
          <p:cNvPr id="8" name="Freeform 7"/>
          <p:cNvSpPr/>
          <p:nvPr/>
        </p:nvSpPr>
        <p:spPr>
          <a:xfrm>
            <a:off x="4879358" y="1090225"/>
            <a:ext cx="3877386" cy="658421"/>
          </a:xfrm>
          <a:custGeom>
            <a:avLst/>
            <a:gdLst>
              <a:gd name="connsiteX0" fmla="*/ 0 w 3877386"/>
              <a:gd name="connsiteY0" fmla="*/ 0 h 658421"/>
              <a:gd name="connsiteX1" fmla="*/ 3877386 w 3877386"/>
              <a:gd name="connsiteY1" fmla="*/ 0 h 658421"/>
              <a:gd name="connsiteX2" fmla="*/ 3877386 w 3877386"/>
              <a:gd name="connsiteY2" fmla="*/ 658421 h 658421"/>
              <a:gd name="connsiteX3" fmla="*/ 0 w 3877386"/>
              <a:gd name="connsiteY3" fmla="*/ 658421 h 658421"/>
              <a:gd name="connsiteX4" fmla="*/ 0 w 3877386"/>
              <a:gd name="connsiteY4" fmla="*/ 0 h 65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7386" h="658421">
                <a:moveTo>
                  <a:pt x="0" y="0"/>
                </a:moveTo>
                <a:lnTo>
                  <a:pt x="3877386" y="0"/>
                </a:lnTo>
                <a:lnTo>
                  <a:pt x="3877386" y="658421"/>
                </a:lnTo>
                <a:lnTo>
                  <a:pt x="0" y="658421"/>
                </a:lnTo>
                <a:lnTo>
                  <a:pt x="0" y="0"/>
                </a:lnTo>
                <a:close/>
              </a:path>
            </a:pathLst>
          </a:custGeom>
          <a:solidFill>
            <a:srgbClr val="BED431"/>
          </a:solidFill>
          <a:ln>
            <a:solidFill>
              <a:srgbClr val="404040"/>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400" b="1" kern="1200" dirty="0" smtClean="0">
                <a:solidFill>
                  <a:srgbClr val="404040"/>
                </a:solidFill>
                <a:latin typeface="+mj-lt"/>
                <a:cs typeface="Gotham Medium" pitchFamily="50" charset="0"/>
              </a:rPr>
              <a:t>Admissions Process</a:t>
            </a:r>
            <a:endParaRPr lang="en-US" sz="2400" b="1" kern="1200" dirty="0">
              <a:solidFill>
                <a:srgbClr val="404040"/>
              </a:solidFill>
              <a:latin typeface="+mj-lt"/>
              <a:cs typeface="Gotham Medium" pitchFamily="50" charset="0"/>
            </a:endParaRPr>
          </a:p>
        </p:txBody>
      </p:sp>
      <p:sp>
        <p:nvSpPr>
          <p:cNvPr id="9" name="Freeform 8"/>
          <p:cNvSpPr/>
          <p:nvPr/>
        </p:nvSpPr>
        <p:spPr>
          <a:xfrm>
            <a:off x="4879397" y="1742356"/>
            <a:ext cx="3877386" cy="3513600"/>
          </a:xfrm>
          <a:custGeom>
            <a:avLst/>
            <a:gdLst>
              <a:gd name="connsiteX0" fmla="*/ 0 w 3877386"/>
              <a:gd name="connsiteY0" fmla="*/ 0 h 3513600"/>
              <a:gd name="connsiteX1" fmla="*/ 3877386 w 3877386"/>
              <a:gd name="connsiteY1" fmla="*/ 0 h 3513600"/>
              <a:gd name="connsiteX2" fmla="*/ 3877386 w 3877386"/>
              <a:gd name="connsiteY2" fmla="*/ 3513600 h 3513600"/>
              <a:gd name="connsiteX3" fmla="*/ 0 w 3877386"/>
              <a:gd name="connsiteY3" fmla="*/ 3513600 h 3513600"/>
              <a:gd name="connsiteX4" fmla="*/ 0 w 3877386"/>
              <a:gd name="connsiteY4" fmla="*/ 0 h 35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7386" h="3513600">
                <a:moveTo>
                  <a:pt x="0" y="0"/>
                </a:moveTo>
                <a:lnTo>
                  <a:pt x="3877386" y="0"/>
                </a:lnTo>
                <a:lnTo>
                  <a:pt x="3877386" y="3513600"/>
                </a:lnTo>
                <a:lnTo>
                  <a:pt x="0" y="3513600"/>
                </a:lnTo>
                <a:lnTo>
                  <a:pt x="0" y="0"/>
                </a:lnTo>
                <a:close/>
              </a:path>
            </a:pathLst>
          </a:custGeom>
          <a:solidFill>
            <a:srgbClr val="F2F2F2">
              <a:alpha val="90000"/>
            </a:srgbClr>
          </a:solidFill>
          <a:ln>
            <a:solidFill>
              <a:srgbClr val="40404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lvl="0" defTabSz="800100">
              <a:lnSpc>
                <a:spcPct val="90000"/>
              </a:lnSpc>
              <a:spcBef>
                <a:spcPct val="0"/>
              </a:spcBef>
              <a:spcAft>
                <a:spcPct val="35000"/>
              </a:spcAft>
            </a:pPr>
            <a:r>
              <a:rPr lang="en-US" b="1" dirty="0"/>
              <a:t>Assesses </a:t>
            </a:r>
            <a:r>
              <a:rPr lang="en-US" b="1" dirty="0" smtClean="0"/>
              <a:t>Other </a:t>
            </a:r>
            <a:r>
              <a:rPr lang="en-US" b="1" dirty="0"/>
              <a:t>Important </a:t>
            </a:r>
            <a:r>
              <a:rPr lang="en-US" b="1" dirty="0" smtClean="0"/>
              <a:t>Skills</a:t>
            </a:r>
            <a:endParaRPr lang="en-US" sz="2000" kern="1200" dirty="0" smtClean="0">
              <a:latin typeface="Calibri" pitchFamily="34" charset="0"/>
            </a:endParaRPr>
          </a:p>
          <a:p>
            <a:pPr marL="228600" lvl="1" indent="-228600" algn="l" defTabSz="889000">
              <a:lnSpc>
                <a:spcPct val="90000"/>
              </a:lnSpc>
              <a:spcBef>
                <a:spcPct val="0"/>
              </a:spcBef>
              <a:spcAft>
                <a:spcPct val="15000"/>
              </a:spcAft>
              <a:buChar char="••"/>
            </a:pPr>
            <a:r>
              <a:rPr lang="en-US" sz="2000" kern="1200" dirty="0" smtClean="0">
                <a:latin typeface="Calibri" pitchFamily="34" charset="0"/>
              </a:rPr>
              <a:t>Leadership skills and potential</a:t>
            </a:r>
            <a:endParaRPr lang="en-US" sz="2000" kern="1200" dirty="0">
              <a:latin typeface="Calibri" pitchFamily="34" charset="0"/>
            </a:endParaRPr>
          </a:p>
          <a:p>
            <a:pPr marL="228600" lvl="1" indent="-228600" algn="l" defTabSz="889000">
              <a:lnSpc>
                <a:spcPct val="90000"/>
              </a:lnSpc>
              <a:spcBef>
                <a:spcPct val="0"/>
              </a:spcBef>
              <a:spcAft>
                <a:spcPct val="15000"/>
              </a:spcAft>
              <a:buChar char="••"/>
            </a:pPr>
            <a:r>
              <a:rPr lang="en-US" sz="2000" kern="1200" dirty="0" smtClean="0">
                <a:latin typeface="Calibri" pitchFamily="34" charset="0"/>
              </a:rPr>
              <a:t>Team skills</a:t>
            </a:r>
            <a:endParaRPr lang="en-US" sz="2000" kern="1200" dirty="0">
              <a:latin typeface="Calibri" pitchFamily="34" charset="0"/>
            </a:endParaRPr>
          </a:p>
          <a:p>
            <a:pPr marL="228600" lvl="1" indent="-228600" defTabSz="889000">
              <a:lnSpc>
                <a:spcPct val="90000"/>
              </a:lnSpc>
              <a:spcBef>
                <a:spcPct val="0"/>
              </a:spcBef>
              <a:spcAft>
                <a:spcPct val="15000"/>
              </a:spcAft>
              <a:buChar char="••"/>
            </a:pPr>
            <a:r>
              <a:rPr lang="en-US" sz="2000" kern="1200" dirty="0" smtClean="0">
                <a:latin typeface="Calibri" pitchFamily="34" charset="0"/>
              </a:rPr>
              <a:t>Motivation, creativity, </a:t>
            </a:r>
            <a:r>
              <a:rPr lang="en-US" sz="2000" dirty="0">
                <a:latin typeface="Calibri" pitchFamily="34" charset="0"/>
              </a:rPr>
              <a:t>emotional intelligence, </a:t>
            </a:r>
            <a:r>
              <a:rPr lang="en-US" sz="2000" dirty="0" smtClean="0">
                <a:latin typeface="Calibri" pitchFamily="34" charset="0"/>
              </a:rPr>
              <a:t>interpersonal skills</a:t>
            </a:r>
          </a:p>
          <a:p>
            <a:pPr marL="228600" lvl="1" indent="-228600" defTabSz="889000">
              <a:lnSpc>
                <a:spcPct val="90000"/>
              </a:lnSpc>
              <a:spcBef>
                <a:spcPct val="0"/>
              </a:spcBef>
              <a:spcAft>
                <a:spcPct val="15000"/>
              </a:spcAft>
              <a:buChar char="••"/>
            </a:pPr>
            <a:r>
              <a:rPr lang="en-US" sz="2000" kern="1200" dirty="0" smtClean="0">
                <a:latin typeface="Calibri" pitchFamily="34" charset="0"/>
              </a:rPr>
              <a:t>Job skills</a:t>
            </a:r>
          </a:p>
          <a:p>
            <a:pPr marL="228600" lvl="1" indent="-228600" algn="l" defTabSz="889000">
              <a:lnSpc>
                <a:spcPct val="90000"/>
              </a:lnSpc>
              <a:spcBef>
                <a:spcPct val="0"/>
              </a:spcBef>
              <a:spcAft>
                <a:spcPct val="15000"/>
              </a:spcAft>
              <a:buChar char="••"/>
            </a:pPr>
            <a:r>
              <a:rPr lang="en-US" sz="2000" kern="1200" dirty="0" smtClean="0">
                <a:latin typeface="Calibri" pitchFamily="34" charset="0"/>
              </a:rPr>
              <a:t>Business knowledge</a:t>
            </a:r>
            <a:endParaRPr lang="en-US" sz="2000" kern="1200" dirty="0">
              <a:latin typeface="Calibri" pitchFamily="34" charset="0"/>
            </a:endParaRPr>
          </a:p>
          <a:p>
            <a:pPr marL="228600" lvl="1" indent="-228600" algn="l" defTabSz="889000">
              <a:lnSpc>
                <a:spcPct val="90000"/>
              </a:lnSpc>
              <a:spcBef>
                <a:spcPct val="0"/>
              </a:spcBef>
              <a:spcAft>
                <a:spcPct val="15000"/>
              </a:spcAft>
              <a:buChar char="••"/>
            </a:pPr>
            <a:r>
              <a:rPr lang="en-US" sz="2000" kern="1200" dirty="0" smtClean="0">
                <a:latin typeface="Calibri" pitchFamily="34" charset="0"/>
              </a:rPr>
              <a:t>Subject-specific knowledge</a:t>
            </a:r>
            <a:endParaRPr lang="en-US" sz="2000" kern="1200" dirty="0">
              <a:latin typeface="Calibri" pitchFamily="34" charset="0"/>
            </a:endParaRPr>
          </a:p>
          <a:p>
            <a:pPr marL="228600" lvl="1" indent="-228600" algn="l" defTabSz="889000">
              <a:lnSpc>
                <a:spcPct val="90000"/>
              </a:lnSpc>
              <a:spcBef>
                <a:spcPct val="0"/>
              </a:spcBef>
              <a:spcAft>
                <a:spcPct val="15000"/>
              </a:spcAft>
              <a:buChar char="••"/>
            </a:pPr>
            <a:r>
              <a:rPr lang="en-US" sz="2000" kern="1200" dirty="0" smtClean="0">
                <a:latin typeface="Calibri" pitchFamily="34" charset="0"/>
              </a:rPr>
              <a:t>Spoken English</a:t>
            </a:r>
            <a:endParaRPr lang="en-US" sz="2000" kern="1200" dirty="0">
              <a:latin typeface="Calibri" pitchFamily="34" charset="0"/>
            </a:endParaRPr>
          </a:p>
          <a:p>
            <a:pPr marL="171450" lvl="1" indent="-171450" algn="l" defTabSz="755650">
              <a:lnSpc>
                <a:spcPct val="90000"/>
              </a:lnSpc>
              <a:spcBef>
                <a:spcPct val="0"/>
              </a:spcBef>
              <a:spcAft>
                <a:spcPct val="15000"/>
              </a:spcAft>
              <a:buChar char="••"/>
            </a:pPr>
            <a:endParaRPr lang="en-US" sz="1700" kern="1200" dirty="0">
              <a:latin typeface="Calibri" pitchFamily="34" charset="0"/>
            </a:endParaRPr>
          </a:p>
        </p:txBody>
      </p:sp>
      <p:sp>
        <p:nvSpPr>
          <p:cNvPr id="5" name="Isosceles Triangle 4"/>
          <p:cNvSpPr/>
          <p:nvPr/>
        </p:nvSpPr>
        <p:spPr bwMode="auto">
          <a:xfrm>
            <a:off x="4014438" y="5334000"/>
            <a:ext cx="1219200" cy="866070"/>
          </a:xfrm>
          <a:prstGeom prst="triangle">
            <a:avLst/>
          </a:prstGeom>
          <a:solidFill>
            <a:srgbClr val="BED431"/>
          </a:solidFill>
          <a:ln w="381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7" name="Straight Connector 6"/>
          <p:cNvCxnSpPr/>
          <p:nvPr/>
        </p:nvCxnSpPr>
        <p:spPr bwMode="auto">
          <a:xfrm>
            <a:off x="457200" y="5257800"/>
            <a:ext cx="8305800" cy="0"/>
          </a:xfrm>
          <a:prstGeom prst="line">
            <a:avLst/>
          </a:prstGeom>
          <a:solidFill>
            <a:schemeClr val="accent1"/>
          </a:solidFill>
          <a:ln w="76200" cap="flat" cmpd="sng" algn="ctr">
            <a:solidFill>
              <a:srgbClr val="FC3EFC"/>
            </a:solidFill>
            <a:prstDash val="solid"/>
            <a:round/>
            <a:headEnd type="none" w="med" len="med"/>
            <a:tailEnd type="none" w="med" len="med"/>
          </a:ln>
          <a:effectLst/>
        </p:spPr>
      </p:cxnSp>
      <p:cxnSp>
        <p:nvCxnSpPr>
          <p:cNvPr id="10" name="Straight Connector 9"/>
          <p:cNvCxnSpPr/>
          <p:nvPr/>
        </p:nvCxnSpPr>
        <p:spPr>
          <a:xfrm>
            <a:off x="381000" y="8382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45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latin typeface="Verdana" panose="020B0604030504040204" pitchFamily="34" charset="0"/>
                <a:ea typeface="Verdana" panose="020B0604030504040204" pitchFamily="34" charset="0"/>
                <a:cs typeface="Verdana" panose="020B0604030504040204" pitchFamily="34" charset="0"/>
              </a:rPr>
              <a:t>GMAT Structure</a:t>
            </a:r>
            <a:endParaRPr lang="en-US"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59319590"/>
              </p:ext>
            </p:extLst>
          </p:nvPr>
        </p:nvGraphicFramePr>
        <p:xfrm>
          <a:off x="-142875" y="762000"/>
          <a:ext cx="9525000" cy="5558870"/>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p:cNvSpPr txBox="1"/>
          <p:nvPr/>
        </p:nvSpPr>
        <p:spPr>
          <a:xfrm>
            <a:off x="533400" y="1295399"/>
            <a:ext cx="2057400" cy="507831"/>
          </a:xfrm>
          <a:prstGeom prst="rect">
            <a:avLst/>
          </a:prstGeom>
          <a:noFill/>
        </p:spPr>
        <p:txBody>
          <a:bodyPr wrap="square" rtlCol="0">
            <a:spAutoFit/>
          </a:bodyPr>
          <a:lstStyle/>
          <a:p>
            <a:pPr algn="ctr"/>
            <a:r>
              <a:rPr lang="en-US" sz="2700" b="1" dirty="0" smtClean="0"/>
              <a:t>30 minutes</a:t>
            </a:r>
            <a:endParaRPr lang="en-US" sz="2700" b="1" dirty="0"/>
          </a:p>
        </p:txBody>
      </p:sp>
      <p:sp>
        <p:nvSpPr>
          <p:cNvPr id="35" name="TextBox 34"/>
          <p:cNvSpPr txBox="1"/>
          <p:nvPr/>
        </p:nvSpPr>
        <p:spPr>
          <a:xfrm>
            <a:off x="6657975" y="1295398"/>
            <a:ext cx="2028825" cy="507831"/>
          </a:xfrm>
          <a:prstGeom prst="rect">
            <a:avLst/>
          </a:prstGeom>
          <a:noFill/>
        </p:spPr>
        <p:txBody>
          <a:bodyPr wrap="square" rtlCol="0">
            <a:spAutoFit/>
          </a:bodyPr>
          <a:lstStyle/>
          <a:p>
            <a:pPr algn="ctr"/>
            <a:r>
              <a:rPr lang="en-US" sz="2700" b="1" dirty="0" smtClean="0"/>
              <a:t>30 minutes</a:t>
            </a:r>
            <a:endParaRPr lang="en-US" sz="2700" b="1" dirty="0"/>
          </a:p>
        </p:txBody>
      </p:sp>
      <p:sp>
        <p:nvSpPr>
          <p:cNvPr id="37" name="TextBox 36"/>
          <p:cNvSpPr txBox="1"/>
          <p:nvPr/>
        </p:nvSpPr>
        <p:spPr>
          <a:xfrm>
            <a:off x="7162800" y="4267200"/>
            <a:ext cx="1981200" cy="507831"/>
          </a:xfrm>
          <a:prstGeom prst="rect">
            <a:avLst/>
          </a:prstGeom>
          <a:noFill/>
        </p:spPr>
        <p:txBody>
          <a:bodyPr wrap="square" rtlCol="0">
            <a:spAutoFit/>
          </a:bodyPr>
          <a:lstStyle/>
          <a:p>
            <a:pPr algn="ctr"/>
            <a:r>
              <a:rPr lang="en-US" sz="2700" b="1" dirty="0" smtClean="0"/>
              <a:t>75 minutes</a:t>
            </a:r>
            <a:endParaRPr lang="en-US" sz="2700" b="1" dirty="0"/>
          </a:p>
        </p:txBody>
      </p:sp>
      <p:sp>
        <p:nvSpPr>
          <p:cNvPr id="41" name="TextBox 40"/>
          <p:cNvSpPr txBox="1"/>
          <p:nvPr/>
        </p:nvSpPr>
        <p:spPr>
          <a:xfrm>
            <a:off x="152400" y="5207169"/>
            <a:ext cx="2095500" cy="507831"/>
          </a:xfrm>
          <a:prstGeom prst="rect">
            <a:avLst/>
          </a:prstGeom>
          <a:noFill/>
        </p:spPr>
        <p:txBody>
          <a:bodyPr wrap="square" rtlCol="0">
            <a:spAutoFit/>
          </a:bodyPr>
          <a:lstStyle/>
          <a:p>
            <a:pPr algn="ctr"/>
            <a:r>
              <a:rPr lang="en-US" sz="2700" b="1" dirty="0"/>
              <a:t>75 minutes</a:t>
            </a:r>
          </a:p>
        </p:txBody>
      </p:sp>
      <p:sp>
        <p:nvSpPr>
          <p:cNvPr id="43" name="Flowchart: Connector 42"/>
          <p:cNvSpPr/>
          <p:nvPr/>
        </p:nvSpPr>
        <p:spPr>
          <a:xfrm>
            <a:off x="3886200" y="2743200"/>
            <a:ext cx="1523999" cy="1447800"/>
          </a:xfrm>
          <a:prstGeom prst="flowChartConnector">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smtClean="0"/>
              <a:t>Approx. </a:t>
            </a:r>
          </a:p>
          <a:p>
            <a:pPr algn="ctr"/>
            <a:r>
              <a:rPr lang="en-US" sz="2800" b="1" dirty="0" smtClean="0"/>
              <a:t>4</a:t>
            </a:r>
          </a:p>
          <a:p>
            <a:pPr algn="ctr"/>
            <a:r>
              <a:rPr lang="en-US" sz="1400" b="1" dirty="0" smtClean="0"/>
              <a:t>Hours</a:t>
            </a:r>
            <a:endParaRPr lang="en-US" sz="1400" b="1" dirty="0"/>
          </a:p>
        </p:txBody>
      </p:sp>
      <p:sp>
        <p:nvSpPr>
          <p:cNvPr id="49" name="TextBox 48"/>
          <p:cNvSpPr txBox="1"/>
          <p:nvPr/>
        </p:nvSpPr>
        <p:spPr>
          <a:xfrm>
            <a:off x="7315200" y="1976735"/>
            <a:ext cx="990600" cy="461665"/>
          </a:xfrm>
          <a:prstGeom prst="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400" b="1" dirty="0" smtClean="0"/>
              <a:t>Break</a:t>
            </a:r>
            <a:endParaRPr lang="en-US" sz="2400" b="1" dirty="0"/>
          </a:p>
        </p:txBody>
      </p:sp>
      <p:sp>
        <p:nvSpPr>
          <p:cNvPr id="50" name="TextBox 49"/>
          <p:cNvSpPr txBox="1"/>
          <p:nvPr/>
        </p:nvSpPr>
        <p:spPr>
          <a:xfrm>
            <a:off x="4114800" y="5634335"/>
            <a:ext cx="990600" cy="461665"/>
          </a:xfrm>
          <a:prstGeom prst="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400" b="1" dirty="0" smtClean="0"/>
              <a:t>Break</a:t>
            </a:r>
            <a:endParaRPr lang="en-US" sz="2400" b="1" dirty="0"/>
          </a:p>
        </p:txBody>
      </p:sp>
      <p:sp>
        <p:nvSpPr>
          <p:cNvPr id="13" name="TextBox 48"/>
          <p:cNvSpPr txBox="1"/>
          <p:nvPr/>
        </p:nvSpPr>
        <p:spPr>
          <a:xfrm>
            <a:off x="228600" y="4397514"/>
            <a:ext cx="1600200" cy="707886"/>
          </a:xfrm>
          <a:prstGeom prst="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smtClean="0"/>
              <a:t>Total Score:  200 - 800</a:t>
            </a:r>
            <a:endParaRPr lang="en-US" sz="2000" b="1" dirty="0"/>
          </a:p>
        </p:txBody>
      </p:sp>
      <p:cxnSp>
        <p:nvCxnSpPr>
          <p:cNvPr id="12" name="Straight Connector 11"/>
          <p:cNvCxnSpPr/>
          <p:nvPr/>
        </p:nvCxnSpPr>
        <p:spPr>
          <a:xfrm>
            <a:off x="381000" y="762000"/>
            <a:ext cx="8458200" cy="0"/>
          </a:xfrm>
          <a:prstGeom prst="line">
            <a:avLst/>
          </a:prstGeom>
          <a:ln>
            <a:solidFill>
              <a:srgbClr val="FC3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38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500" fill="hold"/>
                                        <p:tgtEl>
                                          <p:spTgt spid="49"/>
                                        </p:tgtEl>
                                        <p:attrNameLst>
                                          <p:attrName>ppt_w</p:attrName>
                                        </p:attrNameLst>
                                      </p:cBhvr>
                                      <p:tavLst>
                                        <p:tav tm="0">
                                          <p:val>
                                            <p:fltVal val="0"/>
                                          </p:val>
                                        </p:tav>
                                        <p:tav tm="100000">
                                          <p:val>
                                            <p:strVal val="#ppt_w"/>
                                          </p:val>
                                        </p:tav>
                                      </p:tavLst>
                                    </p:anim>
                                    <p:anim calcmode="lin" valueType="num">
                                      <p:cBhvr>
                                        <p:cTn id="27" dur="500" fill="hold"/>
                                        <p:tgtEl>
                                          <p:spTgt spid="49"/>
                                        </p:tgtEl>
                                        <p:attrNameLst>
                                          <p:attrName>ppt_h</p:attrName>
                                        </p:attrNameLst>
                                      </p:cBhvr>
                                      <p:tavLst>
                                        <p:tav tm="0">
                                          <p:val>
                                            <p:fltVal val="0"/>
                                          </p:val>
                                        </p:tav>
                                        <p:tav tm="100000">
                                          <p:val>
                                            <p:strVal val="#ppt_h"/>
                                          </p:val>
                                        </p:tav>
                                      </p:tavLst>
                                    </p:anim>
                                    <p:animEffect transition="in" filter="fade">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childTnLst>
                          </p:cTn>
                        </p:par>
                        <p:par>
                          <p:cTn id="50" fill="hold">
                            <p:stCondLst>
                              <p:cond delay="500"/>
                            </p:stCondLst>
                            <p:childTnLst>
                              <p:par>
                                <p:cTn id="51" presetID="6" presetClass="entr" presetSubtype="16"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circle(in)">
                                      <p:cBhvr>
                                        <p:cTn id="53" dur="20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4" grpId="0"/>
      <p:bldP spid="35" grpId="0"/>
      <p:bldP spid="37" grpId="0"/>
      <p:bldP spid="41" grpId="0"/>
      <p:bldP spid="43" grpId="0" animBg="1"/>
      <p:bldP spid="49" grpId="0" animBg="1"/>
      <p:bldP spid="5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5150</TotalTime>
  <Words>3965</Words>
  <Application>Microsoft Office PowerPoint</Application>
  <PresentationFormat>On-screen Show (4:3)</PresentationFormat>
  <Paragraphs>638</Paragraphs>
  <Slides>49</Slides>
  <Notes>41</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GMAC®- Graduate Management Admission Council®</vt:lpstr>
      <vt:lpstr>Why the GMAT® Exam?</vt:lpstr>
      <vt:lpstr>The GMAT Works for You and for Schools  Reliable, Objective, and Strong Predictor of Academic Success</vt:lpstr>
      <vt:lpstr>PowerPoint Presentation</vt:lpstr>
      <vt:lpstr>Programs that Use the GMAT to Make Admission Decisions</vt:lpstr>
      <vt:lpstr>Why the GMAT is a Strong Predictor of Academic Success</vt:lpstr>
      <vt:lpstr>GMAT is Part of a Balanced Admissions Process</vt:lpstr>
      <vt:lpstr>GMAT Structure</vt:lpstr>
      <vt:lpstr>GMAT Measures Skills Used in School</vt:lpstr>
      <vt:lpstr>The GMAT Measures the Skills You Use Every Day</vt:lpstr>
      <vt:lpstr>The GMAT is Tailor Made for You</vt:lpstr>
      <vt:lpstr>How a CAT Test Works</vt:lpstr>
      <vt:lpstr>PowerPoint Presentation</vt:lpstr>
      <vt:lpstr>PowerPoint Presentation</vt:lpstr>
      <vt:lpstr>Analytical Writing Assessment – Analysis of an Argument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Quantitative Reasoning – Problem Solving</vt:lpstr>
      <vt:lpstr>Quantitative Reasoning – Data Sufficiency</vt:lpstr>
      <vt:lpstr>PowerPoint Presentation</vt:lpstr>
      <vt:lpstr>PowerPoint Presentation</vt:lpstr>
      <vt:lpstr>Verbal Reasoning – Reading Comprehension</vt:lpstr>
      <vt:lpstr>Verbal Reasoning – Critical Reasoning</vt:lpstr>
      <vt:lpstr>Verbal Reasoning – Sentence Correction</vt:lpstr>
      <vt:lpstr>PowerPoint Presentation</vt:lpstr>
      <vt:lpstr>GMAT Registration and Testing</vt:lpstr>
      <vt:lpstr>GMAT Costs and Retesting</vt:lpstr>
      <vt:lpstr>GMAT Preparation – How Much Time?</vt:lpstr>
      <vt:lpstr>GMAT Preparation – Study Aids</vt:lpstr>
      <vt:lpstr>PowerPoint Presentation</vt:lpstr>
      <vt:lpstr>PowerPoint Presentation</vt:lpstr>
      <vt:lpstr>How You Might Structure Your Prep </vt:lpstr>
      <vt:lpstr>On the Day of Your Exam</vt:lpstr>
      <vt:lpstr>What to Expect Inside the Test Center</vt:lpstr>
      <vt:lpstr>Tips, Advice, and Resources on mba.com</vt:lpstr>
      <vt:lpstr>GMAT Myths</vt:lpstr>
      <vt:lpstr>PowerPoint Presentation</vt:lpstr>
      <vt:lpstr>PowerPoint Presentation</vt:lpstr>
      <vt:lpstr>PowerPoint Presentation</vt:lpstr>
      <vt:lpstr>PowerPoint Presentation</vt:lpstr>
      <vt:lpstr>PowerPoint Presentation</vt:lpstr>
      <vt:lpstr>PowerPoint Presentation</vt:lpstr>
    </vt:vector>
  </TitlesOfParts>
  <Company>GMAC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Chambers</dc:creator>
  <cp:lastModifiedBy>Hirt, Jennifer</cp:lastModifiedBy>
  <cp:revision>358</cp:revision>
  <cp:lastPrinted>2013-04-02T21:02:07Z</cp:lastPrinted>
  <dcterms:created xsi:type="dcterms:W3CDTF">2010-07-08T20:45:10Z</dcterms:created>
  <dcterms:modified xsi:type="dcterms:W3CDTF">2014-03-10T12:37:04Z</dcterms:modified>
</cp:coreProperties>
</file>