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5"/>
  </p:notesMasterIdLst>
  <p:sldIdLst>
    <p:sldId id="256" r:id="rId2"/>
    <p:sldId id="257" r:id="rId3"/>
    <p:sldId id="262" r:id="rId4"/>
    <p:sldId id="291" r:id="rId5"/>
    <p:sldId id="316" r:id="rId6"/>
    <p:sldId id="315" r:id="rId7"/>
    <p:sldId id="260" r:id="rId8"/>
    <p:sldId id="307" r:id="rId9"/>
    <p:sldId id="317" r:id="rId10"/>
    <p:sldId id="301" r:id="rId11"/>
    <p:sldId id="306" r:id="rId12"/>
    <p:sldId id="302" r:id="rId13"/>
    <p:sldId id="309" r:id="rId14"/>
    <p:sldId id="314" r:id="rId15"/>
    <p:sldId id="313" r:id="rId16"/>
    <p:sldId id="310" r:id="rId17"/>
    <p:sldId id="311" r:id="rId18"/>
    <p:sldId id="319" r:id="rId19"/>
    <p:sldId id="312" r:id="rId20"/>
    <p:sldId id="297" r:id="rId21"/>
    <p:sldId id="293" r:id="rId22"/>
    <p:sldId id="277" r:id="rId23"/>
    <p:sldId id="25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86486" autoAdjust="0"/>
  </p:normalViewPr>
  <p:slideViewPr>
    <p:cSldViewPr>
      <p:cViewPr>
        <p:scale>
          <a:sx n="100" d="100"/>
          <a:sy n="100" d="100"/>
        </p:scale>
        <p:origin x="-186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nior\Desktop\Survey%20Results%20Analysis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nior\Desktop\Faculty%20Collaboration%20-%20yiwen\Survey%20Results%20Analysi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nior\Desktop\Survey%20Results%20Analysis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</c:spPr>
          <c:invertIfNegative val="0"/>
          <c:cat>
            <c:strRef>
              <c:f>'Q1-Q21 L-AF'!$E$110:$E$114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'Q1-Q21 L-AF'!$F$110:$F$114</c:f>
              <c:numCache>
                <c:formatCode>0.00%</c:formatCode>
                <c:ptCount val="5"/>
                <c:pt idx="0">
                  <c:v>0.12307692307692331</c:v>
                </c:pt>
                <c:pt idx="1">
                  <c:v>0.4</c:v>
                </c:pt>
                <c:pt idx="2">
                  <c:v>0.35384615384615387</c:v>
                </c:pt>
                <c:pt idx="3">
                  <c:v>9.2307692307692576E-2</c:v>
                </c:pt>
                <c:pt idx="4">
                  <c:v>3.0769230769230802E-2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14496"/>
        <c:axId val="175116288"/>
      </c:barChart>
      <c:catAx>
        <c:axId val="17511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116288"/>
        <c:crosses val="autoZero"/>
        <c:auto val="1"/>
        <c:lblAlgn val="ctr"/>
        <c:lblOffset val="100"/>
        <c:noMultiLvlLbl val="0"/>
      </c:catAx>
      <c:valAx>
        <c:axId val="1751162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511449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</c:spPr>
          <c:invertIfNegative val="0"/>
          <c:cat>
            <c:strRef>
              <c:f>'Q1-Q21 L-AF'!$E$289:$E$293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'Q1-Q21 L-AF'!$F$289:$F$293</c:f>
              <c:numCache>
                <c:formatCode>0.00%</c:formatCode>
                <c:ptCount val="5"/>
                <c:pt idx="0">
                  <c:v>0.28125</c:v>
                </c:pt>
                <c:pt idx="1">
                  <c:v>0.34375000000000006</c:v>
                </c:pt>
                <c:pt idx="2">
                  <c:v>0.234375</c:v>
                </c:pt>
                <c:pt idx="3">
                  <c:v>0.10937500000000012</c:v>
                </c:pt>
                <c:pt idx="4">
                  <c:v>3.1250000000000014E-2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34208"/>
        <c:axId val="175135744"/>
      </c:barChart>
      <c:catAx>
        <c:axId val="17513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135744"/>
        <c:crosses val="autoZero"/>
        <c:auto val="1"/>
        <c:lblAlgn val="ctr"/>
        <c:lblOffset val="100"/>
        <c:noMultiLvlLbl val="0"/>
      </c:catAx>
      <c:valAx>
        <c:axId val="1751357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513420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</c:spPr>
          <c:invertIfNegative val="0"/>
          <c:cat>
            <c:strRef>
              <c:f>'Q1-Q21 L-AF'!$E$362:$E$366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'Q1-Q21 L-AF'!$F$362:$F$366</c:f>
              <c:numCache>
                <c:formatCode>0.00%</c:formatCode>
                <c:ptCount val="5"/>
                <c:pt idx="0">
                  <c:v>0.16393442622950818</c:v>
                </c:pt>
                <c:pt idx="1">
                  <c:v>0.45901639344262357</c:v>
                </c:pt>
                <c:pt idx="2">
                  <c:v>0.29508196721311547</c:v>
                </c:pt>
                <c:pt idx="3">
                  <c:v>6.5573770491803282E-2</c:v>
                </c:pt>
                <c:pt idx="4">
                  <c:v>1.6393442622950821E-2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118528"/>
        <c:axId val="232281216"/>
      </c:barChart>
      <c:catAx>
        <c:axId val="17011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81216"/>
        <c:crosses val="autoZero"/>
        <c:auto val="1"/>
        <c:lblAlgn val="ctr"/>
        <c:lblOffset val="100"/>
        <c:noMultiLvlLbl val="0"/>
      </c:catAx>
      <c:valAx>
        <c:axId val="2322812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011852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4BB0CD-9B11-43A2-9B33-D392AAFE42C4}" type="datetimeFigureOut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ACAD43-4A62-462E-93CF-8FB76F991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14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Drucker</a:t>
            </a:r>
            <a:r>
              <a:rPr lang="en-US" dirty="0" smtClean="0"/>
              <a:t> quote – spin it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01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out of a FCN</a:t>
            </a:r>
          </a:p>
          <a:p>
            <a:r>
              <a:rPr lang="en-US" dirty="0" smtClean="0"/>
              <a:t>Stakeholders who could engage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</a:t>
            </a:r>
            <a:r>
              <a:rPr lang="en-US" baseline="0" dirty="0" smtClean="0"/>
              <a:t> to put together specifications for a FCN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Videoconference – I’ll believe it is ADOBE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9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evolving – majority of the faculty is buying-into</a:t>
            </a:r>
            <a:r>
              <a:rPr lang="en-US" baseline="0" dirty="0" smtClean="0"/>
              <a:t> an increasing role of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14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Reinforcing</a:t>
            </a:r>
            <a:r>
              <a:rPr lang="en-US" baseline="0" dirty="0" smtClean="0"/>
              <a:t> message on prior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0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 out LMS usage patterns (self-reported)</a:t>
            </a:r>
          </a:p>
          <a:p>
            <a:r>
              <a:rPr lang="en-US" dirty="0" smtClean="0"/>
              <a:t>B-school</a:t>
            </a:r>
            <a:r>
              <a:rPr lang="en-US" baseline="0" dirty="0" smtClean="0"/>
              <a:t> ahead of other schools on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76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incentives:  IPAD</a:t>
            </a:r>
          </a:p>
          <a:p>
            <a:r>
              <a:rPr lang="en-US" baseline="0" dirty="0" smtClean="0"/>
              <a:t>Last bullet – needs to work!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18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Challenges for Universities in general</a:t>
            </a:r>
            <a:r>
              <a:rPr lang="en-US" baseline="0" dirty="0" smtClean="0"/>
              <a:t> – collaboration is needed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Challenges that we see from our perspective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E46093-F298-4D2B-AE4D-3194643DFD9C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a graduate</a:t>
            </a:r>
            <a:r>
              <a:rPr lang="en-US" baseline="0" dirty="0" smtClean="0"/>
              <a:t> business school – context is important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Need for dialogue/collaboration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size does not fit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0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Flexibility and convenience</a:t>
            </a:r>
          </a:p>
          <a:p>
            <a:r>
              <a:rPr lang="en-US" dirty="0" smtClean="0"/>
              <a:t>People</a:t>
            </a:r>
            <a:r>
              <a:rPr lang="en-US" baseline="0" dirty="0" smtClean="0"/>
              <a:t> are moving into our geographic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7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we going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3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6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Hybrid corn in the 1960s – how quickly would the farmers adopt the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Elluminate</a:t>
            </a:r>
            <a:r>
              <a:rPr lang="en-US" baseline="0" dirty="0" smtClean="0"/>
              <a:t> example</a:t>
            </a:r>
          </a:p>
          <a:p>
            <a:r>
              <a:rPr lang="en-US" baseline="0" dirty="0" smtClean="0"/>
              <a:t>Distributed faculty</a:t>
            </a:r>
          </a:p>
          <a:p>
            <a:r>
              <a:rPr lang="en-US" baseline="0" dirty="0" smtClean="0"/>
              <a:t>Communication – synchronous and asynchronous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CAD43-4A62-462E-93CF-8FB76F9915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92875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3944-CB17-400D-B2F0-ADD38E7C0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6412-394A-4722-8DD7-F3E6A8823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24A2-42E0-4D12-B71C-A881487FA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47D0-7A75-4206-91EF-CAF9493D8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236B-A6C1-40B0-A7EF-9C0335F72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F080-1A26-413A-813D-510932C6F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0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B023-11B5-4AD0-A5AF-692535B87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52B7-564E-49C2-83A5-0CC7BAFFF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3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8CCE-CDEC-49DC-A318-674B8F613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CE8A-91DB-419D-8F8D-C73EEC0B5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50EA-44C8-4638-9F08-120F87B7D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8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epperdine.ed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4166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648B85-2050-43C7-9A5A-183712A36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4" descr="Click to go to the Pepperdine University home page.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146800"/>
            <a:ext cx="3184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2000" contrast="1000"/>
          </a:blip>
          <a:srcRect/>
          <a:stretch>
            <a:fillRect/>
          </a:stretch>
        </p:blipFill>
        <p:spPr bwMode="auto">
          <a:xfrm>
            <a:off x="5867400" y="6185383"/>
            <a:ext cx="3276600" cy="6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19600"/>
            <a:ext cx="8839200" cy="22860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1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b="1" dirty="0" smtClean="0"/>
              <a:t>Owen P. Hall, Jr., P.E., Ph.D.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b="1" dirty="0" smtClean="0"/>
              <a:t>David M. Smith, Ph.D.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July  26, 2012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5th Annual International Symposium for Emerging Technologies for Online Learning</a:t>
            </a: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Sloan Consortium and MERLOT </a:t>
            </a:r>
            <a:endParaRPr lang="en-US" b="1" dirty="0" smtClean="0">
              <a:solidFill>
                <a:srgbClr val="FFC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09600" y="3048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/>
              <a:t>Faculty Collaboration Networks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5799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Rogers Technology Adopter Distribution</a:t>
            </a:r>
            <a:br>
              <a:rPr lang="en-US" dirty="0" smtClean="0"/>
            </a:br>
            <a:r>
              <a:rPr lang="en-US" sz="3600" dirty="0" smtClean="0"/>
              <a:t>(Empirical Rule)</a:t>
            </a:r>
            <a:endParaRPr lang="en-US" sz="36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532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 Collaboration Networks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04800" y="1600200"/>
            <a:ext cx="4724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The primary goal of a collaboration network is to provide a platform where the management education community can converge, share and exchange ideas to drive </a:t>
            </a:r>
            <a:r>
              <a:rPr lang="en-US" sz="2800">
                <a:solidFill>
                  <a:srgbClr val="FFC000"/>
                </a:solidFill>
              </a:rPr>
              <a:t>innovation</a:t>
            </a:r>
            <a:r>
              <a:rPr lang="en-US" sz="2800"/>
              <a:t> in student learning opportunities.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200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mtClean="0"/>
              <a:t>Faculty Collaboration Networks</a:t>
            </a:r>
            <a:br>
              <a:rPr lang="en-US" smtClean="0"/>
            </a:br>
            <a:r>
              <a:rPr lang="en-US" sz="2800" smtClean="0"/>
              <a:t>(Key Characteristics)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52400" y="1905000"/>
            <a:ext cx="67818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/>
              <a:t> Coordination – Ease of use and  access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/>
              <a:t> Communication – Capability to share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                              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/>
              <a:t> Cooperation – Ability to support group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                         realization &amp; goals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0"/>
            <a:ext cx="1682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Faculty Collaboration Networks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41148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Faculty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/>
              <a:t> Administration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/>
              <a:t> Students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/>
              <a:t> Business Community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/>
              <a:t> Accrediting Bodies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dirty="0"/>
              <a:t> Researchers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654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mtClean="0"/>
              <a:t>GMAC Project</a:t>
            </a:r>
            <a:br>
              <a:rPr lang="en-US" smtClean="0"/>
            </a:br>
            <a:r>
              <a:rPr lang="en-US" sz="2400" smtClean="0">
                <a:solidFill>
                  <a:srgbClr val="FFC000"/>
                </a:solidFill>
              </a:rPr>
              <a:t>Management Education Collaboration Network (MECNET)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791200" cy="4572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The purpose of MECNET is to provide the faculty with the opportunity to converge, share, and exchange ideas to drive innovation in management education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dirty="0" smtClean="0"/>
              <a:t>Nine month duration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dirty="0" smtClean="0"/>
              <a:t>Primary Deliverable:  Requirements and specifications (RFP)</a:t>
            </a:r>
          </a:p>
          <a:p>
            <a:pPr>
              <a:lnSpc>
                <a:spcPts val="3000"/>
              </a:lnSpc>
              <a:buFont typeface="Arial" charset="0"/>
              <a:buNone/>
            </a:pPr>
            <a:endParaRPr lang="en-US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441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Graziadio Collaboration Network</a:t>
            </a:r>
            <a:br>
              <a:rPr lang="en-US" smtClean="0"/>
            </a:br>
            <a:r>
              <a:rPr lang="en-US" sz="3200" smtClean="0"/>
              <a:t>(Prototype)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4" y="1447800"/>
            <a:ext cx="8240271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Attitudes </a:t>
            </a:r>
            <a:br>
              <a:rPr lang="en-US" dirty="0" smtClean="0"/>
            </a:br>
            <a:r>
              <a:rPr lang="en-US" sz="2800" dirty="0" smtClean="0"/>
              <a:t>(N=61)</a:t>
            </a:r>
            <a:endParaRPr lang="en-US" dirty="0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895860"/>
              </p:ext>
            </p:extLst>
          </p:nvPr>
        </p:nvGraphicFramePr>
        <p:xfrm>
          <a:off x="1447800" y="1600200"/>
          <a:ext cx="555426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85800" y="5410200"/>
            <a:ext cx="784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Internet based technologies can help optimize the costs of teaching and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24936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mtClean="0"/>
              <a:t>Faculty Attitudes </a:t>
            </a:r>
            <a:br>
              <a:rPr lang="en-US" smtClean="0"/>
            </a:br>
            <a:r>
              <a:rPr lang="en-US" sz="2800" smtClean="0"/>
              <a:t>(N=61)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645662"/>
              </p:ext>
            </p:extLst>
          </p:nvPr>
        </p:nvGraphicFramePr>
        <p:xfrm>
          <a:off x="1447800" y="1447800"/>
          <a:ext cx="5715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5943600"/>
          <a:ext cx="4876800" cy="304800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Using on-line learning is not a choice but a </a:t>
                      </a:r>
                      <a:r>
                        <a:rPr lang="en-US" sz="1800" b="0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necessity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1066800"/>
          </a:xfrm>
        </p:spPr>
        <p:txBody>
          <a:bodyPr/>
          <a:lstStyle/>
          <a:p>
            <a:r>
              <a:rPr lang="en-US" smtClean="0"/>
              <a:t>Faculty Attitudes</a:t>
            </a:r>
            <a:br>
              <a:rPr lang="en-US" smtClean="0"/>
            </a:br>
            <a:r>
              <a:rPr lang="en-US" sz="2800" smtClean="0"/>
              <a:t>(N=61)</a:t>
            </a:r>
          </a:p>
        </p:txBody>
      </p:sp>
      <p:graphicFrame>
        <p:nvGraphicFramePr>
          <p:cNvPr id="3174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186593"/>
              </p:ext>
            </p:extLst>
          </p:nvPr>
        </p:nvGraphicFramePr>
        <p:xfrm>
          <a:off x="1066800" y="1524000"/>
          <a:ext cx="6604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r:id="rId4" imgW="6194073" imgH="4163929" progId="Excel.Chart.8">
                  <p:embed/>
                </p:oleObj>
              </mc:Choice>
              <mc:Fallback>
                <p:oleObj r:id="rId4" imgW="6194073" imgH="4163929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6604000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0" y="57150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en-US" sz="2000">
                <a:solidFill>
                  <a:srgbClr val="FFC000"/>
                </a:solidFill>
                <a:latin typeface="Calibri" pitchFamily="34" charset="0"/>
              </a:rPr>
              <a:t>LMS Usage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249362"/>
          </a:xfrm>
        </p:spPr>
        <p:txBody>
          <a:bodyPr/>
          <a:lstStyle/>
          <a:p>
            <a:r>
              <a:rPr lang="en-US" smtClean="0"/>
              <a:t>Faculty Attitudes </a:t>
            </a:r>
            <a:br>
              <a:rPr lang="en-US" smtClean="0"/>
            </a:br>
            <a:r>
              <a:rPr lang="en-US" sz="2800" smtClean="0"/>
              <a:t>(N=61)</a:t>
            </a:r>
            <a:endParaRPr lang="en-US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133600" y="2057400"/>
          <a:ext cx="4806723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066800" y="53340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en-US">
                <a:solidFill>
                  <a:srgbClr val="FFC000"/>
                </a:solidFill>
                <a:latin typeface="Calibri" pitchFamily="34" charset="0"/>
              </a:rPr>
              <a:t>A Faculty Collaborate Network would be helpful in enhancing Internet 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3912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6248400" cy="3652838"/>
          </a:xfrm>
        </p:spPr>
        <p:txBody>
          <a:bodyPr/>
          <a:lstStyle/>
          <a:p>
            <a:pPr eaLnBrk="1" hangingPunct="1"/>
            <a:r>
              <a:rPr lang="en-US" dirty="0" smtClean="0"/>
              <a:t>The Challenge</a:t>
            </a:r>
          </a:p>
          <a:p>
            <a:pPr eaLnBrk="1" hangingPunct="1"/>
            <a:r>
              <a:rPr lang="en-US" dirty="0" smtClean="0"/>
              <a:t>Graduate Management Education</a:t>
            </a:r>
          </a:p>
          <a:p>
            <a:pPr eaLnBrk="1" hangingPunct="1"/>
            <a:r>
              <a:rPr lang="en-US" dirty="0" smtClean="0"/>
              <a:t>E-Learning</a:t>
            </a:r>
          </a:p>
          <a:p>
            <a:pPr eaLnBrk="1" hangingPunct="1"/>
            <a:r>
              <a:rPr lang="en-US" dirty="0" smtClean="0"/>
              <a:t>Faculty Adoption</a:t>
            </a:r>
          </a:p>
          <a:p>
            <a:pPr eaLnBrk="1" hangingPunct="1"/>
            <a:r>
              <a:rPr lang="en-US" dirty="0" smtClean="0"/>
              <a:t>Summary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289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What we have learned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934200" cy="51054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Faculty are generally aware of the growing role of the Internet</a:t>
            </a:r>
          </a:p>
          <a:p>
            <a:pPr>
              <a:lnSpc>
                <a:spcPts val="3000"/>
              </a:lnSpc>
            </a:pPr>
            <a:r>
              <a:rPr lang="en-US" sz="2800" dirty="0" smtClean="0"/>
              <a:t>Sharing via a collaborate network offers a cost-effective vehicle for increasing faculty participation</a:t>
            </a:r>
          </a:p>
          <a:p>
            <a:pPr>
              <a:lnSpc>
                <a:spcPts val="3000"/>
              </a:lnSpc>
            </a:pPr>
            <a:r>
              <a:rPr lang="en-US" sz="2800" dirty="0" smtClean="0"/>
              <a:t>Technology must be easy to use and navigate</a:t>
            </a:r>
          </a:p>
          <a:p>
            <a:r>
              <a:rPr lang="en-US" sz="2800" dirty="0" smtClean="0"/>
              <a:t>Incentives are useful for encouraging use</a:t>
            </a:r>
          </a:p>
          <a:p>
            <a:pPr>
              <a:lnSpc>
                <a:spcPts val="3000"/>
              </a:lnSpc>
            </a:pPr>
            <a:r>
              <a:rPr lang="en-US" sz="2800" dirty="0" smtClean="0"/>
              <a:t>Risks must be kept to a minimum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931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Next Steps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467600" cy="4800600"/>
          </a:xfrm>
        </p:spPr>
        <p:txBody>
          <a:bodyPr/>
          <a:lstStyle/>
          <a:p>
            <a:r>
              <a:rPr lang="en-US" dirty="0" smtClean="0"/>
              <a:t>Expand faculty training programs</a:t>
            </a:r>
          </a:p>
          <a:p>
            <a:r>
              <a:rPr lang="en-US" dirty="0" smtClean="0"/>
              <a:t>Utilize prototype collaboration network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Intra disciplinary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Inter disciplinary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Between programs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Between schools</a:t>
            </a:r>
          </a:p>
          <a:p>
            <a:r>
              <a:rPr lang="en-US" dirty="0" smtClean="0"/>
              <a:t>Link network to outside institutions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B’schools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Research Institutions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Accrediting Bodies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4820" name="Picture 2" descr="C:\Users\JUnior\AppData\Local\Microsoft\Windows\Temporary Internet Files\Content.IE5\FAPF9WNS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057400"/>
            <a:ext cx="1806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7921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534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Learning technologies are changing the face of graduate management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Learning technologies provide content and knowledge at a time and place convenient to the student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Collaboration networks offer a conduit for increasing faculty use of the new learning technologies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8486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Thanks for Listening!</a:t>
            </a:r>
          </a:p>
        </p:txBody>
      </p:sp>
      <p:pic>
        <p:nvPicPr>
          <p:cNvPr id="36867" name="Picture 6" descr="Campus_to_Du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7" b="28384"/>
          <a:stretch>
            <a:fillRect/>
          </a:stretch>
        </p:blipFill>
        <p:spPr bwMode="auto">
          <a:xfrm>
            <a:off x="304800" y="2119313"/>
            <a:ext cx="8534400" cy="18430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10200"/>
            <a:ext cx="3867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The Challenges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68580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Growing business demands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Web savvy graduates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 Globalization perspectives</a:t>
            </a:r>
          </a:p>
          <a:p>
            <a:pPr eaLnBrk="1" hangingPunct="1"/>
            <a:r>
              <a:rPr lang="en-US" dirty="0" smtClean="0"/>
              <a:t>Rise of for-profit institutions</a:t>
            </a:r>
          </a:p>
          <a:p>
            <a:pPr eaLnBrk="1" hangingPunct="1">
              <a:lnSpc>
                <a:spcPts val="3000"/>
              </a:lnSpc>
            </a:pPr>
            <a:r>
              <a:rPr lang="en-US" dirty="0" smtClean="0"/>
              <a:t>Increasing use of the Internet in graduate management education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Hybrid (Blended)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Online </a:t>
            </a:r>
          </a:p>
          <a:p>
            <a:pPr eaLnBrk="1" hangingPunct="1"/>
            <a:r>
              <a:rPr lang="en-US" dirty="0" smtClean="0"/>
              <a:t>Growing  educational costs</a:t>
            </a:r>
          </a:p>
          <a:p>
            <a:pPr eaLnBrk="1" hangingPunct="1"/>
            <a:r>
              <a:rPr lang="en-US" dirty="0" smtClean="0"/>
              <a:t>Stagnate economy</a:t>
            </a:r>
          </a:p>
          <a:p>
            <a:pPr eaLnBrk="1" hangingPunct="1"/>
            <a:r>
              <a:rPr lang="en-US" dirty="0" smtClean="0"/>
              <a:t>Geographically disperse stakeholders</a:t>
            </a:r>
          </a:p>
        </p:txBody>
      </p:sp>
      <p:pic>
        <p:nvPicPr>
          <p:cNvPr id="15364" name="Picture 4" descr="C:\Users\JUnior\AppData\Local\Microsoft\Windows\Temporary Internet Files\Content.IE5\L6YF3E5E\MP9004484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mtClean="0"/>
              <a:t>Graduate Management Education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Continued debate on leadership versus technical curriculum emphasis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Increased interest in connecting with the business community (e.g., E2B)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Increased demand for </a:t>
            </a:r>
            <a:r>
              <a:rPr lang="en-US" i="1" dirty="0" smtClean="0"/>
              <a:t>fast track and limited residency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Renewed focus on customized curriculums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Factors driving these changes include technology, globalization, student demographics, and sustainability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txBody>
          <a:bodyPr/>
          <a:lstStyle/>
          <a:p>
            <a:r>
              <a:rPr lang="en-US" smtClean="0"/>
              <a:t>Graziadio Program Delivery Options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2667000"/>
          </a:xfrm>
        </p:spPr>
        <p:txBody>
          <a:bodyPr/>
          <a:lstStyle/>
          <a:p>
            <a:r>
              <a:rPr lang="en-US" dirty="0" smtClean="0"/>
              <a:t>Traditional Face-to-Face</a:t>
            </a:r>
          </a:p>
          <a:p>
            <a:r>
              <a:rPr lang="en-US" dirty="0" smtClean="0"/>
              <a:t>Blended (Hybrid)</a:t>
            </a:r>
          </a:p>
          <a:p>
            <a:r>
              <a:rPr lang="en-US" dirty="0" smtClean="0"/>
              <a:t>Online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4082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Graziadio Online Program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4800600"/>
          </a:xfrm>
        </p:spPr>
        <p:txBody>
          <a:bodyPr/>
          <a:lstStyle/>
          <a:p>
            <a:r>
              <a:rPr lang="en-US" dirty="0" smtClean="0"/>
              <a:t>Borderless education</a:t>
            </a:r>
          </a:p>
          <a:p>
            <a:r>
              <a:rPr lang="en-US" dirty="0" smtClean="0"/>
              <a:t>Limited residency</a:t>
            </a:r>
          </a:p>
          <a:p>
            <a:r>
              <a:rPr lang="en-US" dirty="0" smtClean="0"/>
              <a:t>24-months duration</a:t>
            </a:r>
          </a:p>
          <a:p>
            <a:r>
              <a:rPr lang="en-US" dirty="0" smtClean="0"/>
              <a:t>Comparable curriculum to traditional program</a:t>
            </a:r>
          </a:p>
          <a:p>
            <a:r>
              <a:rPr lang="en-US" dirty="0" smtClean="0"/>
              <a:t>Strong alumni network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Provides flexibility &amp; convenience</a:t>
            </a:r>
          </a:p>
          <a:p>
            <a:r>
              <a:rPr lang="en-US" dirty="0" smtClean="0"/>
              <a:t>Supports sustainability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92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277813"/>
            <a:ext cx="7958137" cy="787400"/>
          </a:xfrm>
        </p:spPr>
        <p:txBody>
          <a:bodyPr/>
          <a:lstStyle/>
          <a:p>
            <a:pPr eaLnBrk="1" hangingPunct="1"/>
            <a:r>
              <a:rPr lang="en-US" smtClean="0"/>
              <a:t>E-Learning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4572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Provides a highly interactive, always connected, content rich, personalized learning systems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Allows a high degree of interaction &amp; collaboration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Supports students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Time &amp; place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Customized &amp; personalized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Offers new patterns of relationships between Education and Business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“Virtual” Internships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“Virtual” Guest Speakers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Applied Consulting “Live Case Study”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E-Learning Success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4648200" cy="4114800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Access, Convenience &amp; Flexibility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Learning Effectiveness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Student Satisfaction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Faculty Satisfaction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Scalability and Sustainability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90538"/>
            <a:ext cx="81534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710</Words>
  <Application>Microsoft Office PowerPoint</Application>
  <PresentationFormat>On-screen Show (4:3)</PresentationFormat>
  <Paragraphs>167</Paragraphs>
  <Slides>23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Excel Chart</vt:lpstr>
      <vt:lpstr>PowerPoint Presentation</vt:lpstr>
      <vt:lpstr>Agenda</vt:lpstr>
      <vt:lpstr>The Challenges</vt:lpstr>
      <vt:lpstr>Graduate Management Education</vt:lpstr>
      <vt:lpstr>Graziadio Program Delivery Options</vt:lpstr>
      <vt:lpstr>Graziadio Online Program</vt:lpstr>
      <vt:lpstr>E-Learning</vt:lpstr>
      <vt:lpstr>E-Learning Success Factors</vt:lpstr>
      <vt:lpstr>PowerPoint Presentation</vt:lpstr>
      <vt:lpstr>Rogers Technology Adopter Distribution (Empirical Rule)</vt:lpstr>
      <vt:lpstr>Faculty Collaboration Networks</vt:lpstr>
      <vt:lpstr>Faculty Collaboration Networks (Key Characteristics)</vt:lpstr>
      <vt:lpstr>Faculty Collaboration Networks</vt:lpstr>
      <vt:lpstr>GMAC Project Management Education Collaboration Network (MECNET)</vt:lpstr>
      <vt:lpstr>Graziadio Collaboration Network (Prototype)</vt:lpstr>
      <vt:lpstr>Faculty Attitudes  (N=61)</vt:lpstr>
      <vt:lpstr>Faculty Attitudes  (N=61)</vt:lpstr>
      <vt:lpstr>Faculty Attitudes (N=61)</vt:lpstr>
      <vt:lpstr>Faculty Attitudes  (N=61)</vt:lpstr>
      <vt:lpstr>What we have learned</vt:lpstr>
      <vt:lpstr>Next Steps</vt:lpstr>
      <vt:lpstr>Summary</vt:lpstr>
      <vt:lpstr>Thanks for Listening!</vt:lpstr>
    </vt:vector>
  </TitlesOfParts>
  <Company>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Growing Role of e-learning on Sustainable Growth  Applications to Management Education</dc:title>
  <dc:creator>Owen P. Hall, Jr.</dc:creator>
  <cp:lastModifiedBy>Masa, Irene</cp:lastModifiedBy>
  <cp:revision>218</cp:revision>
  <dcterms:created xsi:type="dcterms:W3CDTF">2009-03-12T17:26:27Z</dcterms:created>
  <dcterms:modified xsi:type="dcterms:W3CDTF">2012-10-16T22:26:51Z</dcterms:modified>
</cp:coreProperties>
</file>